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.xml" ContentType="application/vnd.openxmlformats-officedocument.presentationml.tags+xml"/>
  <Override PartName="/ppt/notesSlides/notesSlide41.xml" ContentType="application/vnd.openxmlformats-officedocument.presentationml.notesSlide+xml"/>
  <Override PartName="/ppt/tags/tag3.xml" ContentType="application/vnd.openxmlformats-officedocument.presentationml.tags+xml"/>
  <Override PartName="/ppt/notesSlides/notesSlide42.xml" ContentType="application/vnd.openxmlformats-officedocument.presentationml.notesSlide+xml"/>
  <Override PartName="/ppt/tags/tag4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5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6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</p:sldMasterIdLst>
  <p:notesMasterIdLst>
    <p:notesMasterId r:id="rId120"/>
  </p:notesMasterIdLst>
  <p:sldIdLst>
    <p:sldId id="318" r:id="rId7"/>
    <p:sldId id="343" r:id="rId8"/>
    <p:sldId id="265" r:id="rId9"/>
    <p:sldId id="322" r:id="rId10"/>
    <p:sldId id="323" r:id="rId11"/>
    <p:sldId id="309" r:id="rId12"/>
    <p:sldId id="321" r:id="rId13"/>
    <p:sldId id="345" r:id="rId14"/>
    <p:sldId id="396" r:id="rId15"/>
    <p:sldId id="278" r:id="rId16"/>
    <p:sldId id="310" r:id="rId17"/>
    <p:sldId id="324" r:id="rId18"/>
    <p:sldId id="266" r:id="rId19"/>
    <p:sldId id="257" r:id="rId20"/>
    <p:sldId id="258" r:id="rId21"/>
    <p:sldId id="259" r:id="rId22"/>
    <p:sldId id="342" r:id="rId23"/>
    <p:sldId id="271" r:id="rId24"/>
    <p:sldId id="286" r:id="rId25"/>
    <p:sldId id="290" r:id="rId26"/>
    <p:sldId id="291" r:id="rId27"/>
    <p:sldId id="292" r:id="rId28"/>
    <p:sldId id="296" r:id="rId29"/>
    <p:sldId id="294" r:id="rId30"/>
    <p:sldId id="295" r:id="rId31"/>
    <p:sldId id="293" r:id="rId32"/>
    <p:sldId id="267" r:id="rId33"/>
    <p:sldId id="289" r:id="rId34"/>
    <p:sldId id="281" r:id="rId35"/>
    <p:sldId id="283" r:id="rId36"/>
    <p:sldId id="287" r:id="rId37"/>
    <p:sldId id="311" r:id="rId38"/>
    <p:sldId id="272" r:id="rId39"/>
    <p:sldId id="280" r:id="rId40"/>
    <p:sldId id="288" r:id="rId41"/>
    <p:sldId id="282" r:id="rId42"/>
    <p:sldId id="285" r:id="rId43"/>
    <p:sldId id="268" r:id="rId44"/>
    <p:sldId id="274" r:id="rId45"/>
    <p:sldId id="275" r:id="rId46"/>
    <p:sldId id="276" r:id="rId47"/>
    <p:sldId id="297" r:id="rId48"/>
    <p:sldId id="320" r:id="rId49"/>
    <p:sldId id="333" r:id="rId50"/>
    <p:sldId id="334" r:id="rId51"/>
    <p:sldId id="335" r:id="rId52"/>
    <p:sldId id="337" r:id="rId53"/>
    <p:sldId id="338" r:id="rId54"/>
    <p:sldId id="339" r:id="rId55"/>
    <p:sldId id="306" r:id="rId56"/>
    <p:sldId id="340" r:id="rId57"/>
    <p:sldId id="269" r:id="rId58"/>
    <p:sldId id="312" r:id="rId59"/>
    <p:sldId id="314" r:id="rId60"/>
    <p:sldId id="315" r:id="rId61"/>
    <p:sldId id="317" r:id="rId62"/>
    <p:sldId id="316" r:id="rId63"/>
    <p:sldId id="277" r:id="rId64"/>
    <p:sldId id="325" r:id="rId65"/>
    <p:sldId id="327" r:id="rId66"/>
    <p:sldId id="328" r:id="rId67"/>
    <p:sldId id="332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47" r:id="rId117"/>
    <p:sldId id="341" r:id="rId118"/>
    <p:sldId id="330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&amp; content" id="{09299A23-F7BE-464B-9E31-22BBF061BD4D}">
          <p14:sldIdLst>
            <p14:sldId id="318"/>
            <p14:sldId id="343"/>
          </p14:sldIdLst>
        </p14:section>
        <p14:section name="background" id="{EFA537BD-6ED2-674F-AEA5-04E5254AFD0D}">
          <p14:sldIdLst>
            <p14:sldId id="265"/>
            <p14:sldId id="322"/>
            <p14:sldId id="323"/>
            <p14:sldId id="309"/>
            <p14:sldId id="321"/>
            <p14:sldId id="345"/>
            <p14:sldId id="396"/>
          </p14:sldIdLst>
        </p14:section>
        <p14:section name="problem identification" id="{8826C469-C734-FE44-B819-759258EBBC3A}">
          <p14:sldIdLst>
            <p14:sldId id="278"/>
            <p14:sldId id="310"/>
            <p14:sldId id="324"/>
          </p14:sldIdLst>
        </p14:section>
        <p14:section name="big data crm framework" id="{31C3DDEE-EB08-094D-B6E5-9E3E1E8D93DF}">
          <p14:sldIdLst>
            <p14:sldId id="266"/>
            <p14:sldId id="257"/>
            <p14:sldId id="258"/>
            <p14:sldId id="259"/>
            <p14:sldId id="342"/>
            <p14:sldId id="271"/>
            <p14:sldId id="286"/>
            <p14:sldId id="290"/>
            <p14:sldId id="291"/>
            <p14:sldId id="292"/>
            <p14:sldId id="296"/>
            <p14:sldId id="294"/>
            <p14:sldId id="295"/>
            <p14:sldId id="293"/>
          </p14:sldIdLst>
        </p14:section>
        <p14:section name="big data mkt framework" id="{AB321E48-0BB9-A844-AB54-5CB95BD3E2D2}">
          <p14:sldIdLst>
            <p14:sldId id="267"/>
            <p14:sldId id="289"/>
            <p14:sldId id="281"/>
            <p14:sldId id="283"/>
            <p14:sldId id="287"/>
            <p14:sldId id="311"/>
            <p14:sldId id="272"/>
            <p14:sldId id="280"/>
            <p14:sldId id="288"/>
            <p14:sldId id="282"/>
            <p14:sldId id="285"/>
          </p14:sldIdLst>
        </p14:section>
        <p14:section name="creative marketing campaign" id="{82456AEC-F020-954E-BFEC-7FB2907F1588}">
          <p14:sldIdLst>
            <p14:sldId id="268"/>
            <p14:sldId id="274"/>
            <p14:sldId id="275"/>
            <p14:sldId id="276"/>
            <p14:sldId id="297"/>
            <p14:sldId id="320"/>
            <p14:sldId id="333"/>
            <p14:sldId id="334"/>
            <p14:sldId id="335"/>
            <p14:sldId id="337"/>
            <p14:sldId id="338"/>
            <p14:sldId id="339"/>
            <p14:sldId id="306"/>
            <p14:sldId id="340"/>
          </p14:sldIdLst>
        </p14:section>
        <p14:section name="statement of work" id="{CE11AF46-F886-574E-A7C0-1EB7579966F1}">
          <p14:sldIdLst>
            <p14:sldId id="269"/>
            <p14:sldId id="312"/>
            <p14:sldId id="314"/>
            <p14:sldId id="315"/>
            <p14:sldId id="317"/>
            <p14:sldId id="316"/>
            <p14:sldId id="277"/>
          </p14:sldIdLst>
        </p14:section>
        <p14:section name="appendix" id="{67BD7775-B24A-9241-B500-23CD5224910E}">
          <p14:sldIdLst>
            <p14:sldId id="325"/>
            <p14:sldId id="327"/>
            <p14:sldId id="328"/>
            <p14:sldId id="332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47"/>
            <p14:sldId id="341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晓时 申" initials="晓时" lastIdx="14" clrIdx="0">
    <p:extLst>
      <p:ext uri="{19B8F6BF-5375-455C-9EA6-DF929625EA0E}">
        <p15:presenceInfo xmlns:p15="http://schemas.microsoft.com/office/powerpoint/2012/main" userId="S::117020226@link.cuhk.edu.cn::e48c1a95-2ea6-418e-8e08-545f49f4bb35" providerId="AD"/>
      </p:ext>
    </p:extLst>
  </p:cmAuthor>
  <p:cmAuthor id="2" name="宇晨 曾" initials="宇晨" lastIdx="7" clrIdx="1">
    <p:extLst>
      <p:ext uri="{19B8F6BF-5375-455C-9EA6-DF929625EA0E}">
        <p15:presenceInfo xmlns:p15="http://schemas.microsoft.com/office/powerpoint/2012/main" userId="S::116010281@link.cuhk.edu.cn::f1bb982b-2303-42fa-a11d-3cdde3d527a9" providerId="AD"/>
      </p:ext>
    </p:extLst>
  </p:cmAuthor>
  <p:cmAuthor id="3" name="Baoting Huang (SME,221024038)" initials="BH(" lastIdx="1" clrIdx="1">
    <p:extLst>
      <p:ext uri="{19B8F6BF-5375-455C-9EA6-DF929625EA0E}">
        <p15:presenceInfo xmlns:p15="http://schemas.microsoft.com/office/powerpoint/2012/main" userId="Baoting Huang (SME,221024038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D7D31"/>
    <a:srgbClr val="FFB27F"/>
    <a:srgbClr val="585B60"/>
    <a:srgbClr val="69727F"/>
    <a:srgbClr val="5C5F64"/>
    <a:srgbClr val="F3F3F3"/>
    <a:srgbClr val="FFEFE5"/>
    <a:srgbClr val="58688F"/>
    <a:srgbClr val="489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8" y="45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rucezeng\Library\Containers\com.tencent.xinWeChat\Data\Library\Application%20Support\com.tencent.xinWeChat\2.0b4.0.9\bfa6e83f019d5a0bb5d1764c2b2fe565\Message\MessageTemp\e6c501862eead2479b8d9a2d3fd0f704\File\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Glory\Downloads\&#30740;&#31350;&#29983;&#35838;&#31243;\MKT6013%20CRM\CRM_final%20PPT\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Sheet1!$C$12:$O$12</c:f>
              <c:strCache>
                <c:ptCount val="13"/>
                <c:pt idx="0">
                  <c:v>19Q1</c:v>
                </c:pt>
                <c:pt idx="1">
                  <c:v>19Q2</c:v>
                </c:pt>
                <c:pt idx="2">
                  <c:v>19Q3</c:v>
                </c:pt>
                <c:pt idx="3">
                  <c:v>19Q4</c:v>
                </c:pt>
                <c:pt idx="4">
                  <c:v>20Q1</c:v>
                </c:pt>
                <c:pt idx="5">
                  <c:v>20Q2</c:v>
                </c:pt>
                <c:pt idx="6">
                  <c:v>20Q3</c:v>
                </c:pt>
                <c:pt idx="7">
                  <c:v>20Q4</c:v>
                </c:pt>
                <c:pt idx="8">
                  <c:v>21Q1</c:v>
                </c:pt>
                <c:pt idx="9">
                  <c:v>21Q2</c:v>
                </c:pt>
                <c:pt idx="10">
                  <c:v>21Q3</c:v>
                </c:pt>
                <c:pt idx="11">
                  <c:v>21Q4</c:v>
                </c:pt>
                <c:pt idx="12">
                  <c:v>22Q1</c:v>
                </c:pt>
              </c:strCache>
            </c:strRef>
          </c:cat>
          <c:val>
            <c:numRef>
              <c:f>Sheet1!$C$13:$O$13</c:f>
              <c:numCache>
                <c:formatCode>General</c:formatCode>
                <c:ptCount val="13"/>
                <c:pt idx="0">
                  <c:v>99.48</c:v>
                </c:pt>
                <c:pt idx="1">
                  <c:v>93.74</c:v>
                </c:pt>
                <c:pt idx="2">
                  <c:v>96.109999999999971</c:v>
                </c:pt>
                <c:pt idx="3">
                  <c:v>101.84000000000005</c:v>
                </c:pt>
                <c:pt idx="4">
                  <c:v>106.6</c:v>
                </c:pt>
                <c:pt idx="5">
                  <c:v>103.26000000000002</c:v>
                </c:pt>
                <c:pt idx="6">
                  <c:v>101.03999999999996</c:v>
                </c:pt>
                <c:pt idx="7">
                  <c:v>63.129999999999995</c:v>
                </c:pt>
                <c:pt idx="8">
                  <c:v>105.94</c:v>
                </c:pt>
                <c:pt idx="9">
                  <c:v>112.43</c:v>
                </c:pt>
                <c:pt idx="10">
                  <c:v>103.57</c:v>
                </c:pt>
                <c:pt idx="11">
                  <c:v>123.44</c:v>
                </c:pt>
                <c:pt idx="12">
                  <c:v>122.48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49-714B-85F0-98BFED682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7498895"/>
        <c:axId val="857183855"/>
      </c:barChart>
      <c:lineChart>
        <c:grouping val="standard"/>
        <c:varyColors val="0"/>
        <c:ser>
          <c:idx val="1"/>
          <c:order val="1"/>
          <c:tx>
            <c:strRef>
              <c:f>Sheet1!$B$14</c:f>
              <c:strCache>
                <c:ptCount val="1"/>
                <c:pt idx="0">
                  <c:v>Growth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Sheet1!$C$12:$O$12</c:f>
              <c:strCache>
                <c:ptCount val="13"/>
                <c:pt idx="0">
                  <c:v>19Q1</c:v>
                </c:pt>
                <c:pt idx="1">
                  <c:v>19Q2</c:v>
                </c:pt>
                <c:pt idx="2">
                  <c:v>19Q3</c:v>
                </c:pt>
                <c:pt idx="3">
                  <c:v>19Q4</c:v>
                </c:pt>
                <c:pt idx="4">
                  <c:v>20Q1</c:v>
                </c:pt>
                <c:pt idx="5">
                  <c:v>20Q2</c:v>
                </c:pt>
                <c:pt idx="6">
                  <c:v>20Q3</c:v>
                </c:pt>
                <c:pt idx="7">
                  <c:v>20Q4</c:v>
                </c:pt>
                <c:pt idx="8">
                  <c:v>21Q1</c:v>
                </c:pt>
                <c:pt idx="9">
                  <c:v>21Q2</c:v>
                </c:pt>
                <c:pt idx="10">
                  <c:v>21Q3</c:v>
                </c:pt>
                <c:pt idx="11">
                  <c:v>21Q4</c:v>
                </c:pt>
                <c:pt idx="12">
                  <c:v>22Q1</c:v>
                </c:pt>
              </c:strCache>
            </c:strRef>
          </c:cat>
          <c:val>
            <c:numRef>
              <c:f>Sheet1!$C$14:$O$14</c:f>
              <c:numCache>
                <c:formatCode>0.0%</c:formatCode>
                <c:ptCount val="13"/>
                <c:pt idx="1">
                  <c:v>-5.7700040209087367E-2</c:v>
                </c:pt>
                <c:pt idx="2">
                  <c:v>2.5282696820994044E-2</c:v>
                </c:pt>
                <c:pt idx="3">
                  <c:v>5.9619186348975894E-2</c:v>
                </c:pt>
                <c:pt idx="4">
                  <c:v>4.6739984289080327E-2</c:v>
                </c:pt>
                <c:pt idx="5">
                  <c:v>-3.1332082551594476E-2</c:v>
                </c:pt>
                <c:pt idx="6">
                  <c:v>-2.1499128413713486E-2</c:v>
                </c:pt>
                <c:pt idx="7">
                  <c:v>-0.37519794140934271</c:v>
                </c:pt>
                <c:pt idx="8">
                  <c:v>0.67812450498970378</c:v>
                </c:pt>
                <c:pt idx="9">
                  <c:v>6.1261091183689054E-2</c:v>
                </c:pt>
                <c:pt idx="10">
                  <c:v>-7.8804589522369572E-2</c:v>
                </c:pt>
                <c:pt idx="11">
                  <c:v>0.19185092208168397</c:v>
                </c:pt>
                <c:pt idx="12">
                  <c:v>-7.7770576798443791E-3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49-714B-85F0-98BFED682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7159519"/>
        <c:axId val="857547759"/>
      </c:lineChart>
      <c:catAx>
        <c:axId val="85749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7183855"/>
        <c:crosses val="autoZero"/>
        <c:auto val="1"/>
        <c:lblAlgn val="ctr"/>
        <c:lblOffset val="100"/>
        <c:noMultiLvlLbl val="0"/>
      </c:catAx>
      <c:valAx>
        <c:axId val="857183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7498895"/>
        <c:crosses val="autoZero"/>
        <c:crossBetween val="between"/>
      </c:valAx>
      <c:valAx>
        <c:axId val="857547759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7159519"/>
        <c:crosses val="max"/>
        <c:crossBetween val="between"/>
      </c:valAx>
      <c:catAx>
        <c:axId val="8571595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75477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Futura Medium" panose="020B0602020204020303" pitchFamily="34" charset="-79"/>
              <a:ea typeface="+mn-ea"/>
              <a:cs typeface="Futura Medium" panose="020B0602020204020303" pitchFamily="34" charset="-79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898938682534962"/>
          <c:y val="0.12868731157754953"/>
          <c:w val="0.46202103395965782"/>
          <c:h val="0.71406470358931484"/>
        </c:manualLayout>
      </c:layout>
      <c:doughnut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55-6F43-A2A3-25ED0BA70F2C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55-6F43-A2A3-25ED0BA70F2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55-6F43-A2A3-25ED0BA70F2C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55-6F43-A2A3-25ED0BA70F2C}"/>
              </c:ext>
            </c:extLst>
          </c:dPt>
          <c:dLbls>
            <c:dLbl>
              <c:idx val="0"/>
              <c:layout>
                <c:manualLayout>
                  <c:x val="8.6111111111111208E-2"/>
                  <c:y val="-4.243778136006664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55-6F43-A2A3-25ED0BA70F2C}"/>
                </c:ext>
              </c:extLst>
            </c:dLbl>
            <c:dLbl>
              <c:idx val="1"/>
              <c:layout>
                <c:manualLayout>
                  <c:x val="-5.8935905097913771E-2"/>
                  <c:y val="6.48147815407104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55-6F43-A2A3-25ED0BA70F2C}"/>
                </c:ext>
              </c:extLst>
            </c:dLbl>
            <c:dLbl>
              <c:idx val="2"/>
              <c:layout>
                <c:manualLayout>
                  <c:x val="-6.9444444444444448E-2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55-6F43-A2A3-25ED0BA70F2C}"/>
                </c:ext>
              </c:extLst>
            </c:dLbl>
            <c:dLbl>
              <c:idx val="3"/>
              <c:layout>
                <c:manualLayout>
                  <c:x val="-2.500000000000005E-2"/>
                  <c:y val="-8.3333333333333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55-6F43-A2A3-25ED0BA70F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Sheet2!$A$5:$D$5</c:f>
              <c:strCache>
                <c:ptCount val="4"/>
                <c:pt idx="0">
                  <c:v>North America</c:v>
                </c:pt>
                <c:pt idx="1">
                  <c:v>EMEA</c:v>
                </c:pt>
                <c:pt idx="2">
                  <c:v>Greater China</c:v>
                </c:pt>
                <c:pt idx="3">
                  <c:v>APLA</c:v>
                </c:pt>
              </c:strCache>
            </c:strRef>
          </c:cat>
          <c:val>
            <c:numRef>
              <c:f>Sheet2!$A$6:$D$6</c:f>
              <c:numCache>
                <c:formatCode>0%</c:formatCode>
                <c:ptCount val="4"/>
                <c:pt idx="0">
                  <c:v>0.41</c:v>
                </c:pt>
                <c:pt idx="1">
                  <c:v>0.26</c:v>
                </c:pt>
                <c:pt idx="2">
                  <c:v>0.19</c:v>
                </c:pt>
                <c:pt idx="3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55-6F43-A2A3-25ED0BA70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843375591718396"/>
          <c:y val="0.90724300434031369"/>
          <c:w val="0.61290568963510417"/>
          <c:h val="6.632321584623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Futura Medium" panose="020B0602020204020303" pitchFamily="34" charset="-79"/>
              <a:ea typeface="+mn-ea"/>
              <a:cs typeface="Futura Medium" panose="020B0602020204020303" pitchFamily="34" charset="-79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358E2-4A99-0842-B88E-710DCC18419E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F97C3-AE73-6D45-8BFA-A091125B969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910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98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27818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3778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238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6948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6962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560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3839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6251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8626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725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8827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54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101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567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0988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294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7638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4637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8950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3271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0564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3288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727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313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3893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759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3326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3699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788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2068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9967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251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413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78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8136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7125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116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7838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49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0432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15203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2766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9327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8189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951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835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2279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9758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59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56447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1791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1244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71284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69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1143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79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62454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31809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89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70038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99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97C3-AE73-6D45-8BFA-A091125B969E}" type="slidenum">
              <a:rPr lang="en-CN" smtClean="0"/>
              <a:t>108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68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77B4-DFBB-4349-9296-9F018A374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AFC96-754F-AE47-9B2D-B3B48D224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57978-FB7E-3D4D-A54B-EC372DE1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7CAC0-31C9-A942-A43C-D1916484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2F657-AC02-D84D-9BD0-85D8B177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801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2377-1701-2245-AB33-3987A062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5BF9-EB8D-3C4B-9F0A-B9097C26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8DB3-CEE4-FE4E-9ACB-5036B78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9B6F-72A0-B84E-BE84-0CC5E60C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DD73-48DD-214F-B31A-46B22F61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378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B92B-FFFD-834D-AAC7-4A4ACB3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7439-27A2-6941-A8B9-A913C5AC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F6B18-6215-044C-BE48-FB1087CE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252AA-B858-3948-8122-8F36839C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49402-F3D0-214E-AF68-0AD9310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8881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8CA9-68B9-1B44-89AA-A29733E7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88F3-16D4-6F4B-8F2D-3698AFFCB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29DF1-C1D8-1D4F-9C12-B1BEBDA01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797FD-1F18-E64B-8CB5-6B173E1E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ABCD9-B80B-E246-B591-1A8E1870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51C77-9475-DA4A-AB80-72E331DF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6357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80DC-6C23-CC4D-8EC0-9E38C051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CD9F0-9C1E-CC4C-B8A5-466D9262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82CA5-7657-624B-803E-D8C464EB9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3472D-E958-194E-A397-C31A2DFF1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E7073-9F35-0B4A-95D9-CA8FFFB39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93AD0-ABBA-DC4A-97C7-2A0895FE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6E3D3-213E-8847-8ADA-0FA2025F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DB8C3-EE86-9C44-8B5D-F986BD54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4180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C997-176D-9F45-85B1-9DCFD81C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DE10E-A8FB-D84D-85FA-340A362D5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CA39-31CB-1349-9708-D22E39D9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792B6-2444-D54E-96E8-D216AA12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9248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BB6F8-FA54-4442-B8D5-FC7F7AFE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61FC3-45ED-8B42-83C7-B39808B6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0EBAB-92F0-E44F-9AC5-AB9191AA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6586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5AC0-9422-2D45-B83F-679D24B9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8A74E-DADE-A244-B5F3-FB325C8D8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F3423-B577-5342-A257-C45A03AD4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2248D-52F7-324A-AF73-8ADD086C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E90DC-7CD6-0740-BD47-AA229FB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B8448-1B79-2E43-8B2D-5FBF3C7E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201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CD7D-7FBE-C243-86D1-AA40E977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8BD86-1A36-F64C-A2E5-4225C4EB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46B3B-AC42-9B4C-9B64-122A3B10F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A2799-673E-8B44-9A85-1FAB2880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1B41F-08EA-FD4C-B45C-C7DA03D9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E770B-3804-8D48-A2F7-1353FE16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7712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DD89-6F23-674B-B505-E1BA074A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D56BF-D8F5-F94E-8EE6-8DBCE0106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AC998-5047-374E-960B-CC38B8D1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127E6-FECE-7D47-98FF-D6AFE26D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304E-6CB8-DA43-8E1A-2340EE73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328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13F9F-740A-2D4B-B4DA-88A605BF7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9ADA4-A318-8847-8867-F73C36377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2872-386E-5B42-B0DB-31F6B87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2248-9A8B-1840-901C-22DC1FED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5918-8A0C-E943-AE8A-B315758D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0421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96218" y="6337613"/>
            <a:ext cx="247015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  <p:extLst>
      <p:ext uri="{BB962C8B-B14F-4D97-AF65-F5344CB8AC3E}">
        <p14:creationId xmlns:p14="http://schemas.microsoft.com/office/powerpoint/2010/main" val="428721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0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1396218" y="6337613"/>
            <a:ext cx="247015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  <p:extLst>
      <p:ext uri="{BB962C8B-B14F-4D97-AF65-F5344CB8AC3E}">
        <p14:creationId xmlns:p14="http://schemas.microsoft.com/office/powerpoint/2010/main" val="1470363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19" y="0"/>
            <a:ext cx="1218438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1396218" y="6337613"/>
            <a:ext cx="247015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  <p:extLst>
      <p:ext uri="{BB962C8B-B14F-4D97-AF65-F5344CB8AC3E}">
        <p14:creationId xmlns:p14="http://schemas.microsoft.com/office/powerpoint/2010/main" val="167370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396218" y="6337613"/>
            <a:ext cx="247015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  <p:extLst>
      <p:ext uri="{BB962C8B-B14F-4D97-AF65-F5344CB8AC3E}">
        <p14:creationId xmlns:p14="http://schemas.microsoft.com/office/powerpoint/2010/main" val="314554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28A25-47FC-3E4A-9C07-986597BB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264A-B4A4-A640-B05F-10E6A6956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3C14-E03C-6940-B203-4BFCFF4A7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20901-E131-AF4D-9B85-A87D78F5568D}" type="datetimeFigureOut">
              <a:rPr lang="en-CN" smtClean="0"/>
              <a:t>12/17/2021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02ACE-BE2E-ED4E-B0C2-94D6BC18F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3F16-2B18-8845-909A-E0CC196F2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FEEF-EE8E-844E-90D4-6CE7C33F1E9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400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6541" y="2417826"/>
            <a:ext cx="3518916" cy="637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jpeg"/><Relationship Id="rId5" Type="http://schemas.microsoft.com/office/2007/relationships/hdphoto" Target="../media/hdphoto7.wdp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13.png"/><Relationship Id="rId7" Type="http://schemas.openxmlformats.org/officeDocument/2006/relationships/image" Target="../media/image6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7.png"/><Relationship Id="rId18" Type="http://schemas.openxmlformats.org/officeDocument/2006/relationships/image" Target="../media/image82.jpeg"/><Relationship Id="rId3" Type="http://schemas.openxmlformats.org/officeDocument/2006/relationships/image" Target="../media/image70.jpeg"/><Relationship Id="rId7" Type="http://schemas.openxmlformats.org/officeDocument/2006/relationships/image" Target="../media/image72.jpeg"/><Relationship Id="rId12" Type="http://schemas.microsoft.com/office/2007/relationships/hdphoto" Target="../media/hdphoto8.wdp"/><Relationship Id="rId17" Type="http://schemas.openxmlformats.org/officeDocument/2006/relationships/image" Target="../media/image81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25.png"/><Relationship Id="rId15" Type="http://schemas.openxmlformats.org/officeDocument/2006/relationships/image" Target="../media/image79.jpeg"/><Relationship Id="rId10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74.jpeg"/><Relationship Id="rId14" Type="http://schemas.openxmlformats.org/officeDocument/2006/relationships/image" Target="../media/image7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jpeg"/><Relationship Id="rId9" Type="http://schemas.openxmlformats.org/officeDocument/2006/relationships/image" Target="../media/image8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3" Type="http://schemas.openxmlformats.org/officeDocument/2006/relationships/image" Target="../media/image13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9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eg"/><Relationship Id="rId11" Type="http://schemas.openxmlformats.org/officeDocument/2006/relationships/image" Target="../media/image94.png"/><Relationship Id="rId24" Type="http://schemas.openxmlformats.org/officeDocument/2006/relationships/image" Target="../media/image107.svg"/><Relationship Id="rId5" Type="http://schemas.openxmlformats.org/officeDocument/2006/relationships/image" Target="../media/image3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svg"/><Relationship Id="rId19" Type="http://schemas.openxmlformats.org/officeDocument/2006/relationships/image" Target="../media/image102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Relationship Id="rId22" Type="http://schemas.openxmlformats.org/officeDocument/2006/relationships/image" Target="../media/image10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3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0" Type="http://schemas.openxmlformats.org/officeDocument/2006/relationships/image" Target="../media/image143.png"/><Relationship Id="rId4" Type="http://schemas.openxmlformats.org/officeDocument/2006/relationships/image" Target="../media/image13.png"/><Relationship Id="rId9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jpg"/><Relationship Id="rId9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8.jpeg"/><Relationship Id="rId5" Type="http://schemas.openxmlformats.org/officeDocument/2006/relationships/image" Target="../media/image154.png"/><Relationship Id="rId10" Type="http://schemas.openxmlformats.org/officeDocument/2006/relationships/image" Target="../media/image157.jpeg"/><Relationship Id="rId4" Type="http://schemas.openxmlformats.org/officeDocument/2006/relationships/image" Target="../media/image25.png"/><Relationship Id="rId9" Type="http://schemas.openxmlformats.org/officeDocument/2006/relationships/image" Target="../media/image156.jpeg"/><Relationship Id="rId14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63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65.jpeg"/><Relationship Id="rId5" Type="http://schemas.openxmlformats.org/officeDocument/2006/relationships/image" Target="../media/image164.png"/><Relationship Id="rId4" Type="http://schemas.openxmlformats.org/officeDocument/2006/relationships/image" Target="../media/image13.png"/><Relationship Id="rId9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58.jpe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3.png"/><Relationship Id="rId9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3.png"/><Relationship Id="rId5" Type="http://schemas.openxmlformats.org/officeDocument/2006/relationships/image" Target="../media/image172.jpe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55.png"/><Relationship Id="rId5" Type="http://schemas.microsoft.com/office/2007/relationships/hdphoto" Target="../media/hdphoto9.wdp"/><Relationship Id="rId4" Type="http://schemas.openxmlformats.org/officeDocument/2006/relationships/image" Target="../media/image174.png"/><Relationship Id="rId9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sv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3.png"/><Relationship Id="rId9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svg"/><Relationship Id="rId3" Type="http://schemas.openxmlformats.org/officeDocument/2006/relationships/image" Target="../media/image13.png"/><Relationship Id="rId7" Type="http://schemas.openxmlformats.org/officeDocument/2006/relationships/image" Target="../media/image187.sv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5" Type="http://schemas.openxmlformats.org/officeDocument/2006/relationships/image" Target="../media/image185.sv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svg"/><Relationship Id="rId14" Type="http://schemas.openxmlformats.org/officeDocument/2006/relationships/hyperlink" Target="https://ad.qq.com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3.png"/><Relationship Id="rId7" Type="http://schemas.openxmlformats.org/officeDocument/2006/relationships/image" Target="../media/image19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6.png"/><Relationship Id="rId5" Type="http://schemas.openxmlformats.org/officeDocument/2006/relationships/image" Target="../media/image195.sv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ke.com/size-fit/mens-footwea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2958A-0CF3-1346-91FF-37B78D77A5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person holding a basketball&#10;&#10;Description automatically generated with medium confidence">
              <a:extLst>
                <a:ext uri="{FF2B5EF4-FFF2-40B4-BE49-F238E27FC236}">
                  <a16:creationId xmlns:a16="http://schemas.microsoft.com/office/drawing/2014/main" id="{B2E5A77E-9E88-C14C-9209-A61FA995C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3" r="21679"/>
            <a:stretch/>
          </p:blipFill>
          <p:spPr>
            <a:xfrm>
              <a:off x="2897970" y="0"/>
              <a:ext cx="3098010" cy="6858000"/>
            </a:xfrm>
            <a:prstGeom prst="rect">
              <a:avLst/>
            </a:prstGeom>
          </p:spPr>
        </p:pic>
        <p:pic>
          <p:nvPicPr>
            <p:cNvPr id="5" name="Picture 4" descr="A person leaning against a wall&#10;&#10;Description automatically generated with medium confidence">
              <a:extLst>
                <a:ext uri="{FF2B5EF4-FFF2-40B4-BE49-F238E27FC236}">
                  <a16:creationId xmlns:a16="http://schemas.microsoft.com/office/drawing/2014/main" id="{B6E5894E-EA42-8348-9D56-B740067F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609" r="14160"/>
            <a:stretch/>
          </p:blipFill>
          <p:spPr>
            <a:xfrm>
              <a:off x="9093990" y="0"/>
              <a:ext cx="3098010" cy="6858000"/>
            </a:xfrm>
            <a:prstGeom prst="rect">
              <a:avLst/>
            </a:prstGeom>
          </p:spPr>
        </p:pic>
        <p:pic>
          <p:nvPicPr>
            <p:cNvPr id="7" name="Picture 6" descr="A person jumping in the air&#10;&#10;Description automatically generated with low confidence">
              <a:extLst>
                <a:ext uri="{FF2B5EF4-FFF2-40B4-BE49-F238E27FC236}">
                  <a16:creationId xmlns:a16="http://schemas.microsoft.com/office/drawing/2014/main" id="{89621811-D225-A943-AF6E-D34C985B2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206" r="28646"/>
            <a:stretch/>
          </p:blipFill>
          <p:spPr>
            <a:xfrm>
              <a:off x="5995980" y="0"/>
              <a:ext cx="3098010" cy="6858000"/>
            </a:xfrm>
            <a:prstGeom prst="rect">
              <a:avLst/>
            </a:prstGeom>
          </p:spPr>
        </p:pic>
        <p:pic>
          <p:nvPicPr>
            <p:cNvPr id="9" name="Picture 8" descr="A picture containing floor, ceiling, person, indoor&#10;&#10;Description automatically generated">
              <a:extLst>
                <a:ext uri="{FF2B5EF4-FFF2-40B4-BE49-F238E27FC236}">
                  <a16:creationId xmlns:a16="http://schemas.microsoft.com/office/drawing/2014/main" id="{9DAF9134-E343-8245-B1F1-BDA980501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034"/>
            <a:stretch/>
          </p:blipFill>
          <p:spPr>
            <a:xfrm>
              <a:off x="0" y="0"/>
              <a:ext cx="3037116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22906-64C2-E740-A913-1527112A4B2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AE46BF-478E-FA4F-B570-C62FF43B3F60}"/>
                </a:ext>
              </a:extLst>
            </p:cNvPr>
            <p:cNvSpPr txBox="1"/>
            <p:nvPr/>
          </p:nvSpPr>
          <p:spPr>
            <a:xfrm>
              <a:off x="2352186" y="3159204"/>
              <a:ext cx="74876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6600" b="1">
                  <a:solidFill>
                    <a:schemeClr val="bg1"/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CRM PROPOSAL</a:t>
              </a:r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CFE354E4-7AC3-2C40-A251-FBB2676B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914400"/>
              <a:ext cx="3048000" cy="3352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FFC00B-B5C7-B841-99D9-492446C96BD6}"/>
              </a:ext>
            </a:extLst>
          </p:cNvPr>
          <p:cNvSpPr txBox="1"/>
          <p:nvPr/>
        </p:nvSpPr>
        <p:spPr>
          <a:xfrm>
            <a:off x="5217459" y="6488668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N" b="1">
                <a:solidFill>
                  <a:schemeClr val="bg1"/>
                </a:solidFill>
                <a:latin typeface="Futura" panose="020B0602020204020303" pitchFamily="34" charset="-79"/>
                <a:ea typeface="Verdana" panose="020B0604030504040204" pitchFamily="34" charset="0"/>
                <a:cs typeface="Futura" panose="020B0602020204020303" pitchFamily="34" charset="-79"/>
              </a:rPr>
              <a:t>Presented by Consulting Group</a:t>
            </a:r>
            <a:r>
              <a:rPr lang="zh-CN" altLang="en-US" b="1">
                <a:solidFill>
                  <a:schemeClr val="bg1"/>
                </a:solidFill>
                <a:latin typeface="Futura" panose="020B0602020204020303" pitchFamily="34" charset="-79"/>
                <a:ea typeface="Verdana" panose="020B0604030504040204" pitchFamily="34" charset="0"/>
                <a:cs typeface="Futura" panose="020B0602020204020303" pitchFamily="34" charset="-79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Futura" panose="020B0602020204020303" pitchFamily="34" charset="-79"/>
                <a:ea typeface="Verdana" panose="020B0604030504040204" pitchFamily="34" charset="0"/>
                <a:cs typeface="Futura" panose="020B0602020204020303" pitchFamily="34" charset="-79"/>
              </a:rPr>
              <a:t>QC&amp;C</a:t>
            </a:r>
            <a:endParaRPr lang="en-CN" b="1">
              <a:solidFill>
                <a:schemeClr val="bg1"/>
              </a:solidFill>
              <a:latin typeface="Futura" panose="020B0602020204020303" pitchFamily="34" charset="-79"/>
              <a:ea typeface="Verdana" panose="020B0604030504040204" pitchFamily="34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847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133EA-678F-E040-A9E7-A80691860FDD}"/>
              </a:ext>
            </a:extLst>
          </p:cNvPr>
          <p:cNvGrpSpPr/>
          <p:nvPr/>
        </p:nvGrpSpPr>
        <p:grpSpPr>
          <a:xfrm>
            <a:off x="232475" y="-292392"/>
            <a:ext cx="8981207" cy="5665822"/>
            <a:chOff x="232475" y="-292392"/>
            <a:chExt cx="8981207" cy="5665822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2F0554AD-EDE6-FD43-81DC-25B3EA29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75" y="-292392"/>
              <a:ext cx="1272740" cy="14000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1FF03-BFAC-4048-9CE5-A12783AB5D47}"/>
                </a:ext>
              </a:extLst>
            </p:cNvPr>
            <p:cNvSpPr txBox="1"/>
            <p:nvPr/>
          </p:nvSpPr>
          <p:spPr>
            <a:xfrm>
              <a:off x="4544918" y="1478494"/>
              <a:ext cx="2789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0D5D1-4044-AB42-AED5-7C54C20B480B}"/>
                </a:ext>
              </a:extLst>
            </p:cNvPr>
            <p:cNvSpPr txBox="1"/>
            <p:nvPr/>
          </p:nvSpPr>
          <p:spPr>
            <a:xfrm>
              <a:off x="3324552" y="2827180"/>
              <a:ext cx="5230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DF5CC-BDC2-724A-9AFF-08CD1EB10E39}"/>
                </a:ext>
              </a:extLst>
            </p:cNvPr>
            <p:cNvSpPr txBox="1"/>
            <p:nvPr/>
          </p:nvSpPr>
          <p:spPr>
            <a:xfrm>
              <a:off x="2640729" y="3501523"/>
              <a:ext cx="6572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MARKETING FRAMEWORK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5FB4-5286-BF47-8246-720A676C2457}"/>
                </a:ext>
              </a:extLst>
            </p:cNvPr>
            <p:cNvSpPr txBox="1"/>
            <p:nvPr/>
          </p:nvSpPr>
          <p:spPr>
            <a:xfrm>
              <a:off x="2812378" y="4175866"/>
              <a:ext cx="622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CREATIVE MARKETING CAMPAIGN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4DBC92-6584-124F-BBCA-7E6FEB5B0007}"/>
                </a:ext>
              </a:extLst>
            </p:cNvPr>
            <p:cNvSpPr txBox="1"/>
            <p:nvPr/>
          </p:nvSpPr>
          <p:spPr>
            <a:xfrm>
              <a:off x="3900446" y="4850210"/>
              <a:ext cx="407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STATEMENT OF 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241E46-40C9-5C49-B46E-27C622E208FA}"/>
                </a:ext>
              </a:extLst>
            </p:cNvPr>
            <p:cNvSpPr txBox="1"/>
            <p:nvPr/>
          </p:nvSpPr>
          <p:spPr>
            <a:xfrm>
              <a:off x="3477462" y="2152837"/>
              <a:ext cx="523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PROBLEM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307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PF(A4X) = Click frequency on A4X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PF(A4X) &gt; 0 THEN PR(A4X) = Click Recency of A4X ELSE PR(A4X)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A4X THEN PL(A4X) = 1 ELSE PL(A4X)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PF(A4X) &gt; 0 AND A4X in Shopping Cart THEN PSC(A4X) = 1 ELSE PSC(A4X)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PSC(A4X) = 1 OR (PL(A4X) = 1 AND PR(A4X) &lt; 30) THEN PINTEREST(A4X) = 1 ELSE IF (PSC(A4X) = 0 AND PF(A4X) &gt; 2 AND PR(A4X) &lt; 30) OR (PL(A4X) = 0 AND PR(A4X) &gt;= 30) THEN CPINTEREST(A4X) = 2 ELSE CPINTEREST(A4X)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39566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PF(A5X) = Click frequency on A5X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PF(A5X) &gt; 0 THEN PR(A5X) = Click Recency of A5X ELSE PR(A5X)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A5X THEN PL(A5X) = 1 ELSE PL(A5X)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PF(A5X) &gt; 0 AND A5X in Shopping Cart THEN PSC(A5X) = 1 ELSE PSC(A5X)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PSC(A5X) = 1 OR (PL(A5X) = 1 AND PR(A5X) &lt; 30) THEN PINTEREST(A5X) = 1 ELSE IF (PSC(A5X) = 0 AND PF(A5X) &gt; 2 AND PR(A5X) &lt; 30) OR (PL(A5X) = 0 AND PR(A5X) &gt;= 30) THEN CPINTEREST(A5X) = 2 ELSE CPINTEREST(A5X)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8203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PF(A6X) = Click frequency on A6X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PF(A6X) &gt; 0 THEN PR(A6X) = Click Recency of A6X ELSE PR(A6X)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A6X THEN PL(A6X) = 1 ELSE PL(A6X)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PF(A6X) &gt; 0 AND A6X in Shopping Cart THEN PSC(A6X) = 1 ELSE PSC(A6X)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PSC(A6X) = 1 OR (PL(A6X) = 1 AND PR(A6X) &lt; 30) THEN PINTEREST(A6X) = 1 ELSE IF (PSC(A6X) = 0 AND PF(A6X) &gt; 2 AND PR(A6X) &lt; 30) OR (PL(A6X) = 0 AND PR(A6X) &gt;= 30) THEN CPINTEREST(A6X) = 2 ELSE CPINTEREST(A6X)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79667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PF(K1X) = Click frequency on K1X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PF(K1X) &gt; 0 THEN PR(K1X) = Click Recency of K1X ELSE PR(K1X)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K1X THEN PL(K1X) = 1 ELSE PL(K1X)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PF(K1X) &gt; 0 AND K1X in Shopping Cart THEN PSC(K1X) = 1 ELSE PSC(K1X)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PSC(K1X) = 1 OR (PL(K1X) = 1 AND PR(K1X) &lt; 30) THEN PINTEREST(K1X) = 1 ELSE IF (PSC(K1X) = 0 AND PF(K1X) &gt; 2 AND PR(K1X) &lt; 30) OR (PL(K1X) = 0 AND PR(K1X) &gt;= 30) THEN CPINTEREST(K1X) = 2 ELSE CPINTEREST(K1X)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556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PF(K2X) = Click frequency on K2X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PF(K2X) &gt; 0 THEN PR(K2X) = Click Recency of K2X ELSE PR(K2X)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K2X THEN PL(K2X) = 1 ELSE PL(K2X)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PF(K2X) &gt; 0 AND K2X in Shopping Cart THEN PSC(K2X) = 1 ELSE PSC(K2X)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PSC(K2X) = 1 OR (PL(K2X) = 1 AND PR(K2X) &lt; 30) THEN PINTEREST(K2X) = 1 ELSE IF (PSC(K2X) = 0 AND PF(K2X) &gt; 2 AND PR(K2X) &lt; 30) OR (PL(K2X) = 0 AND PR(K2X) &gt;= 30) THEN CPINTEREST(K2X) = 2 ELSE CPINTEREST(K2X)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5455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PF(K3X) = Click frequency on K3X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PF(K3X) &gt; 0 THEN PR(K3X) = Click Recency of K3X ELSE PR(K3X)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K3X THEN PL(K3X) = 1 ELSE PL(K3X)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PF(K3X) &gt; 0 AND K3X in Shopping Cart THEN PSC(K3X) = 1 ELSE PSC(K3X)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PSC(K3X) = 1 OR (PL(K3X) = 1 AND PR(K3X) &lt; 30) THEN PINTEREST(K3X) = 1 ELSE IF (PSC(K3X) = 0 AND PF(K3X) &gt; 2 AND PR(K3X) &lt; 30) OR (PL(K3X) = 0 AND PR(K3X) &gt;= 30) THEN CPINTEREST(K3X) = 2 ELSE CPINTEREST(K3X)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3853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PF(K4X) = Click frequency on K4X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PF(K4X) &gt; 0 THEN PR(K4X) = Click Recency of K4X ELSE PR(K4X)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K4X THEN PL(K4X) = 1 ELSE PL(K4X)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PF(K4X) &gt; 0 AND K4X in Shopping Cart THEN PSC(K4X) = 1 ELSE PSC(K4X)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PSC(K4X) = 1 OR (PL(K4X) = 1 AND PR(K4X) &lt; 30) THEN PINTEREST(K4X) = 1 ELSE IF (PSC(K4X) = 0 AND PF(K4X) &gt; 2 AND PR(K4X) &lt; 30) OR (PL(K4X) = 0 AND PR(K4X) &gt;= 30) THEN CPINTEREST(K4X) = 2 ELSE CPINTEREST(K4X)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18317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PF(K5X) = Click frequency on K5X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PF(K5X) &gt; 0 THEN PR(K5X) = Click Recency of K5X ELSE PR(K5X)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K5X THEN PL(K5X) = 1 ELSE PL(K5X)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PF(K5X) &gt; 0 AND K5X in Shopping Cart THEN PSC(K5X) = 1 ELSE PSC(K5X)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PSC(K5X) = 1 OR (PL(K5X) = 1 AND PR(K5X) &lt; 30) THEN PINTEREST(K5X) = 1 ELSE IF (PSC(K5X) = 0 AND PF(K5X) &gt; 2 AND PR(K5X) &lt; 30) OR (PL(K5X) = 0 AND PR(K5X) &gt;= 30) THEN CPINTEREST(K5X) = 2 ELSE CPINTEREST(K5X)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5815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PF(K6X) = Click frequency on K6X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PF(K6X) &gt; 0 THEN PR(K6X) = Click Recency of K6X ELSE PR(K6X)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K6X THEN PL(K6X) = 1 ELSE PL(K6X)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PF(K6X) &gt; 0 AND K6X in Shopping Cart THEN PSC(K6X) = 1 ELSE PSC(K6X)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PSC(K6X) = 1 OR (PL(K6X) = 1 AND PR(K6X) &lt; 30) THEN PINTEREST(K6X) = 1 ELSE IF (PSC(K6X) = 0 AND PF(K6X) &gt; 2 AND PR(K6X) &lt; 30) OR (PL(K6X) = 0 AND PR(K6X) &gt;= 30) THEN CPINTEREST(K6X) = 2 ELSE CPINTEREST(K6X)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61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PF(K7X) = Click frequency on K7X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K7X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PR(K7X)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PF(K7X) &gt; 0 THEN PR(K7X) = Click Recency of K7X ELSE PR(K7X)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PL(K7X)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K7X THEN PL(K7X) = 1 ELSE PL(K7X)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PSC(K7X)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PF(K7X) &gt; 0 AND K7X in Shopping Cart THEN PSC(K7X) = 1 ELSE PSC(K7X)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PINTEREST(K7X)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K7X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K7X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K7X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PSC(K7X) = 1 OR (PL(K7X) = 1 AND PR(K7X) &lt; 30) THEN PINTEREST(K7X) = 1 ELSE IF (PSC(K7X) = 0 AND PF(K7X) &gt; 2 AND PR(K7X) &lt; 30) OR (PL(K7X) = 0 AND PR(K7X) &gt;= 30) THEN CPINTEREST(K7X) = 2 ELSE CPINTEREST(K7X)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196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5C9D36E-3ACE-784D-8680-6263D6B2C632}"/>
              </a:ext>
            </a:extLst>
          </p:cNvPr>
          <p:cNvSpPr/>
          <p:nvPr/>
        </p:nvSpPr>
        <p:spPr>
          <a:xfrm rot="10800000">
            <a:off x="7394469" y="4626557"/>
            <a:ext cx="3772872" cy="12745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reflection stA="45000" endPos="1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B4B83-CB9A-EC40-99D7-D293B2E0EB33}"/>
              </a:ext>
            </a:extLst>
          </p:cNvPr>
          <p:cNvSpPr/>
          <p:nvPr/>
        </p:nvSpPr>
        <p:spPr>
          <a:xfrm rot="10800000">
            <a:off x="968290" y="4636549"/>
            <a:ext cx="3772872" cy="12745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reflection stA="45000" endPos="1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F0468E-F805-1143-844A-76F8B6045A79}"/>
              </a:ext>
            </a:extLst>
          </p:cNvPr>
          <p:cNvSpPr/>
          <p:nvPr/>
        </p:nvSpPr>
        <p:spPr>
          <a:xfrm>
            <a:off x="7394469" y="1936652"/>
            <a:ext cx="3772872" cy="13412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reflection stA="45000" endPos="1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234F3E-9F9F-544F-9648-A73BA0563A36}"/>
              </a:ext>
            </a:extLst>
          </p:cNvPr>
          <p:cNvSpPr/>
          <p:nvPr/>
        </p:nvSpPr>
        <p:spPr>
          <a:xfrm>
            <a:off x="949430" y="1944422"/>
            <a:ext cx="3772872" cy="13412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reflection stA="45000" endPos="1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9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PROBLEM </a:t>
            </a:r>
            <a:r>
              <a:rPr lang="en-US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IDETIFICATION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778710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292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SWOT Analysis</a:t>
            </a:r>
            <a:r>
              <a:rPr lang="zh-CN" alt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6B90CF-DBEE-574D-82A0-A5FB69DD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9000"/>
                    </a14:imgEffect>
                    <a14:imgEffect>
                      <a14:colorTemperature colorTemp="3437"/>
                    </a14:imgEffect>
                    <a14:imgEffect>
                      <a14:saturation sat="81000"/>
                    </a14:imgEffect>
                    <a14:imgEffect>
                      <a14:brightnessContrast bright="27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31" y="2733464"/>
            <a:ext cx="1430337" cy="1893093"/>
          </a:xfrm>
          <a:prstGeom prst="rect">
            <a:avLst/>
          </a:prstGeom>
        </p:spPr>
      </p:pic>
      <p:pic>
        <p:nvPicPr>
          <p:cNvPr id="21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AA198A0-D925-774C-9AA2-6410242B36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7008"/>
          <a:stretch/>
        </p:blipFill>
        <p:spPr>
          <a:xfrm>
            <a:off x="4912531" y="2912840"/>
            <a:ext cx="2616982" cy="201013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11E0480-4747-0D4B-9D4F-E583D624FDC0}"/>
              </a:ext>
            </a:extLst>
          </p:cNvPr>
          <p:cNvSpPr/>
          <p:nvPr/>
        </p:nvSpPr>
        <p:spPr>
          <a:xfrm>
            <a:off x="824444" y="1664026"/>
            <a:ext cx="4022845" cy="1616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2F4FF5-F0C6-2645-8CCC-C4B1CDD2E3C3}"/>
              </a:ext>
            </a:extLst>
          </p:cNvPr>
          <p:cNvSpPr/>
          <p:nvPr/>
        </p:nvSpPr>
        <p:spPr>
          <a:xfrm>
            <a:off x="824444" y="4294634"/>
            <a:ext cx="4022845" cy="1616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82E1C3-AAE5-AE46-A805-7C03C48C9093}"/>
              </a:ext>
            </a:extLst>
          </p:cNvPr>
          <p:cNvSpPr/>
          <p:nvPr/>
        </p:nvSpPr>
        <p:spPr>
          <a:xfrm>
            <a:off x="7269483" y="1664026"/>
            <a:ext cx="4022845" cy="1616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DE03EE1-4B86-9D46-809B-0AC05A28B4CC}"/>
              </a:ext>
            </a:extLst>
          </p:cNvPr>
          <p:cNvSpPr/>
          <p:nvPr/>
        </p:nvSpPr>
        <p:spPr>
          <a:xfrm>
            <a:off x="7269483" y="4294634"/>
            <a:ext cx="4022845" cy="1616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A5E3E1-1EF1-F544-8BFF-2E59274B5709}"/>
              </a:ext>
            </a:extLst>
          </p:cNvPr>
          <p:cNvSpPr/>
          <p:nvPr/>
        </p:nvSpPr>
        <p:spPr>
          <a:xfrm>
            <a:off x="1842528" y="1329502"/>
            <a:ext cx="1972235" cy="623750"/>
          </a:xfrm>
          <a:prstGeom prst="rect">
            <a:avLst/>
          </a:prstGeom>
          <a:solidFill>
            <a:srgbClr val="ED7D31"/>
          </a:solidFill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B01B1855-C0E7-3F4F-88DB-28177B6CDF1C}"/>
              </a:ext>
            </a:extLst>
          </p:cNvPr>
          <p:cNvSpPr txBox="1"/>
          <p:nvPr/>
        </p:nvSpPr>
        <p:spPr>
          <a:xfrm>
            <a:off x="2022362" y="1358264"/>
            <a:ext cx="162700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Strength</a:t>
            </a:r>
            <a:endParaRPr lang="en-CN" sz="24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5F03432-69B6-D944-94D1-60F7D2A518F8}"/>
              </a:ext>
            </a:extLst>
          </p:cNvPr>
          <p:cNvSpPr/>
          <p:nvPr/>
        </p:nvSpPr>
        <p:spPr>
          <a:xfrm>
            <a:off x="8299747" y="1342159"/>
            <a:ext cx="1972235" cy="623750"/>
          </a:xfrm>
          <a:prstGeom prst="rect">
            <a:avLst/>
          </a:prstGeom>
          <a:solidFill>
            <a:srgbClr val="ED7D31"/>
          </a:solidFill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B2C1E65D-296D-6A40-A6F1-7F0D599946A1}"/>
              </a:ext>
            </a:extLst>
          </p:cNvPr>
          <p:cNvSpPr txBox="1"/>
          <p:nvPr/>
        </p:nvSpPr>
        <p:spPr>
          <a:xfrm>
            <a:off x="8428320" y="1392953"/>
            <a:ext cx="1766670" cy="507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latin typeface="Futura Medium" panose="020B0602020204020303" pitchFamily="34" charset="-79"/>
                <a:ea typeface="等线"/>
                <a:cs typeface="Futura Medium"/>
              </a:rPr>
              <a:t>Weakness</a:t>
            </a:r>
            <a:endParaRPr lang="en-CN" sz="2400" b="1">
              <a:solidFill>
                <a:schemeClr val="bg1"/>
              </a:solidFill>
              <a:latin typeface="Futura Medium" panose="020B0602020204020303" pitchFamily="34" charset="-79"/>
              <a:ea typeface="等线"/>
              <a:cs typeface="Futura Medium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1254381-8B22-D44E-98BA-C5E5B6704D20}"/>
              </a:ext>
            </a:extLst>
          </p:cNvPr>
          <p:cNvSpPr/>
          <p:nvPr/>
        </p:nvSpPr>
        <p:spPr>
          <a:xfrm>
            <a:off x="1830735" y="3980739"/>
            <a:ext cx="1984028" cy="623750"/>
          </a:xfrm>
          <a:prstGeom prst="rect">
            <a:avLst/>
          </a:prstGeom>
          <a:solidFill>
            <a:srgbClr val="ED7D31"/>
          </a:solidFill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229DEC38-4682-7F4A-9FA3-7C2D462F51DE}"/>
              </a:ext>
            </a:extLst>
          </p:cNvPr>
          <p:cNvSpPr txBox="1"/>
          <p:nvPr/>
        </p:nvSpPr>
        <p:spPr>
          <a:xfrm>
            <a:off x="1822505" y="4040192"/>
            <a:ext cx="1980856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Opportunity</a:t>
            </a:r>
            <a:endParaRPr lang="en-CN" sz="24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4B28F9-3D14-D44D-BC83-D90D62DB27F9}"/>
              </a:ext>
            </a:extLst>
          </p:cNvPr>
          <p:cNvSpPr/>
          <p:nvPr/>
        </p:nvSpPr>
        <p:spPr>
          <a:xfrm>
            <a:off x="8299747" y="3980739"/>
            <a:ext cx="1972235" cy="623750"/>
          </a:xfrm>
          <a:prstGeom prst="rect">
            <a:avLst/>
          </a:prstGeom>
          <a:solidFill>
            <a:srgbClr val="ED7D31"/>
          </a:solidFill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7457C384-6F35-AE4B-BB8F-E3F7DB7C1D50}"/>
              </a:ext>
            </a:extLst>
          </p:cNvPr>
          <p:cNvSpPr txBox="1"/>
          <p:nvPr/>
        </p:nvSpPr>
        <p:spPr>
          <a:xfrm>
            <a:off x="8476369" y="4040192"/>
            <a:ext cx="1628125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Threat</a:t>
            </a:r>
            <a:endParaRPr lang="en-CN" sz="24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628FFC2-5ECE-1D4E-A6AF-D03DAF4234C7}"/>
              </a:ext>
            </a:extLst>
          </p:cNvPr>
          <p:cNvSpPr txBox="1"/>
          <p:nvPr/>
        </p:nvSpPr>
        <p:spPr>
          <a:xfrm>
            <a:off x="997894" y="1933651"/>
            <a:ext cx="3656786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Leading position in China market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First-tier athletes as spokespersons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brand recognition in China market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 coverage of sportswear products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702DB2AF-E448-3245-99CB-3216A399C21C}"/>
              </a:ext>
            </a:extLst>
          </p:cNvPr>
          <p:cNvSpPr txBox="1"/>
          <p:nvPr/>
        </p:nvSpPr>
        <p:spPr>
          <a:xfrm>
            <a:off x="997894" y="4626557"/>
            <a:ext cx="365678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Policies that encouraging sports industry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sports population in China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consumption capacity</a:t>
            </a: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94B553EC-81FF-2242-86AC-1E9D74FB02D7}"/>
              </a:ext>
            </a:extLst>
          </p:cNvPr>
          <p:cNvSpPr txBox="1"/>
          <p:nvPr/>
        </p:nvSpPr>
        <p:spPr>
          <a:xfrm>
            <a:off x="7373730" y="4628401"/>
            <a:ext cx="3918597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effects of Covid-19 on global supply chain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effects of Xinjiang cotton incident</a:t>
            </a: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Popularity of China trend</a:t>
            </a:r>
          </a:p>
        </p:txBody>
      </p: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8DFA38F-DF6F-BF45-9415-E296EBCE18B8}"/>
              </a:ext>
            </a:extLst>
          </p:cNvPr>
          <p:cNvCxnSpPr/>
          <p:nvPr/>
        </p:nvCxnSpPr>
        <p:spPr>
          <a:xfrm>
            <a:off x="4847289" y="2114271"/>
            <a:ext cx="9768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66054C8E-A2B5-104D-9F99-1FE5542CDA29}"/>
              </a:ext>
            </a:extLst>
          </p:cNvPr>
          <p:cNvCxnSpPr>
            <a:cxnSpLocks/>
          </p:cNvCxnSpPr>
          <p:nvPr/>
        </p:nvCxnSpPr>
        <p:spPr>
          <a:xfrm>
            <a:off x="5824114" y="2114271"/>
            <a:ext cx="0" cy="61919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CDA65C2F-1CA9-F44D-9722-85C8BBD0D0BE}"/>
              </a:ext>
            </a:extLst>
          </p:cNvPr>
          <p:cNvCxnSpPr>
            <a:cxnSpLocks/>
          </p:cNvCxnSpPr>
          <p:nvPr/>
        </p:nvCxnSpPr>
        <p:spPr>
          <a:xfrm>
            <a:off x="4847289" y="5329680"/>
            <a:ext cx="9768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A64AB1F0-2655-2645-B1C4-F5E0119C6D8D}"/>
              </a:ext>
            </a:extLst>
          </p:cNvPr>
          <p:cNvCxnSpPr>
            <a:cxnSpLocks/>
          </p:cNvCxnSpPr>
          <p:nvPr/>
        </p:nvCxnSpPr>
        <p:spPr>
          <a:xfrm>
            <a:off x="5824114" y="4725985"/>
            <a:ext cx="0" cy="61919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B3766FC9-A2CE-AE4F-A3F4-4BD9363B6C62}"/>
              </a:ext>
            </a:extLst>
          </p:cNvPr>
          <p:cNvCxnSpPr>
            <a:cxnSpLocks/>
          </p:cNvCxnSpPr>
          <p:nvPr/>
        </p:nvCxnSpPr>
        <p:spPr>
          <a:xfrm>
            <a:off x="6292658" y="5329680"/>
            <a:ext cx="9768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CA0CD578-F6E1-5644-9A83-800E0A837FA7}"/>
              </a:ext>
            </a:extLst>
          </p:cNvPr>
          <p:cNvCxnSpPr>
            <a:cxnSpLocks/>
          </p:cNvCxnSpPr>
          <p:nvPr/>
        </p:nvCxnSpPr>
        <p:spPr>
          <a:xfrm>
            <a:off x="6292658" y="4725985"/>
            <a:ext cx="0" cy="61919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A4E7BBFD-014D-6141-98B6-FDD01575BBDD}"/>
              </a:ext>
            </a:extLst>
          </p:cNvPr>
          <p:cNvCxnSpPr>
            <a:cxnSpLocks/>
          </p:cNvCxnSpPr>
          <p:nvPr/>
        </p:nvCxnSpPr>
        <p:spPr>
          <a:xfrm>
            <a:off x="6292658" y="2125449"/>
            <a:ext cx="97682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31F684D3-D1CD-C740-A5F1-40E353972096}"/>
              </a:ext>
            </a:extLst>
          </p:cNvPr>
          <p:cNvCxnSpPr>
            <a:cxnSpLocks/>
          </p:cNvCxnSpPr>
          <p:nvPr/>
        </p:nvCxnSpPr>
        <p:spPr>
          <a:xfrm>
            <a:off x="6292658" y="2125449"/>
            <a:ext cx="0" cy="61919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">
            <a:extLst>
              <a:ext uri="{FF2B5EF4-FFF2-40B4-BE49-F238E27FC236}">
                <a16:creationId xmlns:a16="http://schemas.microsoft.com/office/drawing/2014/main" id="{BBF8E76C-300C-564E-B985-9FBF00EE2ED6}"/>
              </a:ext>
            </a:extLst>
          </p:cNvPr>
          <p:cNvSpPr txBox="1"/>
          <p:nvPr/>
        </p:nvSpPr>
        <p:spPr>
          <a:xfrm>
            <a:off x="7504635" y="1944422"/>
            <a:ext cx="3656786" cy="62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n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Customers’ dissatisfaction about NIKE’s CRM system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025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PF(CT1X)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PF(CT1X) = Click frequency on CT1X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CT1X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PR(CT1X)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PF(CT1X) &gt; 0 THEN PR(CT1X) = Click Recency of CT1X ELSE PR(CT1X)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PL(CT1X)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CT1X THEN PL(CT1X) = 1 ELSE PL(CT1X)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PSC(CT1X)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PF(CT1X) &gt; 0 AND CT1X in Shopping Cart THEN PSC(CT1X) = 1 ELSE PSC(CT1X)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PINTEREST(CT1X)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CT1X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CT1X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CT1X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PSC(CT1X) = 1 OR (PL(CT1X) = 1 AND PR(CT1X) &lt; 30) THEN PINTEREST(CT1X) = 1 ELSE IF (PSC(CT1X) = 0 AND PF(CT1X) &gt; 2 AND PR(CT1X) &lt; 30) OR (PL(CT1X) = 0 AND PR(CT1X) &gt;= 30) THEN CPINTEREST(CT1X) = 2 ELSE CPINTEREST(CT1X)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6365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60185"/>
              </p:ext>
            </p:extLst>
          </p:nvPr>
        </p:nvGraphicFramePr>
        <p:xfrm>
          <a:off x="339972" y="687235"/>
          <a:ext cx="11512051" cy="5341423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93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11200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click frequency on the App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the App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112009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 0  THEN CR = Click Recency of the App, ELSE CR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uses the App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112009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 0 THEN CT = browsing time on the App (in mins)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Counting total time of App Usage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112009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Excellent Engagement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Engagement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Poor Engagement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&gt;= 100 AND CR &lt; 30 AND CT &gt; 60 THEN Engage = 1 ELSE IF 30&lt;= CF &lt; 100 AND CR &lt; 30 AND 20 &lt; CT &lt;= 60 THEN Engage = 2 ELSE Engage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5247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046193"/>
              </p:ext>
            </p:extLst>
          </p:nvPr>
        </p:nvGraphicFramePr>
        <p:xfrm>
          <a:off x="339972" y="687235"/>
          <a:ext cx="11512051" cy="584444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301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17054">
                <a:tc rowSpan="6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Data, App Data, Membership Registration - Customer Declaration, External Source Data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Lifestyle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Premium, 2 = Normal, 3 = Value for life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top proportion of Item Bought / Browsed = premium items THEN Lifestyle = 1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top proportion of Item Bought / Browsed = normal items THEN Lifestyle = 2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Lifestyle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 Management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613366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 Sensitivity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Nonsensitive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Sensitive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frequently compare price across different channels Sensitivity = 1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Price Sensitivity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218898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 Buyer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Individual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Also Buy For Spouse &amp; Friend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Also Buy For Kids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gender of Items frequently browsed = gender of the user THEN Family Buyer = 0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gender of items frequently browsed = 2 AND COUNT(Kid) = 0 THEN Family Buyer = 1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gender of items frequently browsed = 2 AND COUNT(Kid) &gt;= 1 THEN Family Buyer = 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 Preference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Jordan, ACG,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NikeLab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etc.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series bought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Preference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Shoes, Clothing, Accessories, Kids, Customize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categories bought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12015"/>
                  </a:ext>
                </a:extLst>
              </a:tr>
              <a:tr h="468459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Preference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Sharing Forum, Offline Draw, Sports Event, etc.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participated event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237040"/>
                  </a:ext>
                </a:extLst>
              </a:tr>
              <a:tr h="5834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Data, POS Data, Membership Registration - Customer Declaration, SMS Data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Hypebeast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Hype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SMS is used for Limited Sneakers Draw and Pick-up Offline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COUNT(SMS) &lt;= 2 Per Month THEN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Hypebeast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Hypebeast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 to Offline /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735754"/>
                  </a:ext>
                </a:extLst>
              </a:tr>
              <a:tr h="61336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 Promotion Campaign (SPC)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Infrequent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Frequent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MAJORITY(Transactions) IN </a:t>
                      </a:r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 Promotion Period SPC = 1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SPC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741495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536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2BDF53-15DE-D04C-85B9-C269A739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44981"/>
              </p:ext>
            </p:extLst>
          </p:nvPr>
        </p:nvGraphicFramePr>
        <p:xfrm>
          <a:off x="520284" y="946993"/>
          <a:ext cx="10816197" cy="2629842"/>
        </p:xfrm>
        <a:graphic>
          <a:graphicData uri="http://schemas.openxmlformats.org/drawingml/2006/table">
            <a:tbl>
              <a:tblPr/>
              <a:tblGrid>
                <a:gridCol w="1385000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356857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440410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1172746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3774730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1686454">
                  <a:extLst>
                    <a:ext uri="{9D8B030D-6E8A-4147-A177-3AD203B41FA5}">
                      <a16:colId xmlns:a16="http://schemas.microsoft.com/office/drawing/2014/main" val="812512877"/>
                    </a:ext>
                  </a:extLst>
                </a:gridCol>
              </a:tblGrid>
              <a:tr h="266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Varialbe (Shopping Cart Tag)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39674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Information (Sales Related)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Popularity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 Variable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Cumulated Value: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Being Purchased +2 Points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Being Liked +1 Points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Strategy / Promotion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39674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Sales Per Month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 Variable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Cumulated Value: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sales for each SKU (Can be further filtered by Size &amp; Color)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Strategy / Distribution Strategy/ Promotion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500121"/>
                  </a:ext>
                </a:extLst>
              </a:tr>
              <a:tr h="39674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 Pricing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Improper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Proper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High Popularity AND PERCENTAGE(Sales) During On Sales &gt; 50% THEN PP= 0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PP = 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Pricing Adjustment / Promotion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20139"/>
                  </a:ext>
                </a:extLst>
              </a:tr>
              <a:tr h="26635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Deficiency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Deficient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Return Rate &gt;= 25% THEN Deficiency = 1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THEN Deficiency = 0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Improvement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332277"/>
                  </a:ext>
                </a:extLst>
              </a:tr>
              <a:tr h="527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Comments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 Information (Sales Related)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Deficiency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Deficient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Mining &amp; Analysis of Comments (Good/Bad):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PERCENTAGE(Bad Comments) &gt;= 40% THEN Deficiency = 1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THEN Deficiency = 0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Improvement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CAFF768-1B6A-ED4A-9C96-81382BF89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08481"/>
              </p:ext>
            </p:extLst>
          </p:nvPr>
        </p:nvGraphicFramePr>
        <p:xfrm>
          <a:off x="520284" y="3954818"/>
          <a:ext cx="10816197" cy="2694940"/>
        </p:xfrm>
        <a:graphic>
          <a:graphicData uri="http://schemas.openxmlformats.org/drawingml/2006/table">
            <a:tbl>
              <a:tblPr/>
              <a:tblGrid>
                <a:gridCol w="1401404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334639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410047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1200176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3698740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1771191">
                  <a:extLst>
                    <a:ext uri="{9D8B030D-6E8A-4147-A177-3AD203B41FA5}">
                      <a16:colId xmlns:a16="http://schemas.microsoft.com/office/drawing/2014/main" val="309415820"/>
                    </a:ext>
                  </a:extLst>
                </a:gridCol>
              </a:tblGrid>
              <a:tr h="385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Varialbe (Shopping Cart Tag)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4338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 Zone Level Data + POS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Stores Information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Cluster Level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 Zone, Average Zone, Cold Zone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K-Means Cluster to Classified the Trade Zone Level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Into 3 Levels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 Distribution / Setting Store Level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490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Declaration (Including Membership)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Information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Hub of Interest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Fashion, Sports, Family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Location: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as the Center, within 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5KM, Rank the Proportion of Sports Interest Using Customer’s Address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 Distribution / Offline Marketing Campaign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Official Weather Info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Information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(Hot, warm, cool, cold) / yearly (Tropical, subtropical, etc.) weather Info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Retrieved from official weather bureau to judge the monthly weather and yearly weather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 Distribution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3556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Information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Preferred Series &amp; Products (Categories, Sizes, Colors)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of series, products (categories, sizes, colors)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series and products according to the POS Data of each store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 Distribution / Offline store display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60726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45107C1-9D95-0845-8E40-AF3C05DD4ACB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2A79BB3-09F4-4144-AFB3-E278436A7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80FBDE-CFB3-C94B-BD88-10FA75519F84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2793E34D-5567-FC4F-BFCE-78795B1925A6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D236A2-C712-1A4A-9A31-0B96A6C15EE6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8937DC2-6D30-1640-81A8-5932F38D3E29}"/>
              </a:ext>
            </a:extLst>
          </p:cNvPr>
          <p:cNvSpPr/>
          <p:nvPr/>
        </p:nvSpPr>
        <p:spPr>
          <a:xfrm>
            <a:off x="520284" y="590335"/>
            <a:ext cx="2430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Futura" panose="020B0602020204020303" pitchFamily="34" charset="-79"/>
                <a:cs typeface="Futura" panose="020B0602020204020303" pitchFamily="34" charset="-79"/>
              </a:rPr>
              <a:t>Product Management</a:t>
            </a:r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513BC-55B6-5645-9119-6101347590E3}"/>
              </a:ext>
            </a:extLst>
          </p:cNvPr>
          <p:cNvSpPr/>
          <p:nvPr/>
        </p:nvSpPr>
        <p:spPr>
          <a:xfrm>
            <a:off x="532411" y="3595692"/>
            <a:ext cx="220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Futura" panose="020B0602020204020303" pitchFamily="34" charset="-79"/>
                <a:cs typeface="Futura" panose="020B0602020204020303" pitchFamily="34" charset="-79"/>
              </a:rPr>
              <a:t>Store Management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583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70039516-FAA9-BE4D-ABF9-9D09EFD01EAC}"/>
              </a:ext>
            </a:extLst>
          </p:cNvPr>
          <p:cNvSpPr/>
          <p:nvPr/>
        </p:nvSpPr>
        <p:spPr>
          <a:xfrm>
            <a:off x="923071" y="5396429"/>
            <a:ext cx="10399827" cy="596474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4E3E17-4603-1B44-A570-54237590B2AF}"/>
              </a:ext>
            </a:extLst>
          </p:cNvPr>
          <p:cNvSpPr/>
          <p:nvPr/>
        </p:nvSpPr>
        <p:spPr>
          <a:xfrm>
            <a:off x="889686" y="3411718"/>
            <a:ext cx="10399827" cy="881136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A7CE8-2422-654D-93D7-21C3EFAD03DD}"/>
              </a:ext>
            </a:extLst>
          </p:cNvPr>
          <p:cNvSpPr/>
          <p:nvPr/>
        </p:nvSpPr>
        <p:spPr>
          <a:xfrm>
            <a:off x="641683" y="1717943"/>
            <a:ext cx="3284232" cy="38501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9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PROBLEM </a:t>
            </a:r>
            <a:r>
              <a:rPr lang="en-US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IDETIFICATION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778710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628FFC2-5ECE-1D4E-A6AF-D03DAF4234C7}"/>
              </a:ext>
            </a:extLst>
          </p:cNvPr>
          <p:cNvSpPr txBox="1"/>
          <p:nvPr/>
        </p:nvSpPr>
        <p:spPr>
          <a:xfrm>
            <a:off x="889686" y="1702764"/>
            <a:ext cx="276791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Leading marketing position </a:t>
            </a: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B6E3CD2-F63D-174D-A878-2CC549DFB7FE}"/>
              </a:ext>
            </a:extLst>
          </p:cNvPr>
          <p:cNvSpPr txBox="1"/>
          <p:nvPr/>
        </p:nvSpPr>
        <p:spPr>
          <a:xfrm>
            <a:off x="1985319" y="695353"/>
            <a:ext cx="449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Marketing Challenge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8838B1D-A025-7C46-A426-AEED799B3872}"/>
              </a:ext>
            </a:extLst>
          </p:cNvPr>
          <p:cNvSpPr txBox="1"/>
          <p:nvPr/>
        </p:nvSpPr>
        <p:spPr>
          <a:xfrm>
            <a:off x="4048463" y="1702763"/>
            <a:ext cx="414905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effects of Xinjiang cotton incident</a:t>
            </a: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CB0395-49B2-1846-986F-B2D2B02D4A93}"/>
              </a:ext>
            </a:extLst>
          </p:cNvPr>
          <p:cNvSpPr txBox="1"/>
          <p:nvPr/>
        </p:nvSpPr>
        <p:spPr>
          <a:xfrm>
            <a:off x="8588378" y="1702762"/>
            <a:ext cx="25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Popularity of China trend</a:t>
            </a: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BB61DA-D7C1-0542-A3A2-F23EDAAEC545}"/>
              </a:ext>
            </a:extLst>
          </p:cNvPr>
          <p:cNvSpPr/>
          <p:nvPr/>
        </p:nvSpPr>
        <p:spPr>
          <a:xfrm>
            <a:off x="641683" y="3067236"/>
            <a:ext cx="10908633" cy="124809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6E53F6-9BBB-C742-899B-CCCCF813A5E0}"/>
              </a:ext>
            </a:extLst>
          </p:cNvPr>
          <p:cNvSpPr/>
          <p:nvPr/>
        </p:nvSpPr>
        <p:spPr>
          <a:xfrm>
            <a:off x="4048463" y="1724325"/>
            <a:ext cx="4149052" cy="38501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E0B90B-FA90-114B-8A5F-874349033200}"/>
              </a:ext>
            </a:extLst>
          </p:cNvPr>
          <p:cNvSpPr/>
          <p:nvPr/>
        </p:nvSpPr>
        <p:spPr>
          <a:xfrm>
            <a:off x="8339526" y="1724325"/>
            <a:ext cx="3210790" cy="38501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虚尾箭头 5">
            <a:extLst>
              <a:ext uri="{FF2B5EF4-FFF2-40B4-BE49-F238E27FC236}">
                <a16:creationId xmlns:a16="http://schemas.microsoft.com/office/drawing/2014/main" id="{B02CC19C-679A-FE4B-925B-01B8B2B9DD14}"/>
              </a:ext>
            </a:extLst>
          </p:cNvPr>
          <p:cNvSpPr/>
          <p:nvPr/>
        </p:nvSpPr>
        <p:spPr>
          <a:xfrm rot="5400000">
            <a:off x="1688948" y="2239022"/>
            <a:ext cx="927786" cy="719727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虚尾箭头 16">
            <a:extLst>
              <a:ext uri="{FF2B5EF4-FFF2-40B4-BE49-F238E27FC236}">
                <a16:creationId xmlns:a16="http://schemas.microsoft.com/office/drawing/2014/main" id="{49C2B4E9-5B18-FB4F-B187-0B887DD4DB1A}"/>
              </a:ext>
            </a:extLst>
          </p:cNvPr>
          <p:cNvSpPr/>
          <p:nvPr/>
        </p:nvSpPr>
        <p:spPr>
          <a:xfrm rot="5400000">
            <a:off x="5632106" y="2239023"/>
            <a:ext cx="927786" cy="719727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虚尾箭头 17">
            <a:extLst>
              <a:ext uri="{FF2B5EF4-FFF2-40B4-BE49-F238E27FC236}">
                <a16:creationId xmlns:a16="http://schemas.microsoft.com/office/drawing/2014/main" id="{805228C2-D756-5D44-9C84-71B173875AC1}"/>
              </a:ext>
            </a:extLst>
          </p:cNvPr>
          <p:cNvSpPr/>
          <p:nvPr/>
        </p:nvSpPr>
        <p:spPr>
          <a:xfrm rot="5400000">
            <a:off x="9481028" y="2227192"/>
            <a:ext cx="927786" cy="719727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5F8AE3DB-785E-FC4B-A075-6719212188E3}"/>
              </a:ext>
            </a:extLst>
          </p:cNvPr>
          <p:cNvSpPr txBox="1"/>
          <p:nvPr/>
        </p:nvSpPr>
        <p:spPr>
          <a:xfrm>
            <a:off x="1504003" y="2234992"/>
            <a:ext cx="129767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endParaRPr lang="en-CN" sz="2000" b="1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3B735EE-71E5-7949-8770-E1C9D5A49939}"/>
              </a:ext>
            </a:extLst>
          </p:cNvPr>
          <p:cNvSpPr txBox="1"/>
          <p:nvPr/>
        </p:nvSpPr>
        <p:spPr>
          <a:xfrm>
            <a:off x="4893689" y="2234992"/>
            <a:ext cx="245858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Short-Term Threat</a:t>
            </a:r>
            <a:endParaRPr lang="en-CN" sz="2000" b="1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C9EA4781-F9CC-544B-BD7B-C9044E8EAAA6}"/>
              </a:ext>
            </a:extLst>
          </p:cNvPr>
          <p:cNvSpPr txBox="1"/>
          <p:nvPr/>
        </p:nvSpPr>
        <p:spPr>
          <a:xfrm>
            <a:off x="8739603" y="2234992"/>
            <a:ext cx="241063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Long-Term Threat</a:t>
            </a:r>
            <a:endParaRPr lang="en-CN" sz="2000" b="1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F70051-9182-2744-9C7D-64C02F189285}"/>
              </a:ext>
            </a:extLst>
          </p:cNvPr>
          <p:cNvSpPr txBox="1"/>
          <p:nvPr/>
        </p:nvSpPr>
        <p:spPr>
          <a:xfrm>
            <a:off x="772946" y="3253853"/>
            <a:ext cx="107000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mitigate the effects of short-term negative incident and deal with the competition of domestic brands to seize long-term opportunity through the current leading marketing position?</a:t>
            </a:r>
          </a:p>
        </p:txBody>
      </p:sp>
      <p:sp>
        <p:nvSpPr>
          <p:cNvPr id="26" name="虚尾箭头 25">
            <a:extLst>
              <a:ext uri="{FF2B5EF4-FFF2-40B4-BE49-F238E27FC236}">
                <a16:creationId xmlns:a16="http://schemas.microsoft.com/office/drawing/2014/main" id="{B2A4E639-1C8A-A143-A11C-A8BD070B7EE0}"/>
              </a:ext>
            </a:extLst>
          </p:cNvPr>
          <p:cNvSpPr/>
          <p:nvPr/>
        </p:nvSpPr>
        <p:spPr>
          <a:xfrm rot="5400000">
            <a:off x="5659093" y="4579821"/>
            <a:ext cx="927786" cy="719727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981AA7E6-C1A0-CE49-AA58-259A4342F5F0}"/>
              </a:ext>
            </a:extLst>
          </p:cNvPr>
          <p:cNvSpPr txBox="1"/>
          <p:nvPr/>
        </p:nvSpPr>
        <p:spPr>
          <a:xfrm>
            <a:off x="4365407" y="4565023"/>
            <a:ext cx="346118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Marketing Challenge</a:t>
            </a:r>
            <a:endParaRPr lang="en-CN" sz="2000" b="1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082790-1AFE-A24B-8441-064FB0E2B79E}"/>
              </a:ext>
            </a:extLst>
          </p:cNvPr>
          <p:cNvSpPr/>
          <p:nvPr/>
        </p:nvSpPr>
        <p:spPr>
          <a:xfrm>
            <a:off x="641682" y="5382522"/>
            <a:ext cx="10831347" cy="613832"/>
          </a:xfrm>
          <a:prstGeom prst="rect">
            <a:avLst/>
          </a:pr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A74220-2180-D443-9AC6-5F0759EB93DB}"/>
              </a:ext>
            </a:extLst>
          </p:cNvPr>
          <p:cNvSpPr txBox="1"/>
          <p:nvPr/>
        </p:nvSpPr>
        <p:spPr>
          <a:xfrm>
            <a:off x="1732326" y="5467408"/>
            <a:ext cx="878131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400">
                <a:latin typeface="Calibri"/>
                <a:ea typeface="等线"/>
                <a:cs typeface="Calibri"/>
              </a:rPr>
              <a:t>Retain customers, reduce customer churn, increase customer loyalty </a:t>
            </a:r>
            <a:endParaRPr kumimoji="1"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4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133EA-678F-E040-A9E7-A80691860FDD}"/>
              </a:ext>
            </a:extLst>
          </p:cNvPr>
          <p:cNvGrpSpPr/>
          <p:nvPr/>
        </p:nvGrpSpPr>
        <p:grpSpPr>
          <a:xfrm>
            <a:off x="232475" y="-292392"/>
            <a:ext cx="8981207" cy="5665822"/>
            <a:chOff x="232475" y="-292392"/>
            <a:chExt cx="8981207" cy="5665822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2F0554AD-EDE6-FD43-81DC-25B3EA29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75" y="-292392"/>
              <a:ext cx="1272740" cy="14000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1FF03-BFAC-4048-9CE5-A12783AB5D47}"/>
                </a:ext>
              </a:extLst>
            </p:cNvPr>
            <p:cNvSpPr txBox="1"/>
            <p:nvPr/>
          </p:nvSpPr>
          <p:spPr>
            <a:xfrm>
              <a:off x="4544918" y="1478494"/>
              <a:ext cx="2789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0D5D1-4044-AB42-AED5-7C54C20B480B}"/>
                </a:ext>
              </a:extLst>
            </p:cNvPr>
            <p:cNvSpPr txBox="1"/>
            <p:nvPr/>
          </p:nvSpPr>
          <p:spPr>
            <a:xfrm>
              <a:off x="3324552" y="2827180"/>
              <a:ext cx="5737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DF5CC-BDC2-724A-9AFF-08CD1EB10E39}"/>
                </a:ext>
              </a:extLst>
            </p:cNvPr>
            <p:cNvSpPr txBox="1"/>
            <p:nvPr/>
          </p:nvSpPr>
          <p:spPr>
            <a:xfrm>
              <a:off x="2640729" y="3501523"/>
              <a:ext cx="6572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MARKETING FRAMEWORK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5FB4-5286-BF47-8246-720A676C2457}"/>
                </a:ext>
              </a:extLst>
            </p:cNvPr>
            <p:cNvSpPr txBox="1"/>
            <p:nvPr/>
          </p:nvSpPr>
          <p:spPr>
            <a:xfrm>
              <a:off x="2812378" y="4175866"/>
              <a:ext cx="622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CREATIVE MARKETING CAMPAIGN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4DBC92-6584-124F-BBCA-7E6FEB5B0007}"/>
                </a:ext>
              </a:extLst>
            </p:cNvPr>
            <p:cNvSpPr txBox="1"/>
            <p:nvPr/>
          </p:nvSpPr>
          <p:spPr>
            <a:xfrm>
              <a:off x="3900446" y="4850210"/>
              <a:ext cx="407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STATEMENT OF 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241E46-40C9-5C49-B46E-27C622E208FA}"/>
                </a:ext>
              </a:extLst>
            </p:cNvPr>
            <p:cNvSpPr txBox="1"/>
            <p:nvPr/>
          </p:nvSpPr>
          <p:spPr>
            <a:xfrm>
              <a:off x="3477462" y="2152837"/>
              <a:ext cx="4791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PROBLEM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30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62993E-10B1-E944-AA8D-01CE38F6C775}"/>
              </a:ext>
            </a:extLst>
          </p:cNvPr>
          <p:cNvSpPr/>
          <p:nvPr/>
        </p:nvSpPr>
        <p:spPr>
          <a:xfrm>
            <a:off x="4739581" y="5864330"/>
            <a:ext cx="2950802" cy="8309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85000"/>
                <a:lumOff val="15000"/>
                <a:alpha val="21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4FF5A-9BBB-FC43-9E4C-5D3A7C7DC1F0}"/>
              </a:ext>
            </a:extLst>
          </p:cNvPr>
          <p:cNvSpPr/>
          <p:nvPr/>
        </p:nvSpPr>
        <p:spPr>
          <a:xfrm>
            <a:off x="4962182" y="645416"/>
            <a:ext cx="2294218" cy="8309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85000"/>
                <a:lumOff val="15000"/>
                <a:alpha val="21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304CAD-00F4-9D45-9304-2A56161498C8}"/>
              </a:ext>
            </a:extLst>
          </p:cNvPr>
          <p:cNvGrpSpPr/>
          <p:nvPr/>
        </p:nvGrpSpPr>
        <p:grpSpPr>
          <a:xfrm>
            <a:off x="0" y="617924"/>
            <a:ext cx="12024720" cy="6097836"/>
            <a:chOff x="0" y="309591"/>
            <a:chExt cx="12024720" cy="6097836"/>
          </a:xfrm>
        </p:grpSpPr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31142536-365D-5741-8A55-613151EA0A85}"/>
                </a:ext>
              </a:extLst>
            </p:cNvPr>
            <p:cNvCxnSpPr>
              <a:cxnSpLocks/>
              <a:endCxn id="79" idx="3"/>
            </p:cNvCxnSpPr>
            <p:nvPr/>
          </p:nvCxnSpPr>
          <p:spPr>
            <a:xfrm>
              <a:off x="0" y="3351252"/>
              <a:ext cx="11529640" cy="604049"/>
            </a:xfrm>
            <a:prstGeom prst="bentConnector2">
              <a:avLst/>
            </a:prstGeom>
            <a:ln w="825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7FC0E2-7853-F742-81A7-54120D0E5274}"/>
                </a:ext>
              </a:extLst>
            </p:cNvPr>
            <p:cNvCxnSpPr>
              <a:endCxn id="78" idx="1"/>
            </p:cNvCxnSpPr>
            <p:nvPr/>
          </p:nvCxnSpPr>
          <p:spPr>
            <a:xfrm flipV="1">
              <a:off x="0" y="2730168"/>
              <a:ext cx="11529640" cy="612566"/>
            </a:xfrm>
            <a:prstGeom prst="bentConnector2">
              <a:avLst/>
            </a:prstGeom>
            <a:ln w="825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D117E31-3F5C-9A43-9030-A7C8904E624D}"/>
                </a:ext>
              </a:extLst>
            </p:cNvPr>
            <p:cNvGrpSpPr/>
            <p:nvPr/>
          </p:nvGrpSpPr>
          <p:grpSpPr>
            <a:xfrm>
              <a:off x="319238" y="309591"/>
              <a:ext cx="10715323" cy="6097836"/>
              <a:chOff x="603371" y="395851"/>
              <a:chExt cx="10715323" cy="6097836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70822BA-6064-B940-B314-43F4583BC526}"/>
                  </a:ext>
                </a:extLst>
              </p:cNvPr>
              <p:cNvCxnSpPr>
                <a:cxnSpLocks/>
                <a:stCxn id="28" idx="1"/>
                <a:endCxn id="29" idx="3"/>
              </p:cNvCxnSpPr>
              <p:nvPr/>
            </p:nvCxnSpPr>
            <p:spPr>
              <a:xfrm>
                <a:off x="7534433" y="1855942"/>
                <a:ext cx="0" cy="3146109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12709A-3789-CF40-821C-4273862DA8C6}"/>
                  </a:ext>
                </a:extLst>
              </p:cNvPr>
              <p:cNvSpPr txBox="1"/>
              <p:nvPr/>
            </p:nvSpPr>
            <p:spPr>
              <a:xfrm rot="5400000">
                <a:off x="4876282" y="3426517"/>
                <a:ext cx="567633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 Store</a:t>
                </a:r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n-CN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Visit &amp; Purchase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34CF5E9-EA6F-F441-936E-3CA90948363D}"/>
                  </a:ext>
                </a:extLst>
              </p:cNvPr>
              <p:cNvCxnSpPr>
                <a:cxnSpLocks/>
                <a:stCxn id="19" idx="3"/>
                <a:endCxn id="28" idx="1"/>
              </p:cNvCxnSpPr>
              <p:nvPr/>
            </p:nvCxnSpPr>
            <p:spPr>
              <a:xfrm flipV="1">
                <a:off x="5205882" y="1855942"/>
                <a:ext cx="2328551" cy="3146116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ound Diagonal Corner Rectangle 1">
                <a:extLst>
                  <a:ext uri="{FF2B5EF4-FFF2-40B4-BE49-F238E27FC236}">
                    <a16:creationId xmlns:a16="http://schemas.microsoft.com/office/drawing/2014/main" id="{3DCF3735-05B0-AA42-A52A-BDAD0943F29A}"/>
                  </a:ext>
                </a:extLst>
              </p:cNvPr>
              <p:cNvSpPr/>
              <p:nvPr/>
            </p:nvSpPr>
            <p:spPr>
              <a:xfrm flipH="1">
                <a:off x="603371" y="3161143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Exposure</a:t>
                </a:r>
              </a:p>
            </p:txBody>
          </p:sp>
          <p:sp>
            <p:nvSpPr>
              <p:cNvPr id="8" name="Round Diagonal Corner Rectangle 7">
                <a:extLst>
                  <a:ext uri="{FF2B5EF4-FFF2-40B4-BE49-F238E27FC236}">
                    <a16:creationId xmlns:a16="http://schemas.microsoft.com/office/drawing/2014/main" id="{9DE5262F-BDD6-634B-AC6E-5A1D91969F16}"/>
                  </a:ext>
                </a:extLst>
              </p:cNvPr>
              <p:cNvSpPr/>
              <p:nvPr/>
            </p:nvSpPr>
            <p:spPr>
              <a:xfrm flipH="1">
                <a:off x="3550831" y="3161140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Research</a:t>
                </a:r>
              </a:p>
            </p:txBody>
          </p:sp>
          <p:sp>
            <p:nvSpPr>
              <p:cNvPr id="9" name="Round Diagonal Corner Rectangle 8">
                <a:extLst>
                  <a:ext uri="{FF2B5EF4-FFF2-40B4-BE49-F238E27FC236}">
                    <a16:creationId xmlns:a16="http://schemas.microsoft.com/office/drawing/2014/main" id="{5DC01A7E-FFD5-F744-AD77-2B450691D0BF}"/>
                  </a:ext>
                </a:extLst>
              </p:cNvPr>
              <p:cNvSpPr/>
              <p:nvPr/>
            </p:nvSpPr>
            <p:spPr>
              <a:xfrm flipH="1">
                <a:off x="6492653" y="3161140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Purchase</a:t>
                </a:r>
              </a:p>
            </p:txBody>
          </p:sp>
          <p:sp>
            <p:nvSpPr>
              <p:cNvPr id="10" name="Round Diagonal Corner Rectangle 9">
                <a:extLst>
                  <a:ext uri="{FF2B5EF4-FFF2-40B4-BE49-F238E27FC236}">
                    <a16:creationId xmlns:a16="http://schemas.microsoft.com/office/drawing/2014/main" id="{0643B8A0-D27E-A746-B7E5-82002239D5C1}"/>
                  </a:ext>
                </a:extLst>
              </p:cNvPr>
              <p:cNvSpPr/>
              <p:nvPr/>
            </p:nvSpPr>
            <p:spPr>
              <a:xfrm flipH="1">
                <a:off x="9434475" y="3161140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After Sales Feedback</a:t>
                </a:r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A921DED5-EEA5-634D-84B5-BFEA4DA1B539}"/>
                  </a:ext>
                </a:extLst>
              </p:cNvPr>
              <p:cNvSpPr/>
              <p:nvPr/>
            </p:nvSpPr>
            <p:spPr>
              <a:xfrm flipH="1">
                <a:off x="1935222" y="1320233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Offline Store</a:t>
                </a:r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884B0F-6E9D-0B46-AC29-3682D24499AB}"/>
                  </a:ext>
                </a:extLst>
              </p:cNvPr>
              <p:cNvSpPr/>
              <p:nvPr/>
            </p:nvSpPr>
            <p:spPr>
              <a:xfrm flipH="1">
                <a:off x="1935222" y="5002059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 Store</a:t>
                </a:r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3D0A06E9-886A-6244-AF2F-316B595915CD}"/>
                  </a:ext>
                </a:extLst>
              </p:cNvPr>
              <p:cNvSpPr/>
              <p:nvPr/>
            </p:nvSpPr>
            <p:spPr>
              <a:xfrm flipH="1">
                <a:off x="4263773" y="1320233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APP/Sales Personalized Recommendations</a:t>
                </a:r>
              </a:p>
            </p:txBody>
          </p:sp>
          <p:sp>
            <p:nvSpPr>
              <p:cNvPr id="19" name="Round Diagonal Corner Rectangle 18">
                <a:extLst>
                  <a:ext uri="{FF2B5EF4-FFF2-40B4-BE49-F238E27FC236}">
                    <a16:creationId xmlns:a16="http://schemas.microsoft.com/office/drawing/2014/main" id="{D0AF7414-EC9D-9F41-8573-FB2D654A1A3E}"/>
                  </a:ext>
                </a:extLst>
              </p:cNvPr>
              <p:cNvSpPr/>
              <p:nvPr/>
            </p:nvSpPr>
            <p:spPr>
              <a:xfrm flipH="1">
                <a:off x="4263773" y="5002058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Personalized Services &amp; Products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E5EEBAA9-1C88-EC45-86D8-55D30EFFCCD4}"/>
                  </a:ext>
                </a:extLst>
              </p:cNvPr>
              <p:cNvCxnSpPr>
                <a:stCxn id="2" idx="3"/>
                <a:endCxn id="16" idx="0"/>
              </p:cNvCxnSpPr>
              <p:nvPr/>
            </p:nvCxnSpPr>
            <p:spPr>
              <a:xfrm rot="5400000" flipH="1" flipV="1">
                <a:off x="953824" y="2179745"/>
                <a:ext cx="1573055" cy="389742"/>
              </a:xfrm>
              <a:prstGeom prst="bentConnector2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980D9505-3C1B-8448-98FF-67784D6F95BB}"/>
                  </a:ext>
                </a:extLst>
              </p:cNvPr>
              <p:cNvCxnSpPr>
                <a:cxnSpLocks/>
                <a:stCxn id="2" idx="1"/>
                <a:endCxn id="17" idx="0"/>
              </p:cNvCxnSpPr>
              <p:nvPr/>
            </p:nvCxnSpPr>
            <p:spPr>
              <a:xfrm rot="16200000" flipH="1">
                <a:off x="953820" y="4288512"/>
                <a:ext cx="1573062" cy="389742"/>
              </a:xfrm>
              <a:prstGeom prst="bentConnector2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8A7A03D5-D336-3147-A5B0-92971BEDC7F9}"/>
                  </a:ext>
                </a:extLst>
              </p:cNvPr>
              <p:cNvSpPr/>
              <p:nvPr/>
            </p:nvSpPr>
            <p:spPr>
              <a:xfrm flipH="1">
                <a:off x="6592324" y="1320233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Trials &amp; Offline Purchases</a:t>
                </a:r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4A64AAB3-1EB7-FA4C-9540-5DA34AB5B0EF}"/>
                  </a:ext>
                </a:extLst>
              </p:cNvPr>
              <p:cNvSpPr/>
              <p:nvPr/>
            </p:nvSpPr>
            <p:spPr>
              <a:xfrm flipH="1">
                <a:off x="6592324" y="5002051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 Enquiries &amp; Online Purchases</a:t>
                </a:r>
              </a:p>
            </p:txBody>
          </p:sp>
          <p:sp>
            <p:nvSpPr>
              <p:cNvPr id="30" name="Round Diagonal Corner Rectangle 29">
                <a:extLst>
                  <a:ext uri="{FF2B5EF4-FFF2-40B4-BE49-F238E27FC236}">
                    <a16:creationId xmlns:a16="http://schemas.microsoft.com/office/drawing/2014/main" id="{A411E05D-9129-174F-BCC8-4BDA5737FA23}"/>
                  </a:ext>
                </a:extLst>
              </p:cNvPr>
              <p:cNvSpPr/>
              <p:nvPr/>
            </p:nvSpPr>
            <p:spPr>
              <a:xfrm flipH="1">
                <a:off x="8920875" y="1320233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Pick Up / Shipped</a:t>
                </a:r>
              </a:p>
            </p:txBody>
          </p:sp>
          <p:sp>
            <p:nvSpPr>
              <p:cNvPr id="31" name="Round Diagonal Corner Rectangle 30">
                <a:extLst>
                  <a:ext uri="{FF2B5EF4-FFF2-40B4-BE49-F238E27FC236}">
                    <a16:creationId xmlns:a16="http://schemas.microsoft.com/office/drawing/2014/main" id="{E0E6264E-34C9-AD49-8A3A-8924F795DAA6}"/>
                  </a:ext>
                </a:extLst>
              </p:cNvPr>
              <p:cNvSpPr/>
              <p:nvPr/>
            </p:nvSpPr>
            <p:spPr>
              <a:xfrm flipH="1">
                <a:off x="8869426" y="5002050"/>
                <a:ext cx="1884219" cy="53570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3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Delivered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60C754C-E956-D049-A693-D715D5895D82}"/>
                  </a:ext>
                </a:extLst>
              </p:cNvPr>
              <p:cNvCxnSpPr>
                <a:stCxn id="16" idx="2"/>
                <a:endCxn id="18" idx="0"/>
              </p:cNvCxnSpPr>
              <p:nvPr/>
            </p:nvCxnSpPr>
            <p:spPr>
              <a:xfrm>
                <a:off x="3819441" y="1588088"/>
                <a:ext cx="444332" cy="0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BF24D5-8B9E-4641-A082-E8797008052C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6147991" y="1588088"/>
                <a:ext cx="444333" cy="0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6D4B5E9-B09E-E643-B7EB-7A794A74B7D0}"/>
                  </a:ext>
                </a:extLst>
              </p:cNvPr>
              <p:cNvCxnSpPr>
                <a:cxnSpLocks/>
                <a:stCxn id="28" idx="2"/>
                <a:endCxn id="30" idx="0"/>
              </p:cNvCxnSpPr>
              <p:nvPr/>
            </p:nvCxnSpPr>
            <p:spPr>
              <a:xfrm>
                <a:off x="8476543" y="1588088"/>
                <a:ext cx="444332" cy="0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E551E2D-06B7-6140-8D41-3F98A7E01F81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 flipV="1">
                <a:off x="3819441" y="5269913"/>
                <a:ext cx="444332" cy="1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62884A3-1FA9-D14A-8BDC-7DE61F46DC07}"/>
                  </a:ext>
                </a:extLst>
              </p:cNvPr>
              <p:cNvCxnSpPr>
                <a:cxnSpLocks/>
                <a:stCxn id="19" idx="2"/>
                <a:endCxn id="29" idx="0"/>
              </p:cNvCxnSpPr>
              <p:nvPr/>
            </p:nvCxnSpPr>
            <p:spPr>
              <a:xfrm flipV="1">
                <a:off x="6147992" y="5269906"/>
                <a:ext cx="444332" cy="7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87A1F0E-DD35-2C46-BE8F-A1B02C8898F1}"/>
                  </a:ext>
                </a:extLst>
              </p:cNvPr>
              <p:cNvCxnSpPr>
                <a:cxnSpLocks/>
                <a:stCxn id="29" idx="2"/>
                <a:endCxn id="31" idx="0"/>
              </p:cNvCxnSpPr>
              <p:nvPr/>
            </p:nvCxnSpPr>
            <p:spPr>
              <a:xfrm flipV="1">
                <a:off x="8476543" y="5269905"/>
                <a:ext cx="392883" cy="1"/>
              </a:xfrm>
              <a:prstGeom prst="straightConnector1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06DEB6-F8B0-AC45-A603-4359634B13B7}"/>
                  </a:ext>
                </a:extLst>
              </p:cNvPr>
              <p:cNvSpPr txBox="1"/>
              <p:nvPr/>
            </p:nvSpPr>
            <p:spPr>
              <a:xfrm rot="18392580">
                <a:off x="3097191" y="3283186"/>
                <a:ext cx="6097836" cy="3231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CN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Offline Store    </a:t>
                </a:r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N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Visit &amp; Trial</a:t>
                </a:r>
              </a:p>
            </p:txBody>
          </p:sp>
          <p:cxnSp>
            <p:nvCxnSpPr>
              <p:cNvPr id="67" name="Elbow Connector 66">
                <a:extLst>
                  <a:ext uri="{FF2B5EF4-FFF2-40B4-BE49-F238E27FC236}">
                    <a16:creationId xmlns:a16="http://schemas.microsoft.com/office/drawing/2014/main" id="{DD16AA67-A177-F64B-9F8F-475C08A47ACF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10805094" y="1588088"/>
                <a:ext cx="255841" cy="1573052"/>
              </a:xfrm>
              <a:prstGeom prst="bentConnector2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>
                <a:extLst>
                  <a:ext uri="{FF2B5EF4-FFF2-40B4-BE49-F238E27FC236}">
                    <a16:creationId xmlns:a16="http://schemas.microsoft.com/office/drawing/2014/main" id="{D2A8F78A-4F19-FB4F-96D3-524205C4E8C3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 flipV="1">
                <a:off x="10753645" y="3696849"/>
                <a:ext cx="307290" cy="1573056"/>
              </a:xfrm>
              <a:prstGeom prst="bentConnector2">
                <a:avLst/>
              </a:prstGeom>
              <a:ln w="5715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8" name="Round Diagonal Corner Rectangle 77">
              <a:extLst>
                <a:ext uri="{FF2B5EF4-FFF2-40B4-BE49-F238E27FC236}">
                  <a16:creationId xmlns:a16="http://schemas.microsoft.com/office/drawing/2014/main" id="{CD1941BA-3333-B14C-9AF3-3242C6938CD1}"/>
                </a:ext>
              </a:extLst>
            </p:cNvPr>
            <p:cNvSpPr/>
            <p:nvPr/>
          </p:nvSpPr>
          <p:spPr>
            <a:xfrm flipH="1">
              <a:off x="11034561" y="2194459"/>
              <a:ext cx="990159" cy="53570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3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Rebuy</a:t>
              </a:r>
            </a:p>
          </p:txBody>
        </p:sp>
        <p:sp>
          <p:nvSpPr>
            <p:cNvPr id="79" name="Round Diagonal Corner Rectangle 78">
              <a:extLst>
                <a:ext uri="{FF2B5EF4-FFF2-40B4-BE49-F238E27FC236}">
                  <a16:creationId xmlns:a16="http://schemas.microsoft.com/office/drawing/2014/main" id="{AE5C976C-D7DD-9F4F-9BEA-8D37DB702972}"/>
                </a:ext>
              </a:extLst>
            </p:cNvPr>
            <p:cNvSpPr/>
            <p:nvPr/>
          </p:nvSpPr>
          <p:spPr>
            <a:xfrm flipH="1">
              <a:off x="11034561" y="3955301"/>
              <a:ext cx="990159" cy="53570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3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Defect</a:t>
              </a:r>
            </a:p>
          </p:txBody>
        </p:sp>
      </p:grpSp>
      <p:pic>
        <p:nvPicPr>
          <p:cNvPr id="44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D2857FC6-4580-3F4A-829F-91334147C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727109" y="-191939"/>
            <a:ext cx="1458218" cy="11200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0FB98B-FB53-A949-BDCA-48503F679DB2}"/>
              </a:ext>
            </a:extLst>
          </p:cNvPr>
          <p:cNvSpPr txBox="1"/>
          <p:nvPr/>
        </p:nvSpPr>
        <p:spPr>
          <a:xfrm>
            <a:off x="1976851" y="128732"/>
            <a:ext cx="21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CRM FRAMEWORK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23A1FB0A-B7C5-5B43-A555-47B6C2301071}"/>
              </a:ext>
            </a:extLst>
          </p:cNvPr>
          <p:cNvSpPr txBox="1"/>
          <p:nvPr/>
        </p:nvSpPr>
        <p:spPr>
          <a:xfrm>
            <a:off x="4219147" y="49760"/>
            <a:ext cx="491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CUSTOMER JOURNEY MAP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B72F7FC-9FA7-C94C-BC51-F16577A755F0}"/>
              </a:ext>
            </a:extLst>
          </p:cNvPr>
          <p:cNvCxnSpPr>
            <a:cxnSpLocks/>
          </p:cNvCxnSpPr>
          <p:nvPr/>
        </p:nvCxnSpPr>
        <p:spPr>
          <a:xfrm>
            <a:off x="2027585" y="498064"/>
            <a:ext cx="214082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0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A picture containing shape&#10;&#10;Description automatically generated">
            <a:extLst>
              <a:ext uri="{FF2B5EF4-FFF2-40B4-BE49-F238E27FC236}">
                <a16:creationId xmlns:a16="http://schemas.microsoft.com/office/drawing/2014/main" id="{C3C6E1D1-994A-0648-9A8F-26FF77695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727109" y="-191939"/>
            <a:ext cx="1458218" cy="1120075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33282552-74F5-FF4F-8BC1-4DE30D7BC8CF}"/>
              </a:ext>
            </a:extLst>
          </p:cNvPr>
          <p:cNvSpPr txBox="1"/>
          <p:nvPr/>
        </p:nvSpPr>
        <p:spPr>
          <a:xfrm>
            <a:off x="1976851" y="128732"/>
            <a:ext cx="21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CRM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A5966B-784B-9645-ACE8-D43645805360}"/>
              </a:ext>
            </a:extLst>
          </p:cNvPr>
          <p:cNvGrpSpPr/>
          <p:nvPr/>
        </p:nvGrpSpPr>
        <p:grpSpPr>
          <a:xfrm>
            <a:off x="1186780" y="624136"/>
            <a:ext cx="10921580" cy="308894"/>
            <a:chOff x="616665" y="589029"/>
            <a:chExt cx="10921580" cy="308894"/>
          </a:xfrm>
        </p:grpSpPr>
        <p:sp>
          <p:nvSpPr>
            <p:cNvPr id="37" name="Pentagon 36">
              <a:extLst>
                <a:ext uri="{FF2B5EF4-FFF2-40B4-BE49-F238E27FC236}">
                  <a16:creationId xmlns:a16="http://schemas.microsoft.com/office/drawing/2014/main" id="{67DF0867-AD12-1447-AAE3-EB20B72599FD}"/>
                </a:ext>
              </a:extLst>
            </p:cNvPr>
            <p:cNvSpPr/>
            <p:nvPr/>
          </p:nvSpPr>
          <p:spPr>
            <a:xfrm>
              <a:off x="616665" y="589029"/>
              <a:ext cx="2221200" cy="30642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Exposure</a:t>
              </a:r>
            </a:p>
          </p:txBody>
        </p:sp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BDEA5C58-9B6B-BC45-8849-060CDF3B0DC3}"/>
                </a:ext>
              </a:extLst>
            </p:cNvPr>
            <p:cNvSpPr/>
            <p:nvPr/>
          </p:nvSpPr>
          <p:spPr>
            <a:xfrm>
              <a:off x="2791871" y="589029"/>
              <a:ext cx="2221200" cy="30642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Research</a:t>
              </a:r>
            </a:p>
          </p:txBody>
        </p:sp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C24BDA92-E2EC-CC47-96FF-D2967D5AA92C}"/>
                </a:ext>
              </a:extLst>
            </p:cNvPr>
            <p:cNvSpPr/>
            <p:nvPr/>
          </p:nvSpPr>
          <p:spPr>
            <a:xfrm>
              <a:off x="4966855" y="589029"/>
              <a:ext cx="2221200" cy="30642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Purchase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809B3C30-1CBC-C645-8B65-4FDAE06587EA}"/>
                </a:ext>
              </a:extLst>
            </p:cNvPr>
            <p:cNvSpPr/>
            <p:nvPr/>
          </p:nvSpPr>
          <p:spPr>
            <a:xfrm>
              <a:off x="7142061" y="591500"/>
              <a:ext cx="2221200" cy="30642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After Sales Feedback</a:t>
              </a:r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712F0D7B-3DCF-3E49-907D-80088BFC377B}"/>
                </a:ext>
              </a:extLst>
            </p:cNvPr>
            <p:cNvSpPr/>
            <p:nvPr/>
          </p:nvSpPr>
          <p:spPr>
            <a:xfrm flipH="1">
              <a:off x="9317045" y="589029"/>
              <a:ext cx="2221200" cy="306423"/>
            </a:xfrm>
            <a:custGeom>
              <a:avLst/>
              <a:gdLst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221200 w 2221200"/>
                <a:gd name="connsiteY2" fmla="*/ 153212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22896 w 2221200"/>
                <a:gd name="connsiteY2" fmla="*/ 19728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33912 w 2221200"/>
                <a:gd name="connsiteY2" fmla="*/ 142195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2487 w 2221200"/>
                <a:gd name="connsiteY2" fmla="*/ 16442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30737 w 2221200"/>
                <a:gd name="connsiteY2" fmla="*/ 15807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81537 w 2221200"/>
                <a:gd name="connsiteY2" fmla="*/ 161245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8837 w 2221200"/>
                <a:gd name="connsiteY2" fmla="*/ 15172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56137 w 2221200"/>
                <a:gd name="connsiteY2" fmla="*/ 154895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8837 w 2221200"/>
                <a:gd name="connsiteY2" fmla="*/ 148545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2487 w 2221200"/>
                <a:gd name="connsiteY2" fmla="*/ 15172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8837 w 2221200"/>
                <a:gd name="connsiteY2" fmla="*/ 154895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  <a:gd name="connsiteX0" fmla="*/ 0 w 2221200"/>
                <a:gd name="connsiteY0" fmla="*/ 0 h 306423"/>
                <a:gd name="connsiteX1" fmla="*/ 2221200 w 2221200"/>
                <a:gd name="connsiteY1" fmla="*/ 0 h 306423"/>
                <a:gd name="connsiteX2" fmla="*/ 2068837 w 2221200"/>
                <a:gd name="connsiteY2" fmla="*/ 151720 h 306423"/>
                <a:gd name="connsiteX3" fmla="*/ 2221200 w 2221200"/>
                <a:gd name="connsiteY3" fmla="*/ 306423 h 306423"/>
                <a:gd name="connsiteX4" fmla="*/ 0 w 2221200"/>
                <a:gd name="connsiteY4" fmla="*/ 306423 h 306423"/>
                <a:gd name="connsiteX5" fmla="*/ 0 w 2221200"/>
                <a:gd name="connsiteY5" fmla="*/ 153212 h 306423"/>
                <a:gd name="connsiteX6" fmla="*/ 0 w 2221200"/>
                <a:gd name="connsiteY6" fmla="*/ 0 h 30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200" h="306423">
                  <a:moveTo>
                    <a:pt x="0" y="0"/>
                  </a:moveTo>
                  <a:lnTo>
                    <a:pt x="2221200" y="0"/>
                  </a:lnTo>
                  <a:lnTo>
                    <a:pt x="2068837" y="151720"/>
                  </a:lnTo>
                  <a:lnTo>
                    <a:pt x="2221200" y="306423"/>
                  </a:lnTo>
                  <a:lnTo>
                    <a:pt x="0" y="306423"/>
                  </a:lnTo>
                  <a:lnTo>
                    <a:pt x="0" y="153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Rebuy / Defect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85BC7FD-9165-FB49-93CA-9B225A3F912F}"/>
              </a:ext>
            </a:extLst>
          </p:cNvPr>
          <p:cNvSpPr/>
          <p:nvPr/>
        </p:nvSpPr>
        <p:spPr>
          <a:xfrm>
            <a:off x="80230" y="624136"/>
            <a:ext cx="1051100" cy="3149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98EF6B-1432-8C4B-AF7B-CFCD9C5E95A8}"/>
              </a:ext>
            </a:extLst>
          </p:cNvPr>
          <p:cNvSpPr/>
          <p:nvPr/>
        </p:nvSpPr>
        <p:spPr>
          <a:xfrm>
            <a:off x="80230" y="1059087"/>
            <a:ext cx="1051100" cy="1507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 Touch Points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D793EA-36B5-214B-A251-35A1A74241E7}"/>
              </a:ext>
            </a:extLst>
          </p:cNvPr>
          <p:cNvSpPr/>
          <p:nvPr/>
        </p:nvSpPr>
        <p:spPr>
          <a:xfrm>
            <a:off x="88198" y="4980428"/>
            <a:ext cx="1043132" cy="116536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Data &amp; AI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552193-A653-AE43-81C0-8B93896D4032}"/>
              </a:ext>
            </a:extLst>
          </p:cNvPr>
          <p:cNvSpPr/>
          <p:nvPr/>
        </p:nvSpPr>
        <p:spPr>
          <a:xfrm>
            <a:off x="88197" y="6259440"/>
            <a:ext cx="1043133" cy="4833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E5B3D-C872-5740-BAED-0CB43AB3BBCB}"/>
              </a:ext>
            </a:extLst>
          </p:cNvPr>
          <p:cNvSpPr/>
          <p:nvPr/>
        </p:nvSpPr>
        <p:spPr>
          <a:xfrm>
            <a:off x="1186780" y="1059087"/>
            <a:ext cx="10921579" cy="150735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031A6D-DDEC-0844-9BC1-ACDEBEB7C296}"/>
              </a:ext>
            </a:extLst>
          </p:cNvPr>
          <p:cNvSpPr/>
          <p:nvPr/>
        </p:nvSpPr>
        <p:spPr>
          <a:xfrm>
            <a:off x="1186780" y="4980428"/>
            <a:ext cx="10921579" cy="11653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FD0C9-0E83-1B4A-9363-3378476B17BB}"/>
              </a:ext>
            </a:extLst>
          </p:cNvPr>
          <p:cNvSpPr/>
          <p:nvPr/>
        </p:nvSpPr>
        <p:spPr>
          <a:xfrm>
            <a:off x="1186780" y="6268970"/>
            <a:ext cx="10921579" cy="47380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C55E1-6EFA-2249-AD20-DABC7B795149}"/>
              </a:ext>
            </a:extLst>
          </p:cNvPr>
          <p:cNvSpPr txBox="1"/>
          <p:nvPr/>
        </p:nvSpPr>
        <p:spPr>
          <a:xfrm>
            <a:off x="1177324" y="1049847"/>
            <a:ext cx="217520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Outdoor Ads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 Commercials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Recommendation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In-store Exploration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Brand Offline Campaign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Staff Introduction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Sponsored Sports Games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09FFE1-1F85-BD48-8565-C533EBEFA839}"/>
              </a:ext>
            </a:extLst>
          </p:cNvPr>
          <p:cNvSpPr txBox="1"/>
          <p:nvPr/>
        </p:nvSpPr>
        <p:spPr>
          <a:xfrm>
            <a:off x="3361764" y="1056616"/>
            <a:ext cx="2175206" cy="13696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69750" indent="-105750">
              <a:lnSpc>
                <a:spcPct val="110000"/>
              </a:lnSpc>
              <a:buFont typeface="Arial" panose="020B0604020202020204" pitchFamily="34" charset="0"/>
              <a:buChar char="•"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Consult with Frontline Staffs in the Offline Stores</a:t>
            </a:r>
            <a:endParaRPr lang="zh-C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Instore Try-on</a:t>
            </a:r>
          </a:p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Ask Family and Friends’ Opinions and Suggestions</a:t>
            </a:r>
          </a:p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Phone Call to Customer Service</a:t>
            </a:r>
          </a:p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In-store Limited Product Draw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A386BB-8011-4A47-9E89-9788785230AD}"/>
              </a:ext>
            </a:extLst>
          </p:cNvPr>
          <p:cNvCxnSpPr/>
          <p:nvPr/>
        </p:nvCxnSpPr>
        <p:spPr>
          <a:xfrm>
            <a:off x="3361986" y="1143005"/>
            <a:ext cx="0" cy="13395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090EE86-0ABE-A04D-A151-11A2CA213E64}"/>
              </a:ext>
            </a:extLst>
          </p:cNvPr>
          <p:cNvCxnSpPr/>
          <p:nvPr/>
        </p:nvCxnSpPr>
        <p:spPr>
          <a:xfrm>
            <a:off x="5584351" y="1143004"/>
            <a:ext cx="0" cy="13395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36CB38-76C5-E64B-9AC4-B2708AC074BB}"/>
              </a:ext>
            </a:extLst>
          </p:cNvPr>
          <p:cNvSpPr txBox="1"/>
          <p:nvPr/>
        </p:nvSpPr>
        <p:spPr>
          <a:xfrm>
            <a:off x="5572115" y="1049161"/>
            <a:ext cx="2252673" cy="13696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69750" indent="-105750">
              <a:lnSpc>
                <a:spcPct val="110000"/>
              </a:lnSpc>
              <a:buFont typeface="Arial" panose="020B0604020202020204" pitchFamily="34" charset="0"/>
              <a:buChar char="•"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Offline Stores (Street Stores, Department Stores, Shopping Malls, DTC Stores, Outlets, Multi-Brand Stores, Select Stores) with Cash, Alipay, WeChat Pay, Credit Cards, Coupons</a:t>
            </a:r>
            <a:endParaRPr lang="zh-C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4400" indent="-10541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Guest or Membership Checkout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5E932C-0428-674A-B3E3-6CBA536E163E}"/>
              </a:ext>
            </a:extLst>
          </p:cNvPr>
          <p:cNvCxnSpPr/>
          <p:nvPr/>
        </p:nvCxnSpPr>
        <p:spPr>
          <a:xfrm>
            <a:off x="7813155" y="1143003"/>
            <a:ext cx="0" cy="13395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0F79B99-AC6E-CD46-9B81-C3A1CBF7B0FD}"/>
              </a:ext>
            </a:extLst>
          </p:cNvPr>
          <p:cNvSpPr txBox="1"/>
          <p:nvPr/>
        </p:nvSpPr>
        <p:spPr>
          <a:xfrm>
            <a:off x="7810590" y="1044855"/>
            <a:ext cx="222120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69750" indent="-105750">
              <a:lnSpc>
                <a:spcPct val="110000"/>
              </a:lnSpc>
              <a:buFont typeface="Arial" panose="020B0604020202020204" pitchFamily="34" charset="0"/>
              <a:buChar char="•"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Instore Purchase and Pick-up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Ship the Order to Appointed Address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Return / Exchange In-store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Receive Exclusive Offline Coupons and Promotions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Join Membership Club to Receive Bonus Points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0373EF-83E7-774A-BE34-B7DF6616D1B8}"/>
              </a:ext>
            </a:extLst>
          </p:cNvPr>
          <p:cNvSpPr txBox="1"/>
          <p:nvPr/>
        </p:nvSpPr>
        <p:spPr>
          <a:xfrm>
            <a:off x="10036687" y="1060099"/>
            <a:ext cx="2221200" cy="100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69750" indent="-105750">
              <a:lnSpc>
                <a:spcPct val="110000"/>
              </a:lnSpc>
              <a:buFont typeface="Arial" panose="020B0604020202020204" pitchFamily="34" charset="0"/>
              <a:buChar char="•"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In-store Rebuy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Bring Family &amp; Friends In-store for a Rebuy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In-store Refund</a:t>
            </a:r>
          </a:p>
          <a:p>
            <a:pPr marL="104400">
              <a:lnSpc>
                <a:spcPct val="120000"/>
              </a:lnSpc>
            </a:pPr>
            <a:r>
              <a:rPr lang="en-CN" b="1">
                <a:latin typeface="Calibri" panose="020F0502020204030204" pitchFamily="34" charset="0"/>
                <a:cs typeface="Calibri" panose="020F0502020204030204" pitchFamily="34" charset="0"/>
              </a:rPr>
              <a:t>In-store Complaint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C0DA06-B139-B34D-BB49-EE5A3B56A283}"/>
              </a:ext>
            </a:extLst>
          </p:cNvPr>
          <p:cNvCxnSpPr/>
          <p:nvPr/>
        </p:nvCxnSpPr>
        <p:spPr>
          <a:xfrm>
            <a:off x="10032955" y="1152109"/>
            <a:ext cx="0" cy="13395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B38031C-322D-AE4F-BE0E-42037D49453D}"/>
              </a:ext>
            </a:extLst>
          </p:cNvPr>
          <p:cNvSpPr txBox="1"/>
          <p:nvPr/>
        </p:nvSpPr>
        <p:spPr>
          <a:xfrm>
            <a:off x="1186558" y="4979416"/>
            <a:ext cx="2165634" cy="118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 Preferences for the of Nike’s Ads &amp; Its Competitors’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Preferences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Time Watching Ads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Browsing Data (Consumer Behavior)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60BD6A-2FD0-1B4C-917D-F4490D928F33}"/>
              </a:ext>
            </a:extLst>
          </p:cNvPr>
          <p:cNvCxnSpPr>
            <a:cxnSpLocks/>
          </p:cNvCxnSpPr>
          <p:nvPr/>
        </p:nvCxnSpPr>
        <p:spPr>
          <a:xfrm>
            <a:off x="3352191" y="5034726"/>
            <a:ext cx="0" cy="10612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EDBC01-C714-8244-8406-E1DE2D68AAFB}"/>
              </a:ext>
            </a:extLst>
          </p:cNvPr>
          <p:cNvGrpSpPr/>
          <p:nvPr/>
        </p:nvGrpSpPr>
        <p:grpSpPr>
          <a:xfrm>
            <a:off x="80230" y="2724028"/>
            <a:ext cx="12028129" cy="2245365"/>
            <a:chOff x="80230" y="2724028"/>
            <a:chExt cx="12028129" cy="22453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78F82C-19BF-E242-9F66-7BDA6F0351E6}"/>
                </a:ext>
              </a:extLst>
            </p:cNvPr>
            <p:cNvSpPr/>
            <p:nvPr/>
          </p:nvSpPr>
          <p:spPr>
            <a:xfrm>
              <a:off x="80230" y="2724028"/>
              <a:ext cx="1051100" cy="209881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Touch Points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42E69D-E4C0-9143-8228-DE02E7291E4D}"/>
                </a:ext>
              </a:extLst>
            </p:cNvPr>
            <p:cNvSpPr/>
            <p:nvPr/>
          </p:nvSpPr>
          <p:spPr>
            <a:xfrm>
              <a:off x="1186780" y="2732546"/>
              <a:ext cx="10921579" cy="208076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5E5CEA7-A0D2-4943-81C1-E3F558B2185D}"/>
                </a:ext>
              </a:extLst>
            </p:cNvPr>
            <p:cNvSpPr/>
            <p:nvPr/>
          </p:nvSpPr>
          <p:spPr>
            <a:xfrm>
              <a:off x="1245057" y="2814170"/>
              <a:ext cx="10770836" cy="4762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N" sz="1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Main Platform</a:t>
              </a:r>
            </a:p>
          </p:txBody>
        </p:sp>
        <p:sp>
          <p:nvSpPr>
            <p:cNvPr id="75" name="Round Same Side Corner Rectangle 74">
              <a:extLst>
                <a:ext uri="{FF2B5EF4-FFF2-40B4-BE49-F238E27FC236}">
                  <a16:creationId xmlns:a16="http://schemas.microsoft.com/office/drawing/2014/main" id="{1E6B36DE-7B16-C346-B9DC-007647BB6A11}"/>
                </a:ext>
              </a:extLst>
            </p:cNvPr>
            <p:cNvSpPr/>
            <p:nvPr/>
          </p:nvSpPr>
          <p:spPr>
            <a:xfrm rot="5400000">
              <a:off x="7051346" y="-1674087"/>
              <a:ext cx="476289" cy="9452802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F6F5E7-A30A-2641-BACE-819914C4BD39}"/>
                </a:ext>
              </a:extLst>
            </p:cNvPr>
            <p:cNvGrpSpPr/>
            <p:nvPr/>
          </p:nvGrpSpPr>
          <p:grpSpPr>
            <a:xfrm>
              <a:off x="2584372" y="2867311"/>
              <a:ext cx="1954094" cy="400110"/>
              <a:chOff x="2694911" y="2860935"/>
              <a:chExt cx="1954094" cy="400110"/>
            </a:xfrm>
          </p:grpSpPr>
          <p:pic>
            <p:nvPicPr>
              <p:cNvPr id="23" name="Picture 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1DFF9E6-4266-B645-AB9F-E4985C529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911" y="2884312"/>
                <a:ext cx="466165" cy="34962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B1CE8-8344-6A4E-8341-0C1D872D40B0}"/>
                  </a:ext>
                </a:extLst>
              </p:cNvPr>
              <p:cNvSpPr txBox="1"/>
              <p:nvPr/>
            </p:nvSpPr>
            <p:spPr>
              <a:xfrm>
                <a:off x="3047123" y="2860935"/>
                <a:ext cx="16018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Nike Official Website &amp;</a:t>
                </a:r>
              </a:p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Online Store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5336963-C8FF-5840-B6C8-D8BAB00EC3D4}"/>
                </a:ext>
              </a:extLst>
            </p:cNvPr>
            <p:cNvGrpSpPr/>
            <p:nvPr/>
          </p:nvGrpSpPr>
          <p:grpSpPr>
            <a:xfrm>
              <a:off x="7206686" y="2845323"/>
              <a:ext cx="3337712" cy="432307"/>
              <a:chOff x="6923095" y="2845151"/>
              <a:chExt cx="3337712" cy="43230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3764E17-2064-6C48-9F3E-F789E34600AE}"/>
                  </a:ext>
                </a:extLst>
              </p:cNvPr>
              <p:cNvSpPr txBox="1"/>
              <p:nvPr/>
            </p:nvSpPr>
            <p:spPr>
              <a:xfrm>
                <a:off x="7483070" y="2863116"/>
                <a:ext cx="2777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Wechat Official Account / Video Channels / Moments Ads / Mini Program Online Store</a:t>
                </a:r>
              </a:p>
            </p:txBody>
          </p:sp>
          <p:pic>
            <p:nvPicPr>
              <p:cNvPr id="88" name="Picture 87" descr="Icon&#10;&#10;Description automatically generated">
                <a:extLst>
                  <a:ext uri="{FF2B5EF4-FFF2-40B4-BE49-F238E27FC236}">
                    <a16:creationId xmlns:a16="http://schemas.microsoft.com/office/drawing/2014/main" id="{447173B2-5380-6B4C-8B14-B746F5B36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095" y="2845151"/>
                <a:ext cx="864613" cy="432307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23FED82-013F-F34C-A19A-364E642B362D}"/>
                </a:ext>
              </a:extLst>
            </p:cNvPr>
            <p:cNvGrpSpPr/>
            <p:nvPr/>
          </p:nvGrpSpPr>
          <p:grpSpPr>
            <a:xfrm>
              <a:off x="10203680" y="2840336"/>
              <a:ext cx="1870116" cy="432000"/>
              <a:chOff x="10011186" y="2841430"/>
              <a:chExt cx="1870116" cy="432000"/>
            </a:xfrm>
          </p:grpSpPr>
          <p:pic>
            <p:nvPicPr>
              <p:cNvPr id="90" name="Picture 89" descr="Icon&#10;&#10;Description automatically generated">
                <a:extLst>
                  <a:ext uri="{FF2B5EF4-FFF2-40B4-BE49-F238E27FC236}">
                    <a16:creationId xmlns:a16="http://schemas.microsoft.com/office/drawing/2014/main" id="{96E39AA3-81BD-A944-ADD9-DCE0D6DB0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1186" y="2841430"/>
                <a:ext cx="863999" cy="432000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E0B982-8573-AC4D-BFFF-1F1A42354A52}"/>
                  </a:ext>
                </a:extLst>
              </p:cNvPr>
              <p:cNvSpPr txBox="1"/>
              <p:nvPr/>
            </p:nvSpPr>
            <p:spPr>
              <a:xfrm>
                <a:off x="10616182" y="2862741"/>
                <a:ext cx="1265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Nike Tmall Flagship Store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9104FDB-5BBE-364E-9A44-3591B0A2A531}"/>
                </a:ext>
              </a:extLst>
            </p:cNvPr>
            <p:cNvSpPr txBox="1"/>
            <p:nvPr/>
          </p:nvSpPr>
          <p:spPr>
            <a:xfrm>
              <a:off x="1186780" y="3290456"/>
              <a:ext cx="217520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Campaign Ads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Ads on Weibo / WeChat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Reveal / Box Open</a:t>
              </a:r>
              <a:r>
                <a:rPr lang="zh-CN" altLang="en-US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zh-CN" altLang="en-US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Outfit of the Day</a:t>
              </a: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Videos and Pictures on SNKRS APP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Promotions Notification Pushed by T</a:t>
              </a:r>
              <a:r>
                <a:rPr lang="en-US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&amp; Nike APP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Worn by Celebrities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F11FFB9-8B19-674C-A7C4-FE7D6FF9BCE4}"/>
                </a:ext>
              </a:extLst>
            </p:cNvPr>
            <p:cNvGrpSpPr/>
            <p:nvPr/>
          </p:nvGrpSpPr>
          <p:grpSpPr>
            <a:xfrm>
              <a:off x="4254427" y="2825424"/>
              <a:ext cx="1927581" cy="466308"/>
              <a:chOff x="4432678" y="2824609"/>
              <a:chExt cx="1927581" cy="46630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D084B6-3DA5-9D4D-8797-36E21B580EC8}"/>
                  </a:ext>
                </a:extLst>
              </p:cNvPr>
              <p:cNvSpPr txBox="1"/>
              <p:nvPr/>
            </p:nvSpPr>
            <p:spPr>
              <a:xfrm>
                <a:off x="5413099" y="2867261"/>
                <a:ext cx="947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Nike APP</a:t>
                </a:r>
              </a:p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SNKRS APP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6AF4413-B01A-FC49-9E1C-8733202E72B2}"/>
                  </a:ext>
                </a:extLst>
              </p:cNvPr>
              <p:cNvGrpSpPr/>
              <p:nvPr/>
            </p:nvGrpSpPr>
            <p:grpSpPr>
              <a:xfrm>
                <a:off x="4432678" y="2824609"/>
                <a:ext cx="1308717" cy="466308"/>
                <a:chOff x="4536393" y="2819159"/>
                <a:chExt cx="1308717" cy="466308"/>
              </a:xfrm>
            </p:grpSpPr>
            <p:pic>
              <p:nvPicPr>
                <p:cNvPr id="20" name="Picture 19" descr="A picture containing arrow&#10;&#10;Description automatically generated">
                  <a:extLst>
                    <a:ext uri="{FF2B5EF4-FFF2-40B4-BE49-F238E27FC236}">
                      <a16:creationId xmlns:a16="http://schemas.microsoft.com/office/drawing/2014/main" id="{EC135AD2-0E02-CE4C-9F1A-F575DF84E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clrChange>
                    <a:clrFrom>
                      <a:srgbClr val="F8F8F8"/>
                    </a:clrFrom>
                    <a:clrTo>
                      <a:srgbClr val="F8F8F8">
                        <a:alpha val="0"/>
                      </a:srgbClr>
                    </a:clrTo>
                  </a:clrChange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6393" y="2836465"/>
                  <a:ext cx="864613" cy="432307"/>
                </a:xfrm>
                <a:prstGeom prst="rect">
                  <a:avLst/>
                </a:prstGeom>
              </p:spPr>
            </p:pic>
            <p:pic>
              <p:nvPicPr>
                <p:cNvPr id="26" name="Picture 25" descr="Text, icon&#10;&#10;Description automatically generated">
                  <a:extLst>
                    <a:ext uri="{FF2B5EF4-FFF2-40B4-BE49-F238E27FC236}">
                      <a16:creationId xmlns:a16="http://schemas.microsoft.com/office/drawing/2014/main" id="{163DC461-BA67-B14F-B6DF-036216EE9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clrChange>
                    <a:clrFrom>
                      <a:srgbClr val="F8F8F8"/>
                    </a:clrFrom>
                    <a:clrTo>
                      <a:srgbClr val="F8F8F8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6904" y="2819159"/>
                  <a:ext cx="888206" cy="466308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4E40660-DE56-614E-86F3-1768C1070C67}"/>
                    </a:ext>
                  </a:extLst>
                </p:cNvPr>
                <p:cNvSpPr txBox="1"/>
                <p:nvPr/>
              </p:nvSpPr>
              <p:spPr>
                <a:xfrm>
                  <a:off x="4796122" y="2929202"/>
                  <a:ext cx="77171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N" sz="10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AC87692-BC2A-454F-A82A-AF2C7A1A666B}"/>
                </a:ext>
              </a:extLst>
            </p:cNvPr>
            <p:cNvGrpSpPr/>
            <p:nvPr/>
          </p:nvGrpSpPr>
          <p:grpSpPr>
            <a:xfrm>
              <a:off x="5856309" y="2835371"/>
              <a:ext cx="1610270" cy="432000"/>
              <a:chOff x="6021075" y="2836439"/>
              <a:chExt cx="1610270" cy="43200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1C4D75B-E922-CB45-A3D6-2A04CA7BCD38}"/>
                  </a:ext>
                </a:extLst>
              </p:cNvPr>
              <p:cNvSpPr txBox="1"/>
              <p:nvPr/>
            </p:nvSpPr>
            <p:spPr>
              <a:xfrm>
                <a:off x="6497610" y="2856796"/>
                <a:ext cx="11337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Nike’s</a:t>
                </a:r>
                <a:r>
                  <a:rPr lang="zh-CN" alt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Official</a:t>
                </a:r>
                <a:r>
                  <a:rPr lang="en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 Weibo</a:t>
                </a:r>
                <a:r>
                  <a:rPr lang="zh-CN" alt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Account</a:t>
                </a:r>
                <a:endParaRPr lang="en-CN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99" name="Picture 9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3F05A60-09E8-9A40-AAE5-2DDE738EA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1075" y="2836439"/>
                <a:ext cx="822857" cy="432000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25A6446-FC13-D244-AC0C-B84B68253391}"/>
                </a:ext>
              </a:extLst>
            </p:cNvPr>
            <p:cNvSpPr txBox="1"/>
            <p:nvPr/>
          </p:nvSpPr>
          <p:spPr>
            <a:xfrm>
              <a:off x="3352530" y="3293169"/>
              <a:ext cx="2175206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Search Engine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Store Exploration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Customer Service Inqueries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KOL Contents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Specialized Review Website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SMS / Online Limited Product Draw (Pick-up Offline)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9EA590-C0C8-C04A-9219-FDABE499BC4A}"/>
                </a:ext>
              </a:extLst>
            </p:cNvPr>
            <p:cNvCxnSpPr>
              <a:cxnSpLocks/>
            </p:cNvCxnSpPr>
            <p:nvPr/>
          </p:nvCxnSpPr>
          <p:spPr>
            <a:xfrm>
              <a:off x="3352191" y="3338202"/>
              <a:ext cx="0" cy="141522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8C955EF-4BD2-BC49-80A1-CC4266F05AC5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15" y="3338202"/>
              <a:ext cx="0" cy="141522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6A7512B-911D-4349-AD3A-67849F2DDB0B}"/>
                </a:ext>
              </a:extLst>
            </p:cNvPr>
            <p:cNvSpPr txBox="1"/>
            <p:nvPr/>
          </p:nvSpPr>
          <p:spPr>
            <a:xfrm>
              <a:off x="5571597" y="3286746"/>
              <a:ext cx="2308902" cy="155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Store (Official Website / WeChat Mini Program) Guest / Membership Checkout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Nike App / SNKRS App Membership (Required) Checkout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Tmall Checkout</a:t>
              </a:r>
            </a:p>
            <a:p>
              <a:pPr marL="104400" indent="-10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CN" sz="1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Pay with Alipay, WeChat Pay, Credit Cards, Coupons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1B309C7-2259-2844-92FC-BBD10DA51C5E}"/>
                </a:ext>
              </a:extLst>
            </p:cNvPr>
            <p:cNvCxnSpPr>
              <a:cxnSpLocks/>
            </p:cNvCxnSpPr>
            <p:nvPr/>
          </p:nvCxnSpPr>
          <p:spPr>
            <a:xfrm>
              <a:off x="7814243" y="3338202"/>
              <a:ext cx="0" cy="141522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63C4EAF-1E53-0249-92DB-20145A4E91DC}"/>
                </a:ext>
              </a:extLst>
            </p:cNvPr>
            <p:cNvSpPr txBox="1"/>
            <p:nvPr/>
          </p:nvSpPr>
          <p:spPr>
            <a:xfrm>
              <a:off x="7835375" y="3294192"/>
              <a:ext cx="2221200" cy="1369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69750" indent="-105750">
                <a:lnSpc>
                  <a:spcPct val="110000"/>
                </a:lnSpc>
                <a:buFont typeface="Arial" panose="020B0604020202020204" pitchFamily="34" charset="0"/>
                <a:buChar char="•"/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defRPr>
              </a:lvl1pPr>
            </a:lstStyle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Online Order Return / Exchange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Follow Nike’s WeChat / Weibo’s Offcial Account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Join Nike Membership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Review</a:t>
              </a:r>
              <a:r>
                <a:rPr lang="zh-CN" altLang="en-US" b="1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CN" altLang="zh-CN" b="1">
                  <a:latin typeface="Calibri" panose="020F0502020204030204" pitchFamily="34" charset="0"/>
                  <a:cs typeface="Calibri" panose="020F0502020204030204" pitchFamily="34" charset="0"/>
                </a:rPr>
                <a:t>Product on Social Media / Buying Platform with Comments</a:t>
              </a:r>
            </a:p>
            <a:p>
              <a:pPr marL="104400">
                <a:lnSpc>
                  <a:spcPct val="120000"/>
                </a:lnSpc>
              </a:pPr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6A86FB-64CF-0C4D-AAEB-82C65200AF9C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347" y="3338202"/>
              <a:ext cx="0" cy="141522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CFFA7-AD73-DA49-90EF-CA76AEB2D694}"/>
                </a:ext>
              </a:extLst>
            </p:cNvPr>
            <p:cNvSpPr txBox="1"/>
            <p:nvPr/>
          </p:nvSpPr>
          <p:spPr>
            <a:xfrm>
              <a:off x="10041180" y="3291167"/>
              <a:ext cx="205988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69750" indent="-105750">
                <a:lnSpc>
                  <a:spcPct val="110000"/>
                </a:lnSpc>
                <a:buFont typeface="Arial" panose="020B0604020202020204" pitchFamily="34" charset="0"/>
                <a:buChar char="•"/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defRPr>
              </a:lvl1pPr>
            </a:lstStyle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Online Rebuy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Invite Family &amp; Friends to Shop Online as a Rebuy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Online Return &amp; Refund</a:t>
              </a:r>
            </a:p>
            <a:p>
              <a:pPr marL="104400">
                <a:lnSpc>
                  <a:spcPct val="120000"/>
                </a:lnSpc>
              </a:pPr>
              <a:r>
                <a:rPr lang="en-CN" b="1">
                  <a:latin typeface="Calibri" panose="020F0502020204030204" pitchFamily="34" charset="0"/>
                  <a:cs typeface="Calibri" panose="020F0502020204030204" pitchFamily="34" charset="0"/>
                </a:rPr>
                <a:t>Online Complaint Through Customer Service / Social Media Platform</a:t>
              </a:r>
            </a:p>
          </p:txBody>
        </p:sp>
        <p:sp>
          <p:nvSpPr>
            <p:cNvPr id="77" name="Merge 76">
              <a:extLst>
                <a:ext uri="{FF2B5EF4-FFF2-40B4-BE49-F238E27FC236}">
                  <a16:creationId xmlns:a16="http://schemas.microsoft.com/office/drawing/2014/main" id="{A3A59C01-EFB1-FE4C-BF80-0C75CD56B7D3}"/>
                </a:ext>
              </a:extLst>
            </p:cNvPr>
            <p:cNvSpPr/>
            <p:nvPr/>
          </p:nvSpPr>
          <p:spPr>
            <a:xfrm>
              <a:off x="3866950" y="4837864"/>
              <a:ext cx="1097511" cy="130899"/>
            </a:xfrm>
            <a:prstGeom prst="flowChartMerge">
              <a:avLst/>
            </a:prstGeom>
            <a:solidFill>
              <a:srgbClr val="3A38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Merge 77">
              <a:extLst>
                <a:ext uri="{FF2B5EF4-FFF2-40B4-BE49-F238E27FC236}">
                  <a16:creationId xmlns:a16="http://schemas.microsoft.com/office/drawing/2014/main" id="{9024315A-E85B-8748-8925-F6AFF3357CEC}"/>
                </a:ext>
              </a:extLst>
            </p:cNvPr>
            <p:cNvSpPr/>
            <p:nvPr/>
          </p:nvSpPr>
          <p:spPr>
            <a:xfrm>
              <a:off x="1664633" y="4838493"/>
              <a:ext cx="1097511" cy="130899"/>
            </a:xfrm>
            <a:prstGeom prst="flowChartMerge">
              <a:avLst/>
            </a:prstGeom>
            <a:solidFill>
              <a:srgbClr val="3A38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Merge 78">
              <a:extLst>
                <a:ext uri="{FF2B5EF4-FFF2-40B4-BE49-F238E27FC236}">
                  <a16:creationId xmlns:a16="http://schemas.microsoft.com/office/drawing/2014/main" id="{EBA994DF-A4B1-8A4D-9F2E-6853ECA570E2}"/>
                </a:ext>
              </a:extLst>
            </p:cNvPr>
            <p:cNvSpPr/>
            <p:nvPr/>
          </p:nvSpPr>
          <p:spPr>
            <a:xfrm>
              <a:off x="6130410" y="4832141"/>
              <a:ext cx="1097511" cy="130899"/>
            </a:xfrm>
            <a:prstGeom prst="flowChartMerge">
              <a:avLst/>
            </a:prstGeom>
            <a:solidFill>
              <a:srgbClr val="3A38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Merge 80">
              <a:extLst>
                <a:ext uri="{FF2B5EF4-FFF2-40B4-BE49-F238E27FC236}">
                  <a16:creationId xmlns:a16="http://schemas.microsoft.com/office/drawing/2014/main" id="{1D2D8FF0-0159-E749-A141-B2FE510127F8}"/>
                </a:ext>
              </a:extLst>
            </p:cNvPr>
            <p:cNvSpPr/>
            <p:nvPr/>
          </p:nvSpPr>
          <p:spPr>
            <a:xfrm>
              <a:off x="8383812" y="4837864"/>
              <a:ext cx="1097511" cy="130899"/>
            </a:xfrm>
            <a:prstGeom prst="flowChartMerge">
              <a:avLst/>
            </a:prstGeom>
            <a:solidFill>
              <a:srgbClr val="3A38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Merge 81">
              <a:extLst>
                <a:ext uri="{FF2B5EF4-FFF2-40B4-BE49-F238E27FC236}">
                  <a16:creationId xmlns:a16="http://schemas.microsoft.com/office/drawing/2014/main" id="{E0677934-06BF-724D-B230-D151B957EC7A}"/>
                </a:ext>
              </a:extLst>
            </p:cNvPr>
            <p:cNvSpPr/>
            <p:nvPr/>
          </p:nvSpPr>
          <p:spPr>
            <a:xfrm>
              <a:off x="10522368" y="4838494"/>
              <a:ext cx="1097511" cy="130899"/>
            </a:xfrm>
            <a:prstGeom prst="flowChartMerge">
              <a:avLst/>
            </a:prstGeom>
            <a:solidFill>
              <a:srgbClr val="3A38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CFF32A4-531E-C64E-AC41-4FF0A6C04EC4}"/>
              </a:ext>
            </a:extLst>
          </p:cNvPr>
          <p:cNvSpPr txBox="1"/>
          <p:nvPr/>
        </p:nvSpPr>
        <p:spPr>
          <a:xfrm>
            <a:off x="3352190" y="4983092"/>
            <a:ext cx="229983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&amp; Answers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Behaviours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Channel Preferences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Product’s Pros &amp; Cons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Buying Intention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Segment (Sneakerhead)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04677B-25F1-214A-B77D-7F11CEF482B1}"/>
              </a:ext>
            </a:extLst>
          </p:cNvPr>
          <p:cNvCxnSpPr>
            <a:cxnSpLocks/>
          </p:cNvCxnSpPr>
          <p:nvPr/>
        </p:nvCxnSpPr>
        <p:spPr>
          <a:xfrm>
            <a:off x="5565999" y="5034726"/>
            <a:ext cx="0" cy="10612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761EB9A-76CB-2241-9189-168BE9D55509}"/>
              </a:ext>
            </a:extLst>
          </p:cNvPr>
          <p:cNvSpPr txBox="1"/>
          <p:nvPr/>
        </p:nvSpPr>
        <p:spPr>
          <a:xfrm>
            <a:off x="5568947" y="4983092"/>
            <a:ext cx="229983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 Data</a:t>
            </a:r>
            <a:endParaRPr lang="en-US" altLang="zh-CN" sz="10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Profile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Preferences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Relationship Data Including Membership, Product Preference, Size Preferences, etc.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8C640C-BF9F-A04A-8110-51547E6E3642}"/>
              </a:ext>
            </a:extLst>
          </p:cNvPr>
          <p:cNvSpPr txBox="1"/>
          <p:nvPr/>
        </p:nvSpPr>
        <p:spPr>
          <a:xfrm>
            <a:off x="7817438" y="4979416"/>
            <a:ext cx="229983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 Data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Customer’s Attitude Towards a Product, a Category, or the Brand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Behavior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Sales Behavior and Channel Preferences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476B2E8-3E32-AF48-AF95-B1A969979889}"/>
              </a:ext>
            </a:extLst>
          </p:cNvPr>
          <p:cNvCxnSpPr>
            <a:cxnSpLocks/>
          </p:cNvCxnSpPr>
          <p:nvPr/>
        </p:nvCxnSpPr>
        <p:spPr>
          <a:xfrm>
            <a:off x="7818657" y="5032475"/>
            <a:ext cx="0" cy="10612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E97CA78-DE7E-454A-940E-A15BDB629BEE}"/>
              </a:ext>
            </a:extLst>
          </p:cNvPr>
          <p:cNvCxnSpPr>
            <a:cxnSpLocks/>
          </p:cNvCxnSpPr>
          <p:nvPr/>
        </p:nvCxnSpPr>
        <p:spPr>
          <a:xfrm>
            <a:off x="10040349" y="5032475"/>
            <a:ext cx="0" cy="10612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7BE2F61-8BEF-434A-8397-E81D3E1BC918}"/>
              </a:ext>
            </a:extLst>
          </p:cNvPr>
          <p:cNvSpPr txBox="1"/>
          <p:nvPr/>
        </p:nvSpPr>
        <p:spPr>
          <a:xfrm>
            <a:off x="10040349" y="4979256"/>
            <a:ext cx="209848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Profile (Membership)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Relationship Data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Retention List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for Defection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 Details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071771-B5C3-E94E-BDF7-9F2CBE6D578B}"/>
              </a:ext>
            </a:extLst>
          </p:cNvPr>
          <p:cNvSpPr txBox="1"/>
          <p:nvPr/>
        </p:nvSpPr>
        <p:spPr>
          <a:xfrm>
            <a:off x="1177324" y="6278783"/>
            <a:ext cx="21656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Ads and Channels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Marketing Campaign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D1141F5-18D3-2243-AB57-F71ADE4C7E35}"/>
              </a:ext>
            </a:extLst>
          </p:cNvPr>
          <p:cNvCxnSpPr>
            <a:cxnSpLocks/>
          </p:cNvCxnSpPr>
          <p:nvPr/>
        </p:nvCxnSpPr>
        <p:spPr>
          <a:xfrm>
            <a:off x="3352190" y="6323122"/>
            <a:ext cx="0" cy="35596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60EB0BB-7238-1544-93FC-32A2A7457B13}"/>
              </a:ext>
            </a:extLst>
          </p:cNvPr>
          <p:cNvSpPr txBox="1"/>
          <p:nvPr/>
        </p:nvSpPr>
        <p:spPr>
          <a:xfrm>
            <a:off x="3352190" y="6277039"/>
            <a:ext cx="21656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 Answers to Questions (AI)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Segmentation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613BD3-47DA-AE48-8705-32A993891A28}"/>
              </a:ext>
            </a:extLst>
          </p:cNvPr>
          <p:cNvSpPr txBox="1"/>
          <p:nvPr/>
        </p:nvSpPr>
        <p:spPr>
          <a:xfrm>
            <a:off x="5570161" y="6254086"/>
            <a:ext cx="21656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Personalized Recommendation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Segmentation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3088302-9FFA-4F4A-BEA1-D4F77CD343A8}"/>
              </a:ext>
            </a:extLst>
          </p:cNvPr>
          <p:cNvCxnSpPr>
            <a:cxnSpLocks/>
          </p:cNvCxnSpPr>
          <p:nvPr/>
        </p:nvCxnSpPr>
        <p:spPr>
          <a:xfrm>
            <a:off x="5562534" y="6323122"/>
            <a:ext cx="0" cy="35596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73BD2E1-354E-854F-BF84-FECD81D3041D}"/>
              </a:ext>
            </a:extLst>
          </p:cNvPr>
          <p:cNvCxnSpPr>
            <a:cxnSpLocks/>
          </p:cNvCxnSpPr>
          <p:nvPr/>
        </p:nvCxnSpPr>
        <p:spPr>
          <a:xfrm>
            <a:off x="7818082" y="6331059"/>
            <a:ext cx="0" cy="35596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905FE77-AE7B-D047-9A55-5A42ABA5BA56}"/>
              </a:ext>
            </a:extLst>
          </p:cNvPr>
          <p:cNvCxnSpPr>
            <a:cxnSpLocks/>
          </p:cNvCxnSpPr>
          <p:nvPr/>
        </p:nvCxnSpPr>
        <p:spPr>
          <a:xfrm>
            <a:off x="10040349" y="6331059"/>
            <a:ext cx="0" cy="35596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9C6EC53-138D-B041-BCFC-C12F0D20E535}"/>
              </a:ext>
            </a:extLst>
          </p:cNvPr>
          <p:cNvSpPr txBox="1"/>
          <p:nvPr/>
        </p:nvSpPr>
        <p:spPr>
          <a:xfrm>
            <a:off x="7824788" y="6265705"/>
            <a:ext cx="221556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 Improvement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Customer Experience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1222251-CAFB-7648-9766-58B996E71C7E}"/>
              </a:ext>
            </a:extLst>
          </p:cNvPr>
          <p:cNvSpPr txBox="1"/>
          <p:nvPr/>
        </p:nvSpPr>
        <p:spPr>
          <a:xfrm>
            <a:off x="10031790" y="6265705"/>
            <a:ext cx="221556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Loyalty Program</a:t>
            </a:r>
          </a:p>
          <a:p>
            <a:pPr marL="104400" indent="-10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Retention Campaign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8AA787DC-FC39-B545-8EA6-46B7AB2BE34C}"/>
              </a:ext>
            </a:extLst>
          </p:cNvPr>
          <p:cNvSpPr>
            <a:spLocks noChangeAspect="1"/>
          </p:cNvSpPr>
          <p:nvPr/>
        </p:nvSpPr>
        <p:spPr>
          <a:xfrm>
            <a:off x="2151248" y="2593322"/>
            <a:ext cx="109484" cy="109484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Cross 117">
            <a:extLst>
              <a:ext uri="{FF2B5EF4-FFF2-40B4-BE49-F238E27FC236}">
                <a16:creationId xmlns:a16="http://schemas.microsoft.com/office/drawing/2014/main" id="{168C26ED-B8B4-C248-9802-69C9E82C3D30}"/>
              </a:ext>
            </a:extLst>
          </p:cNvPr>
          <p:cNvSpPr>
            <a:spLocks noChangeAspect="1"/>
          </p:cNvSpPr>
          <p:nvPr/>
        </p:nvSpPr>
        <p:spPr>
          <a:xfrm>
            <a:off x="4355498" y="2594505"/>
            <a:ext cx="109484" cy="109484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Cross 118">
            <a:extLst>
              <a:ext uri="{FF2B5EF4-FFF2-40B4-BE49-F238E27FC236}">
                <a16:creationId xmlns:a16="http://schemas.microsoft.com/office/drawing/2014/main" id="{16AC52C6-969D-CD46-9628-885B22DE4901}"/>
              </a:ext>
            </a:extLst>
          </p:cNvPr>
          <p:cNvSpPr>
            <a:spLocks noChangeAspect="1"/>
          </p:cNvSpPr>
          <p:nvPr/>
        </p:nvSpPr>
        <p:spPr>
          <a:xfrm>
            <a:off x="6624573" y="2595290"/>
            <a:ext cx="109484" cy="109484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Cross 119">
            <a:extLst>
              <a:ext uri="{FF2B5EF4-FFF2-40B4-BE49-F238E27FC236}">
                <a16:creationId xmlns:a16="http://schemas.microsoft.com/office/drawing/2014/main" id="{5A1B3D27-CCCB-514D-B5FB-2F854BA1E22C}"/>
              </a:ext>
            </a:extLst>
          </p:cNvPr>
          <p:cNvSpPr>
            <a:spLocks noChangeAspect="1"/>
          </p:cNvSpPr>
          <p:nvPr/>
        </p:nvSpPr>
        <p:spPr>
          <a:xfrm>
            <a:off x="8887792" y="2596180"/>
            <a:ext cx="109484" cy="109484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18059899-3DAD-AA41-A3BE-662CA52CC75C}"/>
              </a:ext>
            </a:extLst>
          </p:cNvPr>
          <p:cNvSpPr>
            <a:spLocks noChangeAspect="1"/>
          </p:cNvSpPr>
          <p:nvPr/>
        </p:nvSpPr>
        <p:spPr>
          <a:xfrm>
            <a:off x="11012937" y="2593161"/>
            <a:ext cx="109484" cy="109484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3CC63AC-227F-EE42-A55D-FF1EA6FEE4F9}"/>
              </a:ext>
            </a:extLst>
          </p:cNvPr>
          <p:cNvCxnSpPr>
            <a:cxnSpLocks/>
          </p:cNvCxnSpPr>
          <p:nvPr/>
        </p:nvCxnSpPr>
        <p:spPr>
          <a:xfrm>
            <a:off x="2027585" y="498064"/>
            <a:ext cx="214082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TextBox 9">
            <a:extLst>
              <a:ext uri="{FF2B5EF4-FFF2-40B4-BE49-F238E27FC236}">
                <a16:creationId xmlns:a16="http://schemas.microsoft.com/office/drawing/2014/main" id="{293214A9-A98C-7346-A215-775BCCCCE4CE}"/>
              </a:ext>
            </a:extLst>
          </p:cNvPr>
          <p:cNvSpPr txBox="1"/>
          <p:nvPr/>
        </p:nvSpPr>
        <p:spPr>
          <a:xfrm>
            <a:off x="4219147" y="113239"/>
            <a:ext cx="7611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0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CUSTOMER JOURNEY WITH TOUCH POINT &amp;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7830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D7DD297-74A5-8A44-BA20-77A5BA4D1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210" y="1729705"/>
            <a:ext cx="3398590" cy="3398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27F37-E6F8-9E44-AB89-863BD32EB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73" y="1729705"/>
            <a:ext cx="5416248" cy="4062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3CBB9-8323-034C-8211-36DBDFE4CEAC}"/>
              </a:ext>
            </a:extLst>
          </p:cNvPr>
          <p:cNvSpPr txBox="1"/>
          <p:nvPr/>
        </p:nvSpPr>
        <p:spPr>
          <a:xfrm>
            <a:off x="1016728" y="1508474"/>
            <a:ext cx="365678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S1: Lifestyle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S2: Running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S3: Basketball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S4: Jordan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S5: Training &amp; Gym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S6: Soccer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S7: Golf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S8: Cross Country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S9: Skateboarding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S10: Tennis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S11: Baseball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S12: Football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S13: Walking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S14: Sandals &amp; Slides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S15: Sustainable Materials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S16: Limited Edition Sneakers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S17: Softball (W)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21B5F1-2A26-AE4A-9BCA-4C8411D72A7D}"/>
              </a:ext>
            </a:extLst>
          </p:cNvPr>
          <p:cNvSpPr/>
          <p:nvPr/>
        </p:nvSpPr>
        <p:spPr>
          <a:xfrm flipH="1">
            <a:off x="1016728" y="1180522"/>
            <a:ext cx="1360254" cy="23577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C15013-76D8-A043-80B8-A34D461F76E3}"/>
              </a:ext>
            </a:extLst>
          </p:cNvPr>
          <p:cNvSpPr/>
          <p:nvPr/>
        </p:nvSpPr>
        <p:spPr>
          <a:xfrm flipH="1">
            <a:off x="9029933" y="1180521"/>
            <a:ext cx="1360254" cy="23577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Accessories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EB090A-4027-DD4A-B8C9-CA3EB580D775}"/>
              </a:ext>
            </a:extLst>
          </p:cNvPr>
          <p:cNvSpPr/>
          <p:nvPr/>
        </p:nvSpPr>
        <p:spPr>
          <a:xfrm flipH="1">
            <a:off x="5174476" y="1181086"/>
            <a:ext cx="1360254" cy="23577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Clothing</a:t>
            </a:r>
            <a:endParaRPr lang="en-CN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82A94-D5E8-4D47-BFEA-23C5EA74A396}"/>
              </a:ext>
            </a:extLst>
          </p:cNvPr>
          <p:cNvSpPr txBox="1"/>
          <p:nvPr/>
        </p:nvSpPr>
        <p:spPr>
          <a:xfrm>
            <a:off x="5201693" y="1509039"/>
            <a:ext cx="365678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C1: Tops &amp; T-Shirts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C2: Shorts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C3: Hoodies &amp; Sweatshirts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C4: Pants &amp; Tights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C5: Matching Sets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C6: Jackets &amp; Vests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C7: Swimwear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C8: Polos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C9: Yoga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C10: Underwear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C11: Jersey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C12: Sustainable Materials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C13: Limited Edition Clothing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C14: Pants &amp; Leggings (W)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C15: Sports Bras (W)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C16: Skirts &amp; Dresses (W)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C17: Nike Maternity (W)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A745D-87D7-B348-9182-3DAF7B109261}"/>
              </a:ext>
            </a:extLst>
          </p:cNvPr>
          <p:cNvSpPr txBox="1"/>
          <p:nvPr/>
        </p:nvSpPr>
        <p:spPr>
          <a:xfrm>
            <a:off x="9084367" y="1508474"/>
            <a:ext cx="3656786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A1: Bags &amp; Backpacks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A2: Socks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A3: Hats, Visors &amp; Headbands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A4: Sunglasses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A5: Apple Watch Nike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A6: Balls</a:t>
            </a:r>
          </a:p>
          <a:p>
            <a:pPr>
              <a:lnSpc>
                <a:spcPct val="120000"/>
              </a:lnSpc>
            </a:pPr>
            <a:endParaRPr lang="en-CN" sz="1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50657F-7098-2D45-BEF4-B910B5A1E8AD}"/>
              </a:ext>
            </a:extLst>
          </p:cNvPr>
          <p:cNvSpPr txBox="1"/>
          <p:nvPr/>
        </p:nvSpPr>
        <p:spPr>
          <a:xfrm>
            <a:off x="72737" y="6307260"/>
            <a:ext cx="365678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Categories Based on Nike CN &amp; Nike US</a:t>
            </a:r>
          </a:p>
          <a:p>
            <a:pPr>
              <a:lnSpc>
                <a:spcPct val="120000"/>
              </a:lnSpc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(W)’ Means Exclusive for Women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37DE97-F93B-254B-AB20-5152C5B15809}"/>
              </a:ext>
            </a:extLst>
          </p:cNvPr>
          <p:cNvSpPr/>
          <p:nvPr/>
        </p:nvSpPr>
        <p:spPr>
          <a:xfrm flipH="1">
            <a:off x="9029933" y="2974649"/>
            <a:ext cx="1360254" cy="23577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06E374-B3D6-D54A-98AC-5436106B2F08}"/>
              </a:ext>
            </a:extLst>
          </p:cNvPr>
          <p:cNvSpPr txBox="1"/>
          <p:nvPr/>
        </p:nvSpPr>
        <p:spPr>
          <a:xfrm>
            <a:off x="9029933" y="3288060"/>
            <a:ext cx="3656786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K1: Big Kids Shoes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K2: Little Kids Shoes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K3: Baby &amp; Toddler Shoes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K4: Big Kids Clothing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K5: Little Kids Clothing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K6: Baby &amp; Toddler Clothing</a:t>
            </a:r>
          </a:p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K7: </a:t>
            </a: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Accessories</a:t>
            </a:r>
            <a:endParaRPr lang="en-CN" sz="1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19EA89-BDAB-C24D-AAEC-48260EA950E4}"/>
              </a:ext>
            </a:extLst>
          </p:cNvPr>
          <p:cNvSpPr/>
          <p:nvPr/>
        </p:nvSpPr>
        <p:spPr>
          <a:xfrm flipH="1">
            <a:off x="9084367" y="5030191"/>
            <a:ext cx="1360254" cy="23577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471F96-0BA6-8343-AC10-B80A8009E805}"/>
              </a:ext>
            </a:extLst>
          </p:cNvPr>
          <p:cNvSpPr txBox="1"/>
          <p:nvPr/>
        </p:nvSpPr>
        <p:spPr>
          <a:xfrm>
            <a:off x="9084367" y="5349179"/>
            <a:ext cx="365678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CT1: Nike By You (Online Only)</a:t>
            </a:r>
          </a:p>
        </p:txBody>
      </p:sp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F702A062-9471-8B42-ABAD-632754CCA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8"/>
          <a:stretch/>
        </p:blipFill>
        <p:spPr>
          <a:xfrm>
            <a:off x="727109" y="-191939"/>
            <a:ext cx="1458218" cy="1120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D4F677-7F3A-154E-BDEB-9CAB93C426B8}"/>
              </a:ext>
            </a:extLst>
          </p:cNvPr>
          <p:cNvSpPr txBox="1"/>
          <p:nvPr/>
        </p:nvSpPr>
        <p:spPr>
          <a:xfrm>
            <a:off x="1976851" y="128732"/>
            <a:ext cx="21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CRM FRAMEWORK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6EABD5B-5ED5-764E-B107-C1545E06FA62}"/>
              </a:ext>
            </a:extLst>
          </p:cNvPr>
          <p:cNvSpPr txBox="1"/>
          <p:nvPr/>
        </p:nvSpPr>
        <p:spPr>
          <a:xfrm>
            <a:off x="4168413" y="49760"/>
            <a:ext cx="4861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NIKE PRODUCT CATEGORY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11D57F-B1EF-904B-9788-7F2D5ED4AED8}"/>
              </a:ext>
            </a:extLst>
          </p:cNvPr>
          <p:cNvCxnSpPr>
            <a:cxnSpLocks/>
          </p:cNvCxnSpPr>
          <p:nvPr/>
        </p:nvCxnSpPr>
        <p:spPr>
          <a:xfrm>
            <a:off x="2027585" y="498064"/>
            <a:ext cx="2088000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9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FF2BAF-B1D2-904A-8A09-45FEBA98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76390"/>
              </p:ext>
            </p:extLst>
          </p:nvPr>
        </p:nvGraphicFramePr>
        <p:xfrm>
          <a:off x="322996" y="642954"/>
          <a:ext cx="11546007" cy="60862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1793">
                  <a:extLst>
                    <a:ext uri="{9D8B030D-6E8A-4147-A177-3AD203B41FA5}">
                      <a16:colId xmlns:a16="http://schemas.microsoft.com/office/drawing/2014/main" val="963252729"/>
                    </a:ext>
                  </a:extLst>
                </a:gridCol>
                <a:gridCol w="3732756">
                  <a:extLst>
                    <a:ext uri="{9D8B030D-6E8A-4147-A177-3AD203B41FA5}">
                      <a16:colId xmlns:a16="http://schemas.microsoft.com/office/drawing/2014/main" val="833974864"/>
                    </a:ext>
                  </a:extLst>
                </a:gridCol>
                <a:gridCol w="2517732">
                  <a:extLst>
                    <a:ext uri="{9D8B030D-6E8A-4147-A177-3AD203B41FA5}">
                      <a16:colId xmlns:a16="http://schemas.microsoft.com/office/drawing/2014/main" val="1762175417"/>
                    </a:ext>
                  </a:extLst>
                </a:gridCol>
                <a:gridCol w="3313726">
                  <a:extLst>
                    <a:ext uri="{9D8B030D-6E8A-4147-A177-3AD203B41FA5}">
                      <a16:colId xmlns:a16="http://schemas.microsoft.com/office/drawing/2014/main" val="2605638882"/>
                    </a:ext>
                  </a:extLst>
                </a:gridCol>
              </a:tblGrid>
              <a:tr h="203632"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Orientedtation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Category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(Tags)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004326"/>
                  </a:ext>
                </a:extLst>
              </a:tr>
              <a:tr h="203632">
                <a:tc rowSpan="11"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Management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Declaration (POS Data)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Information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Name, Phone, Email, Address, Local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658358"/>
                  </a:ext>
                </a:extLst>
              </a:tr>
              <a:tr h="83121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Membership Registration - Customer Declaration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Membership Profile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Name, Phone, Email, Address, Local, Gender, Age, Occupation, Birthday, Marital Status, Interest, Level of Sports, </a:t>
                      </a:r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Height, Weight, Chest, Waist, Hip, Preferred Style (Oversize / Fit)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388555"/>
                  </a:ext>
                </a:extLst>
              </a:tr>
              <a:tr h="504963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R, F, M, Membership Level, Membership Duration, Active, Loyal, Family Buyer, Price Sensitivity, Category</a:t>
                      </a:r>
                      <a:r>
                        <a:rPr lang="zh-CN" alt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Consumption Range, Pregnancy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848004"/>
                  </a:ext>
                </a:extLst>
              </a:tr>
              <a:tr h="32078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Relationship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Categories, Series, Size, Color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81172"/>
                  </a:ext>
                </a:extLst>
              </a:tr>
              <a:tr h="27713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Relationship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Frequently Visited Stores, Preferred Salesperson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846211"/>
                  </a:ext>
                </a:extLst>
              </a:tr>
              <a:tr h="40255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 Preference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 of Preferred Buying Channel (Offline / Online)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5509"/>
                  </a:ext>
                </a:extLst>
              </a:tr>
              <a:tr h="32495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Buying Intention (Shopping Cart)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SCCT, SCSR, SCS, SCCL, SCTA, SCF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828085"/>
                  </a:ext>
                </a:extLst>
              </a:tr>
              <a:tr h="32495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Buying Intention (Product)</a:t>
                      </a: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PF, PR, PL, PSC, PINTEREST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797906"/>
                  </a:ext>
                </a:extLst>
              </a:tr>
              <a:tr h="32495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Engagement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CF, CR, CT, Engage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50834"/>
                  </a:ext>
                </a:extLst>
              </a:tr>
              <a:tr h="64327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Data, App Data, Membership Registration - Customer Declaration, External Source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Lifestyle, Price Sensitivity, Family Buyer, Series Preference, Category Preference, Event Preference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292381"/>
                  </a:ext>
                </a:extLst>
              </a:tr>
              <a:tr h="74275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Data, POS Data, Membership Registration - Customer Declaration, SMS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Hypebeast, Seasonal Promotion Campaign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19759"/>
                  </a:ext>
                </a:extLst>
              </a:tr>
              <a:tr h="338222"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Management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Data, Product Comments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Information (Sales Related)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Popularity, Number of Sales Per Month, Proper Pricing, Deficiency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12767"/>
                  </a:ext>
                </a:extLst>
              </a:tr>
              <a:tr h="643275">
                <a:tc>
                  <a:txBody>
                    <a:bodyPr/>
                    <a:lstStyle/>
                    <a:p>
                      <a:pPr marL="0" algn="ctr" rtl="0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Management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Data, Customer Declaration (Including Membership), Trade Zone Level Data, Weather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Information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Cluster Level, Hub of Interest, Weather, Preferred Series &amp; Products (Categories, Sizes, Colors)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4" marR="4334" marT="4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87986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2547743-F43B-0748-B91A-6A9A316939D1}"/>
              </a:ext>
            </a:extLst>
          </p:cNvPr>
          <p:cNvGrpSpPr/>
          <p:nvPr/>
        </p:nvGrpSpPr>
        <p:grpSpPr>
          <a:xfrm>
            <a:off x="727109" y="-191939"/>
            <a:ext cx="8300904" cy="1120075"/>
            <a:chOff x="727109" y="-191939"/>
            <a:chExt cx="8300904" cy="1120075"/>
          </a:xfrm>
        </p:grpSpPr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3AFF5E-70ED-3948-877A-8F59C317B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92B061-C4E1-B94D-BD92-F7CC1306CA28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E262EEE6-F795-4B40-9B5D-5FD20BDE6125}"/>
                </a:ext>
              </a:extLst>
            </p:cNvPr>
            <p:cNvSpPr txBox="1"/>
            <p:nvPr/>
          </p:nvSpPr>
          <p:spPr>
            <a:xfrm>
              <a:off x="4168413" y="49760"/>
              <a:ext cx="4859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8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TAGGING SYSTEM DESIGN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91A6C3-9A73-FD4F-A68B-B5D6A8AFF32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38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949502-341C-FD4B-9B16-3262973FF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02388"/>
              </p:ext>
            </p:extLst>
          </p:nvPr>
        </p:nvGraphicFramePr>
        <p:xfrm>
          <a:off x="374030" y="876945"/>
          <a:ext cx="11443935" cy="511495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84574">
                  <a:extLst>
                    <a:ext uri="{9D8B030D-6E8A-4147-A177-3AD203B41FA5}">
                      <a16:colId xmlns:a16="http://schemas.microsoft.com/office/drawing/2014/main" val="2854185439"/>
                    </a:ext>
                  </a:extLst>
                </a:gridCol>
                <a:gridCol w="1784574">
                  <a:extLst>
                    <a:ext uri="{9D8B030D-6E8A-4147-A177-3AD203B41FA5}">
                      <a16:colId xmlns:a16="http://schemas.microsoft.com/office/drawing/2014/main" val="3769847006"/>
                    </a:ext>
                  </a:extLst>
                </a:gridCol>
                <a:gridCol w="1455538">
                  <a:extLst>
                    <a:ext uri="{9D8B030D-6E8A-4147-A177-3AD203B41FA5}">
                      <a16:colId xmlns:a16="http://schemas.microsoft.com/office/drawing/2014/main" val="1282409335"/>
                    </a:ext>
                  </a:extLst>
                </a:gridCol>
                <a:gridCol w="1979112">
                  <a:extLst>
                    <a:ext uri="{9D8B030D-6E8A-4147-A177-3AD203B41FA5}">
                      <a16:colId xmlns:a16="http://schemas.microsoft.com/office/drawing/2014/main" val="1773165312"/>
                    </a:ext>
                  </a:extLst>
                </a:gridCol>
                <a:gridCol w="2943617">
                  <a:extLst>
                    <a:ext uri="{9D8B030D-6E8A-4147-A177-3AD203B41FA5}">
                      <a16:colId xmlns:a16="http://schemas.microsoft.com/office/drawing/2014/main" val="4264607772"/>
                    </a:ext>
                  </a:extLst>
                </a:gridCol>
                <a:gridCol w="1496520">
                  <a:extLst>
                    <a:ext uri="{9D8B030D-6E8A-4147-A177-3AD203B41FA5}">
                      <a16:colId xmlns:a16="http://schemas.microsoft.com/office/drawing/2014/main" val="670117895"/>
                    </a:ext>
                  </a:extLst>
                </a:gridCol>
              </a:tblGrid>
              <a:tr h="405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Types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Variables</a:t>
                      </a:r>
                    </a:p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(Customer Tag)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Construction Rules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02405"/>
                  </a:ext>
                </a:extLst>
              </a:tr>
              <a:tr h="84437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Declaration Data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Information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Non-local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Local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 (City) &lt;&gt; Store address (City)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 &lt;&gt; Local City Phone Number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Targeting Criteria</a:t>
                      </a:r>
                      <a:r>
                        <a:rPr lang="zh-CN" alt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&amp; HUB of Interest &amp;</a:t>
                      </a:r>
                      <a:r>
                        <a:rPr lang="zh-CN" alt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Segmentation</a:t>
                      </a:r>
                      <a:endParaRPr lang="en-US" sz="1200" b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847705"/>
                  </a:ext>
                </a:extLst>
              </a:tr>
              <a:tr h="276045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Membership Profile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Interest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Basketball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Swimming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Running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= Training &amp; Gym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= Soccer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= Golf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= Tennis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= Baseball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= Yoga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= Football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= Sneakers &amp; Fashion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From Member Registration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Targeting Criteria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570913"/>
                  </a:ext>
                </a:extLst>
              </a:tr>
              <a:tr h="110418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 of Sports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Newbee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Semi-amature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Amature</a:t>
                      </a:r>
                      <a:b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= Professional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From Member Registration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Targeting Criteria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40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C3100F3-3CAA-8C4F-B26F-C90E1B42A2F1}"/>
              </a:ext>
            </a:extLst>
          </p:cNvPr>
          <p:cNvGrpSpPr/>
          <p:nvPr/>
        </p:nvGrpSpPr>
        <p:grpSpPr>
          <a:xfrm>
            <a:off x="727109" y="-191939"/>
            <a:ext cx="11074178" cy="1120075"/>
            <a:chOff x="727109" y="-191939"/>
            <a:chExt cx="11074178" cy="1120075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CF1B03A-0D44-1C4B-AD62-691C95F72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6E3979-6895-3142-855C-C232A88FA16D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ADACD2B-B253-E940-AF3B-F8AEB573D6F4}"/>
                </a:ext>
              </a:extLst>
            </p:cNvPr>
            <p:cNvSpPr txBox="1"/>
            <p:nvPr/>
          </p:nvSpPr>
          <p:spPr>
            <a:xfrm>
              <a:off x="4219147" y="138281"/>
              <a:ext cx="758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(IMPORTANT EXCERPT) – Customer Management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2741BE-E61E-AC47-BFF9-29A6187FA2B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8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4260"/>
              </p:ext>
            </p:extLst>
          </p:nvPr>
        </p:nvGraphicFramePr>
        <p:xfrm>
          <a:off x="339972" y="687235"/>
          <a:ext cx="11512051" cy="6077586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1275678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00603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1906881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2938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5045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Membership Level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Non-member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Member (Gold)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Member (Silver)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Member (Bronze)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= Member (Ordinary)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with Membership Registration THEN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1 Year Time: 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M &gt; 5k THEN Membership Level = 1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M &gt;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 AND M &lt;= 5k THEN Membership Level = 2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M &gt;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1k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M &lt;= 3k THEN Membership Level = 3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M &lt;= 1k THEN Membership Level =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Membership Level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455235"/>
                  </a:ext>
                </a:extLst>
              </a:tr>
              <a:tr h="39966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Inactive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Active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R &lt; 90 (a season) THEN Active = 1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Active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47389"/>
                  </a:ext>
                </a:extLst>
              </a:tr>
              <a:tr h="59949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Loyal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New Customer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Royal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Die-hard Royal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90 days,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F &gt;= 4 THEN Loyal = 3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2 &lt;= F &lt; 4 THEN Loyal = 2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F &lt;= 1 THEN Loyal = 1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80002"/>
                  </a:ext>
                </a:extLst>
              </a:tr>
              <a:tr h="128022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 Buyer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Individual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Also Buy For Spouse &amp; Friend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Also Buy For Kids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Category Bought = 1 AND COUNT(Gender) = 1 Then Family Buyer = 0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Category Bought &gt;= 1 AND COUNT(Gender) = 2 AND COUNT(Kid) = 0 THEN Family Buyer = 1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Category Bought &gt;= 2 AND COUNT(Kid) &gt;= 1 THEN Family Buyer = 2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988190"/>
                  </a:ext>
                </a:extLst>
              </a:tr>
              <a:tr h="49101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Sensitivity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Nonsensitive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Sensitive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PERCENTAGE(M with DISCOUNT) &gt; 50% Price Sensitivity = 1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Price Sensitivity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21204"/>
                  </a:ext>
                </a:extLst>
              </a:tr>
              <a:tr h="59949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 Consumption Range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Single Category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Multi-Category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Full Range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COUNT(Category) = 1 THEN CCR = 1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5 &gt; COUNT(Category) &gt;= 2 THEN CCR = 2</a:t>
                      </a:r>
                      <a:b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IF COUNT(Category) == 5 THEN CCR = 3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263568"/>
                  </a:ext>
                </a:extLst>
              </a:tr>
              <a:tr h="599492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Pregnancy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Non-Pregnant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Pregnant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year,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Buy &gt;= 2 Nike Maternity Products OR Sudden Purchase &gt;= 3 Nike Baby &amp; Toddler Products THEN Pregnancy = 1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Pregnancy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7156"/>
                  </a:ext>
                </a:extLst>
              </a:tr>
              <a:tr h="59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Hypebeast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Hype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SMS is used for Limited Sneakers Draw and Pick-up Offline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COUNT(SMS) &lt;= 2 Per Month THEN Hypebeast = 0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Hypebeast = 1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to Offline /</a:t>
                      </a:r>
                    </a:p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Segmentation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4785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8411377-59F8-3C45-8153-76A1A023AFE0}"/>
              </a:ext>
            </a:extLst>
          </p:cNvPr>
          <p:cNvGrpSpPr/>
          <p:nvPr/>
        </p:nvGrpSpPr>
        <p:grpSpPr>
          <a:xfrm>
            <a:off x="727109" y="-191939"/>
            <a:ext cx="11074178" cy="1120075"/>
            <a:chOff x="727109" y="-191939"/>
            <a:chExt cx="11074178" cy="1120075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E24E375-8547-EA4C-A722-1D0F59192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A4BA09-B3B5-DE4F-B741-5A46099063DD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645AB2A-D4DB-884B-9109-0A0FD992EB8F}"/>
                </a:ext>
              </a:extLst>
            </p:cNvPr>
            <p:cNvSpPr txBox="1"/>
            <p:nvPr/>
          </p:nvSpPr>
          <p:spPr>
            <a:xfrm>
              <a:off x="4219147" y="138281"/>
              <a:ext cx="758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(IMPORTANT EXCERPT) – Customer Management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44EA18-ECCD-EC40-90A5-1772DCC7FEEE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51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C75D9-C55C-2640-A2ED-A6C18B4522F6}"/>
              </a:ext>
            </a:extLst>
          </p:cNvPr>
          <p:cNvSpPr txBox="1"/>
          <p:nvPr/>
        </p:nvSpPr>
        <p:spPr>
          <a:xfrm>
            <a:off x="4536727" y="584995"/>
            <a:ext cx="3041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440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People</a:t>
            </a:r>
            <a:endParaRPr kumimoji="0" lang="en-US" sz="44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D02EF-8A53-BA49-9695-6AB1A8F14DF1}"/>
              </a:ext>
            </a:extLst>
          </p:cNvPr>
          <p:cNvSpPr/>
          <p:nvPr/>
        </p:nvSpPr>
        <p:spPr>
          <a:xfrm>
            <a:off x="457201" y="1787988"/>
            <a:ext cx="212834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24375-B45B-8F4D-B3A1-0E2AA5DB1452}"/>
              </a:ext>
            </a:extLst>
          </p:cNvPr>
          <p:cNvSpPr/>
          <p:nvPr/>
        </p:nvSpPr>
        <p:spPr>
          <a:xfrm>
            <a:off x="2744514" y="1787988"/>
            <a:ext cx="212834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FCBD1-C133-7242-9065-C1BFF4E7337F}"/>
              </a:ext>
            </a:extLst>
          </p:cNvPr>
          <p:cNvSpPr/>
          <p:nvPr/>
        </p:nvSpPr>
        <p:spPr>
          <a:xfrm>
            <a:off x="5031828" y="1787988"/>
            <a:ext cx="212834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D8EA0-153C-CF48-ACF3-3108A228D842}"/>
              </a:ext>
            </a:extLst>
          </p:cNvPr>
          <p:cNvSpPr/>
          <p:nvPr/>
        </p:nvSpPr>
        <p:spPr>
          <a:xfrm>
            <a:off x="7319142" y="1787987"/>
            <a:ext cx="212834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D0104-75C7-B444-904E-E3DD77BCA10D}"/>
              </a:ext>
            </a:extLst>
          </p:cNvPr>
          <p:cNvSpPr/>
          <p:nvPr/>
        </p:nvSpPr>
        <p:spPr>
          <a:xfrm>
            <a:off x="9606455" y="1787987"/>
            <a:ext cx="212834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1" name="Picture 20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6475E73-F0D0-7F46-84D6-CD6C2F9C63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2361" r="4346" b="7220"/>
          <a:stretch/>
        </p:blipFill>
        <p:spPr>
          <a:xfrm>
            <a:off x="5269624" y="1901014"/>
            <a:ext cx="1669175" cy="1669175"/>
          </a:xfrm>
          <a:prstGeom prst="ellipse">
            <a:avLst/>
          </a:prstGeom>
        </p:spPr>
      </p:pic>
      <p:pic>
        <p:nvPicPr>
          <p:cNvPr id="23" name="Picture 2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8204B226-4D23-2440-9CBC-7D65AAE72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10" y="1901014"/>
            <a:ext cx="1652752" cy="1652752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57FCB6-645C-6D44-9D3E-893A0AD6C04A}"/>
              </a:ext>
            </a:extLst>
          </p:cNvPr>
          <p:cNvSpPr txBox="1"/>
          <p:nvPr/>
        </p:nvSpPr>
        <p:spPr>
          <a:xfrm>
            <a:off x="5192514" y="3772905"/>
            <a:ext cx="1806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Bruce ZENG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6013C-5069-B84F-B70A-085726483FBF}"/>
              </a:ext>
            </a:extLst>
          </p:cNvPr>
          <p:cNvSpPr txBox="1"/>
          <p:nvPr/>
        </p:nvSpPr>
        <p:spPr>
          <a:xfrm>
            <a:off x="5220759" y="4234573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tx1">
                    <a:lumMod val="65000"/>
                    <a:lumOff val="35000"/>
                  </a:schemeClr>
                </a:solidFill>
              </a:rPr>
              <a:t>Partner, Shanghai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E19C26-D673-F94C-838A-B8CA72E0E0E7}"/>
              </a:ext>
            </a:extLst>
          </p:cNvPr>
          <p:cNvCxnSpPr>
            <a:cxnSpLocks/>
          </p:cNvCxnSpPr>
          <p:nvPr/>
        </p:nvCxnSpPr>
        <p:spPr>
          <a:xfrm>
            <a:off x="5600038" y="4824249"/>
            <a:ext cx="10700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875698-EBC5-C842-96CC-DC3141241B04}"/>
              </a:ext>
            </a:extLst>
          </p:cNvPr>
          <p:cNvSpPr txBox="1"/>
          <p:nvPr/>
        </p:nvSpPr>
        <p:spPr>
          <a:xfrm>
            <a:off x="5031827" y="4941498"/>
            <a:ext cx="212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Delivers large-scale performance and digital transformations, improving marketing performance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D54777-2CFA-CE45-8746-0C2845E2F811}"/>
              </a:ext>
            </a:extLst>
          </p:cNvPr>
          <p:cNvSpPr txBox="1"/>
          <p:nvPr/>
        </p:nvSpPr>
        <p:spPr>
          <a:xfrm>
            <a:off x="2942134" y="3772905"/>
            <a:ext cx="1784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Eloise SHEN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0234E-4E46-F44F-ACFE-DAD03A1C6BB8}"/>
              </a:ext>
            </a:extLst>
          </p:cNvPr>
          <p:cNvSpPr txBox="1"/>
          <p:nvPr/>
        </p:nvSpPr>
        <p:spPr>
          <a:xfrm>
            <a:off x="704865" y="3772905"/>
            <a:ext cx="1611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F</a:t>
            </a:r>
            <a:r>
              <a:rPr lang="en-US" altLang="zh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rank</a:t>
            </a:r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 XUE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2454EE-02EA-DC45-BA19-CF71A4BE9B28}"/>
              </a:ext>
            </a:extLst>
          </p:cNvPr>
          <p:cNvSpPr txBox="1"/>
          <p:nvPr/>
        </p:nvSpPr>
        <p:spPr>
          <a:xfrm>
            <a:off x="7259057" y="3772905"/>
            <a:ext cx="2319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Justina</a:t>
            </a:r>
            <a:r>
              <a:rPr lang="zh-CN" altLang="en-US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HUANG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26EFFE-A1A4-2E41-B183-EC5AC1BF5A13}"/>
              </a:ext>
            </a:extLst>
          </p:cNvPr>
          <p:cNvSpPr txBox="1"/>
          <p:nvPr/>
        </p:nvSpPr>
        <p:spPr>
          <a:xfrm>
            <a:off x="9837725" y="3772905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Harris</a:t>
            </a:r>
            <a:r>
              <a:rPr lang="en-CN" sz="2200" b="1">
                <a:latin typeface="FUTURA MEDIUM" panose="020B0602020204020303" pitchFamily="34" charset="-79"/>
                <a:cs typeface="FUTURA MEDIUM" panose="020B0602020204020303" pitchFamily="34" charset="-79"/>
              </a:rPr>
              <a:t> HOU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AF4502-9A14-0942-B5B6-8F0ADF17B6DA}"/>
              </a:ext>
            </a:extLst>
          </p:cNvPr>
          <p:cNvSpPr txBox="1"/>
          <p:nvPr/>
        </p:nvSpPr>
        <p:spPr>
          <a:xfrm>
            <a:off x="2817549" y="4234573"/>
            <a:ext cx="203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tx1">
                    <a:lumMod val="65000"/>
                    <a:lumOff val="35000"/>
                  </a:schemeClr>
                </a:solidFill>
              </a:rPr>
              <a:t>Manager, Shenzhen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C1AA0-C370-F044-BF16-1BCF165A9D9E}"/>
              </a:ext>
            </a:extLst>
          </p:cNvPr>
          <p:cNvSpPr txBox="1"/>
          <p:nvPr/>
        </p:nvSpPr>
        <p:spPr>
          <a:xfrm>
            <a:off x="7413852" y="4234573"/>
            <a:ext cx="197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tx1">
                    <a:lumMod val="65000"/>
                    <a:lumOff val="35000"/>
                  </a:schemeClr>
                </a:solidFill>
              </a:rPr>
              <a:t>Manager, Shanghai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A527AE-1F3B-2243-A472-ED05AF050F2F}"/>
              </a:ext>
            </a:extLst>
          </p:cNvPr>
          <p:cNvSpPr txBox="1"/>
          <p:nvPr/>
        </p:nvSpPr>
        <p:spPr>
          <a:xfrm>
            <a:off x="9707239" y="4233387"/>
            <a:ext cx="206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tx1">
                    <a:lumMod val="65000"/>
                    <a:lumOff val="35000"/>
                  </a:schemeClr>
                </a:solidFill>
              </a:rPr>
              <a:t>Consultant, Xiamen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3B928F-2E0D-514F-ADCE-3CBE809441E8}"/>
              </a:ext>
            </a:extLst>
          </p:cNvPr>
          <p:cNvSpPr txBox="1"/>
          <p:nvPr/>
        </p:nvSpPr>
        <p:spPr>
          <a:xfrm>
            <a:off x="560776" y="4218149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tx1">
                    <a:lumMod val="65000"/>
                    <a:lumOff val="35000"/>
                  </a:schemeClr>
                </a:solidFill>
              </a:rPr>
              <a:t>Consultant, Beijing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D65BFA-56F9-1648-B9CB-1958687E4731}"/>
              </a:ext>
            </a:extLst>
          </p:cNvPr>
          <p:cNvCxnSpPr>
            <a:cxnSpLocks/>
          </p:cNvCxnSpPr>
          <p:nvPr/>
        </p:nvCxnSpPr>
        <p:spPr>
          <a:xfrm>
            <a:off x="986330" y="4824249"/>
            <a:ext cx="10700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36353D-2D1A-784A-902B-CF780FF47B3B}"/>
              </a:ext>
            </a:extLst>
          </p:cNvPr>
          <p:cNvCxnSpPr>
            <a:cxnSpLocks/>
          </p:cNvCxnSpPr>
          <p:nvPr/>
        </p:nvCxnSpPr>
        <p:spPr>
          <a:xfrm>
            <a:off x="3273644" y="4824249"/>
            <a:ext cx="10700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E57F44-08BD-B74E-80F9-4F989A08A418}"/>
              </a:ext>
            </a:extLst>
          </p:cNvPr>
          <p:cNvCxnSpPr>
            <a:cxnSpLocks/>
          </p:cNvCxnSpPr>
          <p:nvPr/>
        </p:nvCxnSpPr>
        <p:spPr>
          <a:xfrm>
            <a:off x="7865170" y="4824249"/>
            <a:ext cx="10700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5AE5A-9251-5548-B6ED-383FFAE71115}"/>
              </a:ext>
            </a:extLst>
          </p:cNvPr>
          <p:cNvCxnSpPr>
            <a:cxnSpLocks/>
          </p:cNvCxnSpPr>
          <p:nvPr/>
        </p:nvCxnSpPr>
        <p:spPr>
          <a:xfrm>
            <a:off x="10117871" y="4824249"/>
            <a:ext cx="10700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0811C3-C99F-F945-8F2F-EE5D2109CEEA}"/>
              </a:ext>
            </a:extLst>
          </p:cNvPr>
          <p:cNvSpPr txBox="1"/>
          <p:nvPr/>
        </p:nvSpPr>
        <p:spPr>
          <a:xfrm>
            <a:off x="2722839" y="4941496"/>
            <a:ext cx="212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Brings deep expertise on customer relationship management and digital marketing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E1EEA1-81D2-CB48-A28E-0B2D4A86BAE4}"/>
              </a:ext>
            </a:extLst>
          </p:cNvPr>
          <p:cNvSpPr txBox="1"/>
          <p:nvPr/>
        </p:nvSpPr>
        <p:spPr>
          <a:xfrm>
            <a:off x="7319142" y="4941496"/>
            <a:ext cx="212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Brings deep experience in customer-value management and personalization with advanced analytics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4DE50D-49EE-4D6E-964F-C08563F22FF7}"/>
              </a:ext>
            </a:extLst>
          </p:cNvPr>
          <p:cNvSpPr/>
          <p:nvPr/>
        </p:nvSpPr>
        <p:spPr>
          <a:xfrm>
            <a:off x="695172" y="1917789"/>
            <a:ext cx="1652400" cy="1652400"/>
          </a:xfrm>
          <a:prstGeom prst="ellipse">
            <a:avLst/>
          </a:prstGeom>
          <a:gradFill flip="none" rotWithShape="1">
            <a:gsLst>
              <a:gs pos="0">
                <a:srgbClr val="585B60">
                  <a:shade val="30000"/>
                  <a:satMod val="115000"/>
                </a:srgbClr>
              </a:gs>
              <a:gs pos="50000">
                <a:srgbClr val="585B60">
                  <a:shade val="67500"/>
                  <a:satMod val="115000"/>
                </a:srgbClr>
              </a:gs>
              <a:gs pos="100000">
                <a:srgbClr val="585B6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A39418-26DF-4449-932D-58B7AF7FB587}"/>
              </a:ext>
            </a:extLst>
          </p:cNvPr>
          <p:cNvSpPr txBox="1"/>
          <p:nvPr/>
        </p:nvSpPr>
        <p:spPr>
          <a:xfrm>
            <a:off x="9602660" y="4941495"/>
            <a:ext cx="212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Supports organizations to build capabilities, boost commercial excellence, and design big data frameworks</a:t>
            </a:r>
          </a:p>
        </p:txBody>
      </p:sp>
      <p:pic>
        <p:nvPicPr>
          <p:cNvPr id="19" name="Picture 18" descr="A child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1650021E-47FE-064E-99C1-DA1470F69B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95498"/>
              </a:clrFrom>
              <a:clrTo>
                <a:srgbClr val="0954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30" y="1895323"/>
            <a:ext cx="1669175" cy="1669175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BC9B6CE-38D5-684B-B448-6112F484B05F}"/>
              </a:ext>
            </a:extLst>
          </p:cNvPr>
          <p:cNvSpPr txBox="1"/>
          <p:nvPr/>
        </p:nvSpPr>
        <p:spPr>
          <a:xfrm>
            <a:off x="457201" y="4941494"/>
            <a:ext cx="2106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Helps sports industry clients recover after COVID-19, making them more efficient and customer-focused 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02EA6FE-B946-4F5B-BAC4-CAA68D9D7679}"/>
              </a:ext>
            </a:extLst>
          </p:cNvPr>
          <p:cNvSpPr/>
          <p:nvPr/>
        </p:nvSpPr>
        <p:spPr>
          <a:xfrm>
            <a:off x="9867399" y="1871419"/>
            <a:ext cx="1652400" cy="1652400"/>
          </a:xfrm>
          <a:prstGeom prst="ellipse">
            <a:avLst/>
          </a:prstGeom>
          <a:gradFill flip="none" rotWithShape="1">
            <a:gsLst>
              <a:gs pos="0">
                <a:srgbClr val="69727F">
                  <a:shade val="30000"/>
                  <a:satMod val="115000"/>
                </a:srgbClr>
              </a:gs>
              <a:gs pos="50000">
                <a:srgbClr val="69727F">
                  <a:shade val="67500"/>
                  <a:satMod val="115000"/>
                </a:srgbClr>
              </a:gs>
              <a:gs pos="100000">
                <a:srgbClr val="69727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48E3B6-5E50-8D42-B8B1-A7A8504A4F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068" y="1902629"/>
            <a:ext cx="1623231" cy="1623231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50" name="椭圆 49">
            <a:extLst>
              <a:ext uri="{FF2B5EF4-FFF2-40B4-BE49-F238E27FC236}">
                <a16:creationId xmlns:a16="http://schemas.microsoft.com/office/drawing/2014/main" id="{1A9A9514-4054-44FA-9082-69F6BF7C188E}"/>
              </a:ext>
            </a:extLst>
          </p:cNvPr>
          <p:cNvSpPr/>
          <p:nvPr/>
        </p:nvSpPr>
        <p:spPr>
          <a:xfrm>
            <a:off x="7552635" y="1893988"/>
            <a:ext cx="1652400" cy="1652400"/>
          </a:xfrm>
          <a:prstGeom prst="ellipse">
            <a:avLst/>
          </a:prstGeom>
          <a:gradFill flip="none" rotWithShape="1">
            <a:gsLst>
              <a:gs pos="0">
                <a:srgbClr val="69727F">
                  <a:shade val="30000"/>
                  <a:satMod val="115000"/>
                </a:srgbClr>
              </a:gs>
              <a:gs pos="50000">
                <a:srgbClr val="69727F">
                  <a:shade val="67500"/>
                  <a:satMod val="115000"/>
                </a:srgbClr>
              </a:gs>
              <a:gs pos="100000">
                <a:srgbClr val="69727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EFC66D-FE5B-48DA-9912-18504B3444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t="-144" r="16272" b="22316"/>
          <a:stretch/>
        </p:blipFill>
        <p:spPr>
          <a:xfrm>
            <a:off x="7562655" y="1893586"/>
            <a:ext cx="1652400" cy="165240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88BB05-4CB4-44BD-B0CF-A94E88B4FF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2" y="-381935"/>
            <a:ext cx="1815910" cy="18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14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2BDF53-15DE-D04C-85B9-C269A739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20492"/>
              </p:ext>
            </p:extLst>
          </p:nvPr>
        </p:nvGraphicFramePr>
        <p:xfrm>
          <a:off x="4180105" y="589342"/>
          <a:ext cx="7794313" cy="5983816"/>
        </p:xfrm>
        <a:graphic>
          <a:graphicData uri="http://schemas.openxmlformats.org/drawingml/2006/table">
            <a:tbl>
              <a:tblPr/>
              <a:tblGrid>
                <a:gridCol w="972299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1594624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2152186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1157194">
                  <a:extLst>
                    <a:ext uri="{9D8B030D-6E8A-4147-A177-3AD203B41FA5}">
                      <a16:colId xmlns:a16="http://schemas.microsoft.com/office/drawing/2014/main" val="309415820"/>
                    </a:ext>
                  </a:extLst>
                </a:gridCol>
              </a:tblGrid>
              <a:tr h="360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 (Shopping Cart Tag)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Explanation / Construction Rules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4281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PF(S1X)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PF(S1X) = Click frequency on S1X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428100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PR(S1X)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PF(S1X) &gt; 0 THEN PR(S1X) = Click Recency of S1X ELSE PR(S1X)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/>
                </a:tc>
                <a:extLst>
                  <a:ext uri="{0D108BD9-81ED-4DB2-BD59-A6C34878D82A}">
                    <a16:rowId xmlns:a16="http://schemas.microsoft.com/office/drawing/2014/main" val="2744620139"/>
                  </a:ext>
                </a:extLst>
              </a:tr>
              <a:tr h="428100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PL(S1X)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S1X THEN PL(S1X) = 1 ELSE PL(S1X)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extLst>
                  <a:ext uri="{0D108BD9-81ED-4DB2-BD59-A6C34878D82A}">
                    <a16:rowId xmlns:a16="http://schemas.microsoft.com/office/drawing/2014/main" val="2279332277"/>
                  </a:ext>
                </a:extLst>
              </a:tr>
              <a:tr h="56897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PSC(S1X)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PF(S1X) &gt; 0 AND S1X in Shopping Cart THEN PSC(S1X) = 1 ELSE PSC(S1X)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371769"/>
                  </a:ext>
                </a:extLst>
              </a:tr>
              <a:tr h="113248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PINTEREST(S1X)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S1X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S1X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PSC(S1X) = 1 OR (PL(S1X) = 1 AND PR(S1X) &lt; 30) THEN PINTEREST(S1X) = 1 ELSE IF (PSC(S1X) = 0 AND PF(S1X) &gt; 2 AND PR(S1X) &lt; 30) OR (PL(S1X) = 0 AND PR(S1X) &gt;= 30) THEN CPINTEREST(S1X) = 2 ELSE CPINTEREST(S1X)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/>
                </a:tc>
                <a:extLst>
                  <a:ext uri="{0D108BD9-81ED-4DB2-BD59-A6C34878D82A}">
                    <a16:rowId xmlns:a16="http://schemas.microsoft.com/office/drawing/2014/main" val="1588662206"/>
                  </a:ext>
                </a:extLst>
              </a:tr>
              <a:tr h="53569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click frequency on the App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the App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  <a:p>
                      <a:pPr algn="ctr" fontAlgn="ctr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914235"/>
                  </a:ext>
                </a:extLst>
              </a:tr>
              <a:tr h="53569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 0  THEN CR = Click Recency of the App, ELSE CR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uses the App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314135"/>
                  </a:ext>
                </a:extLst>
              </a:tr>
              <a:tr h="53569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 0 THEN CT = browsing time on the App (in mins)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Counting total time of App Usage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935803"/>
                  </a:ext>
                </a:extLst>
              </a:tr>
              <a:tr h="709854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Excellent Engagement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Engagement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Poor Engagement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CF &gt;= 100 AND CR &lt; 30 AND CT &gt; 60 THEN Engage = 1 ELSE IF 30&lt;= CF &lt; 100 AND CR &lt; 30 AND 20 &lt; CT &lt;= 60 THEN Engage = 2 ELSE Engage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5330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03528FE-489C-4B48-832F-D699F7DE31E1}"/>
              </a:ext>
            </a:extLst>
          </p:cNvPr>
          <p:cNvSpPr txBox="1"/>
          <p:nvPr/>
        </p:nvSpPr>
        <p:spPr>
          <a:xfrm>
            <a:off x="217581" y="-1841326"/>
            <a:ext cx="11756837" cy="550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>
              <a:latin typeface="Futura" panose="020B0602020204020303" pitchFamily="34" charset="-79"/>
              <a:ea typeface="+mj-ea"/>
              <a:cs typeface="Futura" panose="020B0602020204020303" pitchFamily="34" charset="-79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D1C08B-5317-3940-BF64-DC3343750A9F}"/>
              </a:ext>
            </a:extLst>
          </p:cNvPr>
          <p:cNvGrpSpPr/>
          <p:nvPr/>
        </p:nvGrpSpPr>
        <p:grpSpPr>
          <a:xfrm>
            <a:off x="727109" y="-191939"/>
            <a:ext cx="11074178" cy="1120075"/>
            <a:chOff x="727109" y="-191939"/>
            <a:chExt cx="11074178" cy="1120075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806F96A-E226-B249-A3C8-FA4ACE802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D6A08-79AF-5046-930F-6567B0322FC8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3866433-0295-3146-8D30-44C6F9D5B2F6}"/>
                </a:ext>
              </a:extLst>
            </p:cNvPr>
            <p:cNvSpPr txBox="1"/>
            <p:nvPr/>
          </p:nvSpPr>
          <p:spPr>
            <a:xfrm>
              <a:off x="4219147" y="138281"/>
              <a:ext cx="758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(IMPORTANT EXCERPT) – Customer Management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1C0AB0-8A3A-3646-A265-8B69E55A711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CA0737-7C8E-9140-B7CA-CDD4C1E76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" r="1285"/>
          <a:stretch/>
        </p:blipFill>
        <p:spPr>
          <a:xfrm>
            <a:off x="727109" y="785411"/>
            <a:ext cx="2884559" cy="59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8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2BDF53-15DE-D04C-85B9-C269A739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7494"/>
              </p:ext>
            </p:extLst>
          </p:nvPr>
        </p:nvGraphicFramePr>
        <p:xfrm>
          <a:off x="520285" y="1018712"/>
          <a:ext cx="9102018" cy="2572420"/>
        </p:xfrm>
        <a:graphic>
          <a:graphicData uri="http://schemas.openxmlformats.org/drawingml/2006/table">
            <a:tbl>
              <a:tblPr/>
              <a:tblGrid>
                <a:gridCol w="1165502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141819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212130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986886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3103496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1492185">
                  <a:extLst>
                    <a:ext uri="{9D8B030D-6E8A-4147-A177-3AD203B41FA5}">
                      <a16:colId xmlns:a16="http://schemas.microsoft.com/office/drawing/2014/main" val="812512877"/>
                    </a:ext>
                  </a:extLst>
                </a:gridCol>
              </a:tblGrid>
              <a:tr h="452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Varialbe (Shopping Cart Tag)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Construction Rules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2667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Information (Sales Related)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Popularity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Scale Variable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Cumulated Value: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Being Purchased +2 Points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Being Liked +1 Points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Strategy / Promotion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53359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 Pricing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Improper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Proper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High Popularity AND PERCENTAGE(Sales) During On Sales &gt; 50% THEN PP= 0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PP = 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Pricing Adjustment / Promotion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20139"/>
                  </a:ext>
                </a:extLst>
              </a:tr>
              <a:tr h="45283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Deficiency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Deficient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Return Rate &gt;= 25% THEN Deficiency = 1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THEN Deficiency = 0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Improvement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332277"/>
                  </a:ext>
                </a:extLst>
              </a:tr>
              <a:tr h="452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Comments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Product Information (Sales Related)</a:t>
                      </a:r>
                      <a:endPara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Deficiency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= Regular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Deficient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Mining &amp; Analysis of Comments (Good/Bad):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PERCENTAGE(Bad Comments) &gt;= 40% THEN Deficiency = 1</a:t>
                      </a:r>
                    </a:p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ELSE THEN Deficiency = 0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Improvement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CAFF768-1B6A-ED4A-9C96-81382BF89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41780"/>
              </p:ext>
            </p:extLst>
          </p:nvPr>
        </p:nvGraphicFramePr>
        <p:xfrm>
          <a:off x="520285" y="4280084"/>
          <a:ext cx="9102019" cy="2215490"/>
        </p:xfrm>
        <a:graphic>
          <a:graphicData uri="http://schemas.openxmlformats.org/drawingml/2006/table">
            <a:tbl>
              <a:tblPr/>
              <a:tblGrid>
                <a:gridCol w="1179306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1009969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3112555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1490488">
                  <a:extLst>
                    <a:ext uri="{9D8B030D-6E8A-4147-A177-3AD203B41FA5}">
                      <a16:colId xmlns:a16="http://schemas.microsoft.com/office/drawing/2014/main" val="309415820"/>
                    </a:ext>
                  </a:extLst>
                </a:gridCol>
              </a:tblGrid>
              <a:tr h="5552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Varialbe (Shopping Cart Tag)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Construction Rules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624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Trade Zone Level Data + POS Data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Stores Information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 Cluster Level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 Zone, Average Zone, Cold Zone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Using K-Means Cluster to Classified the Trade Zone Level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Into 3 Levels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Products Distribution / Setting Store Level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103567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Declaration (Including Membership)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Information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Hub of Interest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Fashion, Sports, Family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 Location: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as the Center, within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5KM, Rank the Proportion of Sports Interest Using Customer’s Address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Products Distribution / Offline Marketing Campaign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A644D6A-2630-A54E-AA8D-78B6A125BC61}"/>
              </a:ext>
            </a:extLst>
          </p:cNvPr>
          <p:cNvSpPr/>
          <p:nvPr/>
        </p:nvSpPr>
        <p:spPr>
          <a:xfrm>
            <a:off x="520284" y="662055"/>
            <a:ext cx="2849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Futura" panose="020B0602020204020303" pitchFamily="34" charset="-79"/>
                <a:cs typeface="Futura" panose="020B0602020204020303" pitchFamily="34" charset="-79"/>
              </a:rPr>
              <a:t>Product Management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47CE5-64F9-C745-9DCB-9183CBA8B4BA}"/>
              </a:ext>
            </a:extLst>
          </p:cNvPr>
          <p:cNvSpPr/>
          <p:nvPr/>
        </p:nvSpPr>
        <p:spPr>
          <a:xfrm>
            <a:off x="520285" y="3930997"/>
            <a:ext cx="256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Futura" panose="020B0602020204020303" pitchFamily="34" charset="-79"/>
                <a:cs typeface="Futura" panose="020B0602020204020303" pitchFamily="34" charset="-79"/>
              </a:rPr>
              <a:t>Store Management</a:t>
            </a:r>
            <a:endParaRPr lang="en-CN"/>
          </a:p>
        </p:txBody>
      </p:sp>
      <p:sp>
        <p:nvSpPr>
          <p:cNvPr id="6" name="Merge 5">
            <a:extLst>
              <a:ext uri="{FF2B5EF4-FFF2-40B4-BE49-F238E27FC236}">
                <a16:creationId xmlns:a16="http://schemas.microsoft.com/office/drawing/2014/main" id="{11CB9ADE-EBA3-E24D-AEFA-CAADA45348D9}"/>
              </a:ext>
            </a:extLst>
          </p:cNvPr>
          <p:cNvSpPr/>
          <p:nvPr/>
        </p:nvSpPr>
        <p:spPr>
          <a:xfrm rot="16200000">
            <a:off x="8050383" y="3627557"/>
            <a:ext cx="3763618" cy="331305"/>
          </a:xfrm>
          <a:prstGeom prst="flowChartMerg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7878-57E4-A242-99D8-FEFE42BF4643}"/>
              </a:ext>
            </a:extLst>
          </p:cNvPr>
          <p:cNvSpPr/>
          <p:nvPr/>
        </p:nvSpPr>
        <p:spPr>
          <a:xfrm>
            <a:off x="10244771" y="3285377"/>
            <a:ext cx="16363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Customer </a:t>
            </a:r>
          </a:p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Improvement</a:t>
            </a:r>
            <a:endParaRPr lang="en-C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17E58C-4F6C-764A-B40F-68FDB040EE0C}"/>
              </a:ext>
            </a:extLst>
          </p:cNvPr>
          <p:cNvGrpSpPr/>
          <p:nvPr/>
        </p:nvGrpSpPr>
        <p:grpSpPr>
          <a:xfrm>
            <a:off x="727109" y="-191939"/>
            <a:ext cx="10335835" cy="1120075"/>
            <a:chOff x="727109" y="-191939"/>
            <a:chExt cx="10335835" cy="1120075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9A405CD-E7DE-EA48-B730-401ED749A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3D22F-AFB1-3741-94D8-D2AE974279E9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5E7D1E3-6E37-EC4E-B342-9A3212D777ED}"/>
                </a:ext>
              </a:extLst>
            </p:cNvPr>
            <p:cNvSpPr txBox="1"/>
            <p:nvPr/>
          </p:nvSpPr>
          <p:spPr>
            <a:xfrm>
              <a:off x="4219147" y="138281"/>
              <a:ext cx="684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(EXCERPT) – Product &amp; Store Management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4B8D59-E4EA-FE40-B23A-CCE63AF10AF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964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AE44D5-7A2D-B04D-8BD8-398C34D7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10251"/>
              </p:ext>
            </p:extLst>
          </p:nvPr>
        </p:nvGraphicFramePr>
        <p:xfrm>
          <a:off x="425795" y="685210"/>
          <a:ext cx="11340410" cy="5930742"/>
        </p:xfrm>
        <a:graphic>
          <a:graphicData uri="http://schemas.openxmlformats.org/drawingml/2006/table">
            <a:tbl>
              <a:tblPr/>
              <a:tblGrid>
                <a:gridCol w="886071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503123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3920647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2587703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2442866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</a:tblGrid>
              <a:tr h="469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Criteria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Possible Demand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 Marketing 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69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Loyal = 3 AND Membership Level = 1 / 2 AND Membership Duration &gt;= 3 Years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 Consumption Range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&gt;= 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Exclusive Discount Offer, Exclusive Gifts &amp; Products, Exclusive Campaign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Frequently provide exclusive promotion, gifts accompanying with product purchase, events, and campaign to make OG customers feel they are valued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80619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Fashion Trendy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Loyal &gt;= 2 AND Membership Level &lt;&gt; 0 AND Hypebeast = 1 AND PERCENTAGE(PURCHASED LIMITED ITEMS) &gt;= 30%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Exclusive Chance to Purchase Limited Items, Higher Chance than Regular Customers to Purchase Limited Items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Improve the chance of winning the draw of limited edition; Invite them to exclusive offline event to have the chance to purchase limited items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  <a:tr h="8535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Sole-Category Buyer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Loyal &gt;= 1 AND Membership Level &lt;&gt; 0 AND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 Consumption Range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Obsessed with one category (mostly shoes) that may want to be unique (customization); Proper recommendation of a whole outfit according to the style 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Personalized recommendation of the shoes with proper recommendation of cross-selling items to form a suitable outfit bundle according to customers’ styles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554772"/>
                  </a:ext>
                </a:extLst>
              </a:tr>
              <a:tr h="86295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Sports Lover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COUNT(Sports Hobbies) &gt;= 2 AND Level of Sports &gt;= 2 AND Membership Level &lt;&gt;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Personalized Recommendation for the Sports s/he loves and offline sports event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Cross-selling products used for the sports of customers’ interest; Invite them to offline sports event / win the chance to meet with professionals / sports experience sharing event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938745"/>
                  </a:ext>
                </a:extLst>
              </a:tr>
              <a:tr h="69175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 Lover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Membership Level &lt;&gt; 0  AND (Family Buyer &gt;= 1 OR Pregnancy = 1)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 outfits bundle, offline family events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Accurate recommendation for family outfits, use prediction methods to notify customers to buy new clothes for baby and kids, invite them to offline family event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76732"/>
                  </a:ext>
                </a:extLst>
              </a:tr>
              <a:tr h="69175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 for Money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1 AND Price Sensitivity = 1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Membership Level &lt;&gt;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Frequent and accurate promotion for the items they want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Combined with the Browsing Data (especially the shopping cart data) to promote corresponding buying options such as buy more with a discount, etc.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56278"/>
                  </a:ext>
                </a:extLst>
              </a:tr>
              <a:tr h="86295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Retainable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= 0 AND Membership Level &lt;&gt; 0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zh-CN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Loyal &gt;= 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Being paid attention by Nike and incentives to stay with the brand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Find the reasons that cause customers being defectors and use the right incentives such as gift/coupon or rebate, or apology. May make customers become even more loyal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56411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9931FDD-1E6C-D04A-896A-379E5DA3BA8E}"/>
              </a:ext>
            </a:extLst>
          </p:cNvPr>
          <p:cNvGrpSpPr/>
          <p:nvPr/>
        </p:nvGrpSpPr>
        <p:grpSpPr>
          <a:xfrm>
            <a:off x="727109" y="-191939"/>
            <a:ext cx="11465952" cy="1120075"/>
            <a:chOff x="727109" y="-191939"/>
            <a:chExt cx="11465952" cy="1120075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5C38C6-1C68-5B42-8C00-F76D2096B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91721-9FFB-8A4D-B551-9BAED59F5519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519C0966-DCDE-8D43-89FE-6B2E2BC88481}"/>
                </a:ext>
              </a:extLst>
            </p:cNvPr>
            <p:cNvSpPr txBox="1"/>
            <p:nvPr/>
          </p:nvSpPr>
          <p:spPr>
            <a:xfrm>
              <a:off x="4219147" y="82565"/>
              <a:ext cx="7973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CUSTOMER SEGMENTATION (Not Mutually Exclusive)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59F2EF-01B8-294B-A689-03AD65CF4A4A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168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5DE1F9-B5EF-7248-ADDA-59F80836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3103"/>
              </p:ext>
            </p:extLst>
          </p:nvPr>
        </p:nvGraphicFramePr>
        <p:xfrm>
          <a:off x="727109" y="939824"/>
          <a:ext cx="10737781" cy="5334862"/>
        </p:xfrm>
        <a:graphic>
          <a:graphicData uri="http://schemas.openxmlformats.org/drawingml/2006/table">
            <a:tbl>
              <a:tblPr/>
              <a:tblGrid>
                <a:gridCol w="1830199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830199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1830199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2934131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2313053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</a:tblGrid>
              <a:tr h="82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F 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(Within 90 days)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(Within 90 days)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CR (Click Recency of App)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/>
                          <a:cs typeface="Calibri"/>
                        </a:rPr>
                        <a:t>Strategy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R &gt; 90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CR &gt; 180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Send thank you note to customer (Treat them as lost)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R &gt; 90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60 &lt; CR &lt; 180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Retention – Incentives &amp; Chatbot Inquiry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R &gt; 90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Calibri"/>
                          <a:cs typeface="Calibri"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 &lt; 60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Retention – Remind &amp; Online Event Invitation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6659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 &lt; 90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 &lt; 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 &lt; 4,000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 &lt; 60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24175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 &lt; 90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 &gt;= 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4,000 </a:t>
                      </a:r>
                      <a:r>
                        <a:rPr lang="en-US" sz="1200" b="1" i="0" u="none" strike="noStrike" noProof="0">
                          <a:effectLst/>
                        </a:rPr>
                        <a:t>≤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M &lt; 6,000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 &lt; 60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MGM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977511"/>
                  </a:ext>
                </a:extLst>
              </a:tr>
              <a:tr h="6380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 &lt; 90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 &gt;= 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6,000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200" b="1" i="0" u="none" strike="noStrike" noProof="0">
                          <a:effectLst/>
                        </a:rPr>
                        <a:t>≤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 &lt; 8,000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 &lt; 30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Exclusive Promotions &amp; Up-selling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551136"/>
                  </a:ext>
                </a:extLst>
              </a:tr>
              <a:tr h="6865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 &lt; 90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 &gt;= 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8,000 </a:t>
                      </a:r>
                      <a:r>
                        <a:rPr lang="en-US" sz="1200" b="1" i="0" u="none" strike="noStrike" noProof="0">
                          <a:effectLst/>
                        </a:rPr>
                        <a:t>≤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M &lt; 10,000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CR &lt; 7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Exclusive Membership Products &amp; Event Invitation &amp; Exclusive Gifts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70653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732CEAD-A445-6947-A32E-FBD01CBD881B}"/>
              </a:ext>
            </a:extLst>
          </p:cNvPr>
          <p:cNvGrpSpPr/>
          <p:nvPr/>
        </p:nvGrpSpPr>
        <p:grpSpPr>
          <a:xfrm>
            <a:off x="727109" y="-191939"/>
            <a:ext cx="10140012" cy="1120075"/>
            <a:chOff x="727109" y="-191939"/>
            <a:chExt cx="10140012" cy="1120075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27CBD22-8412-4245-BFC2-E3350469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14065D-31B5-454D-811F-A1044EE8678E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667D2885-CA84-C64E-A109-799A8512F793}"/>
                </a:ext>
              </a:extLst>
            </p:cNvPr>
            <p:cNvSpPr txBox="1"/>
            <p:nvPr/>
          </p:nvSpPr>
          <p:spPr>
            <a:xfrm>
              <a:off x="4219147" y="51788"/>
              <a:ext cx="6647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8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CUSTOMER RELATIONSHIP STRATEGY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5C60CC-A8A6-4144-92D5-090C6B7664BE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599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02D0E39-55FB-B347-8E94-8CE70A9A345E}"/>
              </a:ext>
            </a:extLst>
          </p:cNvPr>
          <p:cNvSpPr/>
          <p:nvPr/>
        </p:nvSpPr>
        <p:spPr>
          <a:xfrm>
            <a:off x="9605072" y="4222930"/>
            <a:ext cx="3425863" cy="104919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HK" sz="4400" b="1" cap="none" spc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Beneficent Cycle</a:t>
            </a:r>
            <a:endParaRPr lang="en-CN" sz="4400" b="1" cap="none" spc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A7EE5B-5424-3F41-8F2C-A40A8FD21C26}"/>
              </a:ext>
            </a:extLst>
          </p:cNvPr>
          <p:cNvSpPr txBox="1"/>
          <p:nvPr/>
        </p:nvSpPr>
        <p:spPr>
          <a:xfrm>
            <a:off x="5137120" y="4383776"/>
            <a:ext cx="4180696" cy="64633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HK" b="1">
                <a:latin typeface="Calibri" panose="020F0502020204030204" pitchFamily="34" charset="0"/>
                <a:cs typeface="Calibri" panose="020F0502020204030204" pitchFamily="34" charset="0"/>
              </a:rPr>
              <a:t>Predict children’s growing stage to promote related products</a:t>
            </a:r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A20155-2E66-CB46-9638-4BE812363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46890"/>
              </p:ext>
            </p:extLst>
          </p:nvPr>
        </p:nvGraphicFramePr>
        <p:xfrm>
          <a:off x="530557" y="917180"/>
          <a:ext cx="11199308" cy="1580676"/>
        </p:xfrm>
        <a:graphic>
          <a:graphicData uri="http://schemas.openxmlformats.org/drawingml/2006/table">
            <a:tbl>
              <a:tblPr/>
              <a:tblGrid>
                <a:gridCol w="1592658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4091644043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1682111758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182255805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278659293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379671823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617542538"/>
                    </a:ext>
                  </a:extLst>
                </a:gridCol>
                <a:gridCol w="960665">
                  <a:extLst>
                    <a:ext uri="{9D8B030D-6E8A-4147-A177-3AD203B41FA5}">
                      <a16:colId xmlns:a16="http://schemas.microsoft.com/office/drawing/2014/main" val="2604379333"/>
                    </a:ext>
                  </a:extLst>
                </a:gridCol>
              </a:tblGrid>
              <a:tr h="2926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Segment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(Shoes)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(Clothing)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C3 </a:t>
                      </a:r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(Accessories)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C4</a:t>
                      </a:r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(Kids)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C5 (Customize)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 (Air Force)</a:t>
                      </a:r>
                    </a:p>
                  </a:txBody>
                  <a:tcPr marL="6507" marR="6507" marT="650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S2 (Jordan)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S3 (ACG)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S4 (NikeLab)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S5 (Performance)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OG &amp; Fashion Trendy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3536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Sole-Category Buyer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61513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Sports Lover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&amp;Value for Money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6659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 Lover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241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E97767-5AD7-2D49-828C-B37B6F1EC04A}"/>
              </a:ext>
            </a:extLst>
          </p:cNvPr>
          <p:cNvSpPr txBox="1"/>
          <p:nvPr/>
        </p:nvSpPr>
        <p:spPr>
          <a:xfrm>
            <a:off x="530557" y="550740"/>
            <a:ext cx="1112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800" b="1">
                <a:latin typeface="FUTURA MEDIUM" panose="020B0602020204020303" pitchFamily="34" charset="-79"/>
                <a:cs typeface="FUTURA MEDIUM" panose="020B0602020204020303" pitchFamily="34" charset="-79"/>
              </a:rPr>
              <a:t>With APP &amp; POS Data (</a:t>
            </a:r>
            <a:r>
              <a:rPr 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SEGMENTATION BASED &amp; MBA ANALYSIS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PINTEREST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zh-CN" alt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r>
              <a:rPr 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  <a:endParaRPr lang="en-CN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F2055-3A31-A146-A64C-8A0B7C7F9B7F}"/>
              </a:ext>
            </a:extLst>
          </p:cNvPr>
          <p:cNvSpPr txBox="1"/>
          <p:nvPr/>
        </p:nvSpPr>
        <p:spPr>
          <a:xfrm>
            <a:off x="530557" y="2614721"/>
            <a:ext cx="8205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800" b="1">
                <a:latin typeface="FUTURA MEDIUM" panose="020B0602020204020303" pitchFamily="34" charset="-79"/>
                <a:cs typeface="FUTURA MEDIUM" panose="020B0602020204020303" pitchFamily="34" charset="-79"/>
              </a:rPr>
              <a:t>Focus on Family Lover Segment (Event Marketing Strategy)</a:t>
            </a:r>
            <a:endParaRPr lang="en-CN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B07A9-A624-9740-8178-BC665BD87F31}"/>
              </a:ext>
            </a:extLst>
          </p:cNvPr>
          <p:cNvSpPr txBox="1"/>
          <p:nvPr/>
        </p:nvSpPr>
        <p:spPr>
          <a:xfrm>
            <a:off x="530558" y="52590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800" b="1">
                <a:latin typeface="FUTURA MEDIUM" panose="020B0602020204020303" pitchFamily="34" charset="-79"/>
                <a:cs typeface="FUTURA MEDIUM" panose="020B0602020204020303" pitchFamily="34" charset="-79"/>
              </a:rPr>
              <a:t>Without APP Data (APRIORI)</a:t>
            </a:r>
            <a:endParaRPr lang="en-CN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67110D-C124-1947-86C9-D0E1402F7FDF}"/>
              </a:ext>
            </a:extLst>
          </p:cNvPr>
          <p:cNvSpPr/>
          <p:nvPr/>
        </p:nvSpPr>
        <p:spPr>
          <a:xfrm flipH="1">
            <a:off x="1055281" y="3227428"/>
            <a:ext cx="1884219" cy="53570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0435F2-2F33-2546-9FD1-D677FB314565}"/>
              </a:ext>
            </a:extLst>
          </p:cNvPr>
          <p:cNvSpPr/>
          <p:nvPr/>
        </p:nvSpPr>
        <p:spPr>
          <a:xfrm flipH="1">
            <a:off x="3711198" y="3658635"/>
            <a:ext cx="1939070" cy="53570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Family as a royal unit (&gt;= 2 people)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824E5-A4AE-0946-A2B3-0F98B573972F}"/>
              </a:ext>
            </a:extLst>
          </p:cNvPr>
          <p:cNvSpPr/>
          <p:nvPr/>
        </p:nvSpPr>
        <p:spPr>
          <a:xfrm flipH="1">
            <a:off x="1055281" y="4171233"/>
            <a:ext cx="1884219" cy="53570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6CC02-2923-E247-B4CA-ABFB791C8731}"/>
              </a:ext>
            </a:extLst>
          </p:cNvPr>
          <p:cNvSpPr/>
          <p:nvPr/>
        </p:nvSpPr>
        <p:spPr>
          <a:xfrm rot="5400000">
            <a:off x="1881161" y="3669478"/>
            <a:ext cx="476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D31F4B9-92E0-2A4B-9E40-E48B9EB4A5BB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>
            <a:off x="2939500" y="3495283"/>
            <a:ext cx="771698" cy="43120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662D5C5-15B4-AF42-AAEC-BCC6B271544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V="1">
            <a:off x="2939500" y="3926490"/>
            <a:ext cx="771698" cy="51259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B613CA4-CF60-1B4D-B474-36E383699792}"/>
              </a:ext>
            </a:extLst>
          </p:cNvPr>
          <p:cNvSpPr/>
          <p:nvPr/>
        </p:nvSpPr>
        <p:spPr>
          <a:xfrm flipH="1">
            <a:off x="6170862" y="3536263"/>
            <a:ext cx="2098858" cy="78045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 for Children (Children Become Loyal Since Young)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313B99-5941-5340-86D2-BD7D1D4C9A65}"/>
              </a:ext>
            </a:extLst>
          </p:cNvPr>
          <p:cNvCxnSpPr>
            <a:cxnSpLocks/>
            <a:stCxn id="11" idx="1"/>
            <a:endCxn id="18" idx="3"/>
          </p:cNvCxnSpPr>
          <p:nvPr/>
        </p:nvCxnSpPr>
        <p:spPr>
          <a:xfrm>
            <a:off x="5650268" y="3926490"/>
            <a:ext cx="5205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7A09D6-A923-854C-B387-A3BA2A4D4D3B}"/>
              </a:ext>
            </a:extLst>
          </p:cNvPr>
          <p:cNvSpPr/>
          <p:nvPr/>
        </p:nvSpPr>
        <p:spPr>
          <a:xfrm flipH="1">
            <a:off x="8790314" y="3658635"/>
            <a:ext cx="1884218" cy="53570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Children Grow up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2C5A237-EF33-874E-857A-C62EB96945A8}"/>
              </a:ext>
            </a:extLst>
          </p:cNvPr>
          <p:cNvCxnSpPr>
            <a:cxnSpLocks/>
            <a:stCxn id="27" idx="2"/>
            <a:endCxn id="12" idx="3"/>
          </p:cNvCxnSpPr>
          <p:nvPr/>
        </p:nvCxnSpPr>
        <p:spPr>
          <a:xfrm rot="5400000">
            <a:off x="5271480" y="-21855"/>
            <a:ext cx="244744" cy="8677142"/>
          </a:xfrm>
          <a:prstGeom prst="bentConnector4">
            <a:avLst>
              <a:gd name="adj1" fmla="val 392334"/>
              <a:gd name="adj2" fmla="val 102635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DD6A37-4D36-464A-86BF-3AD5E4805F4E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>
            <a:off x="8269720" y="3926490"/>
            <a:ext cx="5205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36618E-C0A0-8643-ABE4-084A25F0AE78}"/>
              </a:ext>
            </a:extLst>
          </p:cNvPr>
          <p:cNvSpPr txBox="1"/>
          <p:nvPr/>
        </p:nvSpPr>
        <p:spPr>
          <a:xfrm>
            <a:off x="4297234" y="3101173"/>
            <a:ext cx="6904799" cy="3693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HK" sz="1800" b="1">
                <a:latin typeface="Calibri" panose="020F0502020204030204" pitchFamily="34" charset="0"/>
                <a:cs typeface="Calibri" panose="020F0502020204030204" pitchFamily="34" charset="0"/>
              </a:rPr>
              <a:t>Loyal customer acquisition with the lowest cost at an early stage</a:t>
            </a:r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760C7F80-1437-6A47-8ADB-38556F452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437655"/>
              </p:ext>
            </p:extLst>
          </p:nvPr>
        </p:nvGraphicFramePr>
        <p:xfrm>
          <a:off x="530557" y="5654870"/>
          <a:ext cx="11199307" cy="889351"/>
        </p:xfrm>
        <a:graphic>
          <a:graphicData uri="http://schemas.openxmlformats.org/drawingml/2006/table">
            <a:tbl>
              <a:tblPr/>
              <a:tblGrid>
                <a:gridCol w="1593665">
                  <a:extLst>
                    <a:ext uri="{9D8B030D-6E8A-4147-A177-3AD203B41FA5}">
                      <a16:colId xmlns:a16="http://schemas.microsoft.com/office/drawing/2014/main" val="2733594184"/>
                    </a:ext>
                  </a:extLst>
                </a:gridCol>
                <a:gridCol w="1547446">
                  <a:extLst>
                    <a:ext uri="{9D8B030D-6E8A-4147-A177-3AD203B41FA5}">
                      <a16:colId xmlns:a16="http://schemas.microsoft.com/office/drawing/2014/main" val="2011859630"/>
                    </a:ext>
                  </a:extLst>
                </a:gridCol>
                <a:gridCol w="2968283">
                  <a:extLst>
                    <a:ext uri="{9D8B030D-6E8A-4147-A177-3AD203B41FA5}">
                      <a16:colId xmlns:a16="http://schemas.microsoft.com/office/drawing/2014/main" val="2088602823"/>
                    </a:ext>
                  </a:extLst>
                </a:gridCol>
                <a:gridCol w="5089913">
                  <a:extLst>
                    <a:ext uri="{9D8B030D-6E8A-4147-A177-3AD203B41FA5}">
                      <a16:colId xmlns:a16="http://schemas.microsoft.com/office/drawing/2014/main" val="872707162"/>
                    </a:ext>
                  </a:extLst>
                </a:gridCol>
              </a:tblGrid>
              <a:tr h="2386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Occupation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Marital Status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 Bought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Cross-selling Item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0710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(Male)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a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(Lifestyle)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C3 (Hoodies &amp; Sweatshirts)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S4 (Jordan), C14 (Pants &amp; Leggings), A5 (Apple Watch Nike)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06659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White-collar (Male)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Married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S4 (Jordan), C17 (Nike Maternity)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C15 (Sports Bras) , K6 (Baby &amp; Toddler Clothing), K3 (Baby &amp; Toddler Shoes)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24175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73604CC2-A4AF-9742-B338-5F97C1A3D972}"/>
              </a:ext>
            </a:extLst>
          </p:cNvPr>
          <p:cNvGrpSpPr/>
          <p:nvPr/>
        </p:nvGrpSpPr>
        <p:grpSpPr>
          <a:xfrm>
            <a:off x="727109" y="-191939"/>
            <a:ext cx="10929651" cy="1120075"/>
            <a:chOff x="727109" y="-191939"/>
            <a:chExt cx="10929651" cy="1120075"/>
          </a:xfrm>
        </p:grpSpPr>
        <p:pic>
          <p:nvPicPr>
            <p:cNvPr id="30" name="Picture 2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3A6F90E-C850-294C-9FAF-F3CC4AB41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1E6736-AEAB-EE46-9767-63B6251E419B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7EACCABC-C829-6848-BDDF-D6860C6902D1}"/>
                </a:ext>
              </a:extLst>
            </p:cNvPr>
            <p:cNvSpPr txBox="1"/>
            <p:nvPr/>
          </p:nvSpPr>
          <p:spPr>
            <a:xfrm>
              <a:off x="4219147" y="81011"/>
              <a:ext cx="7437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CROSS-SELLING &amp; EVENT MARKETING STRATEGY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32E5A0-1A67-564C-88ED-55DA020545B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36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6631F0-6446-CB4E-B5D3-4A4FE38C8C39}"/>
              </a:ext>
            </a:extLst>
          </p:cNvPr>
          <p:cNvSpPr txBox="1"/>
          <p:nvPr/>
        </p:nvSpPr>
        <p:spPr>
          <a:xfrm>
            <a:off x="217581" y="-1078622"/>
            <a:ext cx="11756837" cy="550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E15D2-66FB-B04E-8A4D-105635234EE9}"/>
              </a:ext>
            </a:extLst>
          </p:cNvPr>
          <p:cNvSpPr txBox="1"/>
          <p:nvPr/>
        </p:nvSpPr>
        <p:spPr>
          <a:xfrm>
            <a:off x="2100134" y="707326"/>
            <a:ext cx="7918708" cy="73866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HK" sz="1400" b="1">
                <a:latin typeface="Calibri" panose="020F0502020204030204" pitchFamily="34" charset="0"/>
                <a:cs typeface="Calibri" panose="020F0502020204030204" pitchFamily="34" charset="0"/>
              </a:rPr>
              <a:t>For customer with Membership Level &lt;&gt; 0 AND LOCAL</a:t>
            </a:r>
            <a:r>
              <a:rPr lang="zh-CN" alt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CN" alt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K" sz="1400" b="1">
                <a:latin typeface="Calibri" panose="020F0502020204030204" pitchFamily="34" charset="0"/>
                <a:cs typeface="Calibri" panose="020F0502020204030204" pitchFamily="34" charset="0"/>
              </a:rPr>
              <a:t>Active = 1 AND Within 5KM to the stores</a:t>
            </a:r>
          </a:p>
          <a:p>
            <a:pPr algn="ctr"/>
            <a:r>
              <a:rPr lang="en-US" altLang="zh-HK" sz="1400" b="1">
                <a:latin typeface="Calibri" panose="020F0502020204030204" pitchFamily="34" charset="0"/>
                <a:cs typeface="Calibri" panose="020F0502020204030204" pitchFamily="34" charset="0"/>
              </a:rPr>
              <a:t>Stores as HUBs of interest</a:t>
            </a:r>
          </a:p>
          <a:p>
            <a:pPr algn="ctr"/>
            <a:r>
              <a:rPr lang="en-US" altLang="zh-HK" sz="1400" b="1">
                <a:latin typeface="Calibri" panose="020F0502020204030204" pitchFamily="34" charset="0"/>
                <a:cs typeface="Calibri" panose="020F0502020204030204" pitchFamily="34" charset="0"/>
              </a:rPr>
              <a:t>Data: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Customer Declaration (Interest, Address, Marital Status), POS Data, Segmentation</a:t>
            </a:r>
            <a:endParaRPr lang="en-US" altLang="zh-HK" sz="1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E96823-C39D-204B-8089-62815C3DAA86}"/>
              </a:ext>
            </a:extLst>
          </p:cNvPr>
          <p:cNvGrpSpPr/>
          <p:nvPr/>
        </p:nvGrpSpPr>
        <p:grpSpPr>
          <a:xfrm>
            <a:off x="2578025" y="1567581"/>
            <a:ext cx="7035950" cy="1309734"/>
            <a:chOff x="1206379" y="1898761"/>
            <a:chExt cx="2444808" cy="13097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1372FC2-C371-934A-9FD9-32F65C92FDA2}"/>
                </a:ext>
              </a:extLst>
            </p:cNvPr>
            <p:cNvSpPr/>
            <p:nvPr/>
          </p:nvSpPr>
          <p:spPr>
            <a:xfrm>
              <a:off x="1206379" y="1898761"/>
              <a:ext cx="2444808" cy="1309734"/>
            </a:xfrm>
            <a:prstGeom prst="roundRect">
              <a:avLst>
                <a:gd name="adj" fmla="val 13816"/>
              </a:avLst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4AF9D4-7BD7-8245-AA92-2E882F0F9965}"/>
                </a:ext>
              </a:extLst>
            </p:cNvPr>
            <p:cNvCxnSpPr/>
            <p:nvPr/>
          </p:nvCxnSpPr>
          <p:spPr>
            <a:xfrm>
              <a:off x="1219401" y="2235620"/>
              <a:ext cx="2431786" cy="0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C4407-2B65-2845-B8DE-76A5E20BAF8B}"/>
                </a:ext>
              </a:extLst>
            </p:cNvPr>
            <p:cNvSpPr txBox="1"/>
            <p:nvPr/>
          </p:nvSpPr>
          <p:spPr>
            <a:xfrm>
              <a:off x="1324384" y="1898761"/>
              <a:ext cx="22218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K" sz="1600" b="1">
                  <a:latin typeface="Calibri" panose="020F0502020204030204" pitchFamily="34" charset="0"/>
                  <a:cs typeface="Calibri" panose="020F0502020204030204" pitchFamily="34" charset="0"/>
                </a:rPr>
                <a:t>Sports Event</a:t>
              </a:r>
              <a:endParaRPr lang="en-CN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32FCC8-A1EA-A545-A385-8D4806F5452B}"/>
                </a:ext>
              </a:extLst>
            </p:cNvPr>
            <p:cNvSpPr txBox="1"/>
            <p:nvPr/>
          </p:nvSpPr>
          <p:spPr>
            <a:xfrm>
              <a:off x="1230136" y="2235620"/>
              <a:ext cx="2410316" cy="95410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07950" indent="-10795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Hold sports games for the top interests with gifts and coupons</a:t>
              </a:r>
              <a:endParaRPr lang="en-CN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07950" indent="-107950">
                <a:buFont typeface="Arial" panose="020B0604020202020204" pitchFamily="34" charset="0"/>
                <a:buChar char="•"/>
              </a:pPr>
              <a:r>
                <a:rPr lang="en-CN" sz="1400" b="1">
                  <a:latin typeface="Calibri" panose="020F0502020204030204" pitchFamily="34" charset="0"/>
                  <a:cs typeface="Calibri" panose="020F0502020204030204" pitchFamily="34" charset="0"/>
                </a:rPr>
                <a:t>Sports stories sharing by </a:t>
              </a:r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amateur</a:t>
              </a:r>
              <a:r>
                <a:rPr lang="en-CN" sz="1400" b="1">
                  <a:latin typeface="Calibri" panose="020F0502020204030204" pitchFamily="34" charset="0"/>
                  <a:cs typeface="Calibri" panose="020F0502020204030204" pitchFamily="34" charset="0"/>
                </a:rPr>
                <a:t> / professional athletes in the community to provide a platform for sports lovers to communicate</a:t>
              </a:r>
            </a:p>
            <a:p>
              <a:pPr marL="107950" indent="-107950">
                <a:buFont typeface="Arial" panose="020B0604020202020204" pitchFamily="34" charset="0"/>
                <a:buChar char="•"/>
              </a:pPr>
              <a:r>
                <a:rPr lang="en-CN" sz="1400" b="1">
                  <a:latin typeface="Calibri" panose="020F0502020204030204" pitchFamily="34" charset="0"/>
                  <a:cs typeface="Calibri" panose="020F0502020204030204" pitchFamily="34" charset="0"/>
                </a:rPr>
                <a:t>Invite loyal customers to meet with famous athletes (celebrities) of their interest</a:t>
              </a:r>
              <a:endParaRPr 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9F4B44-A32A-5642-BE75-F46C2146E7DD}"/>
              </a:ext>
            </a:extLst>
          </p:cNvPr>
          <p:cNvSpPr txBox="1"/>
          <p:nvPr/>
        </p:nvSpPr>
        <p:spPr>
          <a:xfrm>
            <a:off x="524412" y="5970893"/>
            <a:ext cx="11143176" cy="408623"/>
          </a:xfrm>
          <a:prstGeom prst="roundRect">
            <a:avLst/>
          </a:prstGeom>
          <a:solidFill>
            <a:srgbClr val="ED7D31"/>
          </a:solidFill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HK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Stores as the mediums to connect customers and form private communities to improve customers’ loyalty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12F4ED-E5B7-134A-A50C-9EBCD2E01FE8}"/>
              </a:ext>
            </a:extLst>
          </p:cNvPr>
          <p:cNvGrpSpPr/>
          <p:nvPr/>
        </p:nvGrpSpPr>
        <p:grpSpPr>
          <a:xfrm>
            <a:off x="7772199" y="4020072"/>
            <a:ext cx="3742429" cy="1744304"/>
            <a:chOff x="1206379" y="1898761"/>
            <a:chExt cx="2444808" cy="174430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F819739-5F6B-474C-94E1-7CC7F349D304}"/>
                </a:ext>
              </a:extLst>
            </p:cNvPr>
            <p:cNvSpPr/>
            <p:nvPr/>
          </p:nvSpPr>
          <p:spPr>
            <a:xfrm>
              <a:off x="1206379" y="1898761"/>
              <a:ext cx="2444808" cy="1744304"/>
            </a:xfrm>
            <a:prstGeom prst="roundRect">
              <a:avLst>
                <a:gd name="adj" fmla="val 13816"/>
              </a:avLst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71D4FD-4AFA-294D-A1F5-1F715E7C5CE9}"/>
                </a:ext>
              </a:extLst>
            </p:cNvPr>
            <p:cNvCxnSpPr/>
            <p:nvPr/>
          </p:nvCxnSpPr>
          <p:spPr>
            <a:xfrm>
              <a:off x="1219401" y="2235620"/>
              <a:ext cx="2431786" cy="0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244112-F163-AB4A-A609-BC8FD6F3291A}"/>
                </a:ext>
              </a:extLst>
            </p:cNvPr>
            <p:cNvSpPr txBox="1"/>
            <p:nvPr/>
          </p:nvSpPr>
          <p:spPr>
            <a:xfrm>
              <a:off x="1324384" y="1898761"/>
              <a:ext cx="22218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Family Event</a:t>
              </a:r>
              <a:endParaRPr lang="en-CN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25F50A-DBE1-F349-8CAC-1240869678A7}"/>
                </a:ext>
              </a:extLst>
            </p:cNvPr>
            <p:cNvSpPr txBox="1"/>
            <p:nvPr/>
          </p:nvSpPr>
          <p:spPr>
            <a:xfrm>
              <a:off x="1230136" y="2235620"/>
              <a:ext cx="241031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Hold family sports event and fun games with gifts and coupons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Invite coaches to share the sports experiences for children and hold sports camp for children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Offline family outfits customization (DIY</a:t>
              </a:r>
              <a:r>
                <a:rPr lang="zh-CN" alt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event</a:t>
              </a: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cxnSp>
        <p:nvCxnSpPr>
          <p:cNvPr id="30" name="Google Shape;420;p40">
            <a:extLst>
              <a:ext uri="{FF2B5EF4-FFF2-40B4-BE49-F238E27FC236}">
                <a16:creationId xmlns:a16="http://schemas.microsoft.com/office/drawing/2014/main" id="{46D3CAC3-746D-A94D-B322-C1DF80B7AF3F}"/>
              </a:ext>
            </a:extLst>
          </p:cNvPr>
          <p:cNvCxnSpPr>
            <a:cxnSpLocks/>
          </p:cNvCxnSpPr>
          <p:nvPr/>
        </p:nvCxnSpPr>
        <p:spPr>
          <a:xfrm flipV="1">
            <a:off x="6096000" y="2885652"/>
            <a:ext cx="0" cy="376677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419CBB-33E6-6644-8A6F-FA8B5AE848BE}"/>
              </a:ext>
            </a:extLst>
          </p:cNvPr>
          <p:cNvGrpSpPr/>
          <p:nvPr/>
        </p:nvGrpSpPr>
        <p:grpSpPr>
          <a:xfrm>
            <a:off x="677372" y="4023480"/>
            <a:ext cx="3715389" cy="1744303"/>
            <a:chOff x="77002" y="3858386"/>
            <a:chExt cx="3562068" cy="174430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207A3F-ADFC-004B-9D56-60DF6DA9AB2F}"/>
                </a:ext>
              </a:extLst>
            </p:cNvPr>
            <p:cNvGrpSpPr/>
            <p:nvPr/>
          </p:nvGrpSpPr>
          <p:grpSpPr>
            <a:xfrm>
              <a:off x="77002" y="3858386"/>
              <a:ext cx="3562068" cy="1744303"/>
              <a:chOff x="1206379" y="1898761"/>
              <a:chExt cx="2444808" cy="1744303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5551889-BFE6-F34F-B82C-F4D2F4D0D014}"/>
                  </a:ext>
                </a:extLst>
              </p:cNvPr>
              <p:cNvSpPr/>
              <p:nvPr/>
            </p:nvSpPr>
            <p:spPr>
              <a:xfrm>
                <a:off x="1206379" y="1898761"/>
                <a:ext cx="2444808" cy="1744303"/>
              </a:xfrm>
              <a:prstGeom prst="roundRect">
                <a:avLst>
                  <a:gd name="adj" fmla="val 13816"/>
                </a:avLst>
              </a:prstGeom>
              <a:noFill/>
              <a:ln w="28575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DBC8CDD-94A9-584A-B943-5E38418C9615}"/>
                  </a:ext>
                </a:extLst>
              </p:cNvPr>
              <p:cNvCxnSpPr/>
              <p:nvPr/>
            </p:nvCxnSpPr>
            <p:spPr>
              <a:xfrm>
                <a:off x="1219401" y="2235620"/>
                <a:ext cx="2431786" cy="0"/>
              </a:xfrm>
              <a:prstGeom prst="line">
                <a:avLst/>
              </a:prstGeom>
              <a:ln w="28575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D00CAC1-98F3-CE48-AFFD-70B62B5FF07A}"/>
                  </a:ext>
                </a:extLst>
              </p:cNvPr>
              <p:cNvSpPr txBox="1"/>
              <p:nvPr/>
            </p:nvSpPr>
            <p:spPr>
              <a:xfrm>
                <a:off x="1324384" y="1898761"/>
                <a:ext cx="22218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HK" sz="1600" b="1">
                    <a:latin typeface="Calibri" panose="020F0502020204030204" pitchFamily="34" charset="0"/>
                    <a:cs typeface="Calibri" panose="020F0502020204030204" pitchFamily="34" charset="0"/>
                  </a:rPr>
                  <a:t>Fashion &amp; </a:t>
                </a:r>
                <a:r>
                  <a:rPr lang="en-US" altLang="zh-HK" sz="16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Hypebeast</a:t>
                </a:r>
                <a:r>
                  <a:rPr lang="en-US" altLang="zh-HK" sz="1600" b="1">
                    <a:latin typeface="Calibri" panose="020F0502020204030204" pitchFamily="34" charset="0"/>
                    <a:cs typeface="Calibri" panose="020F0502020204030204" pitchFamily="34" charset="0"/>
                  </a:rPr>
                  <a:t> Event</a:t>
                </a:r>
                <a:endParaRPr lang="en-CN" sz="16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47F403-A864-AC44-A73C-B540742BA3AF}"/>
                  </a:ext>
                </a:extLst>
              </p:cNvPr>
              <p:cNvSpPr txBox="1"/>
              <p:nvPr/>
            </p:nvSpPr>
            <p:spPr>
              <a:xfrm>
                <a:off x="1230136" y="2235620"/>
                <a:ext cx="24103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8000" indent="-108000">
                  <a:buFont typeface="Arial" panose="020B0604020202020204" pitchFamily="34" charset="0"/>
                  <a:buChar char="•"/>
                </a:pPr>
                <a:endParaRPr 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1B3650-060A-BF46-A8BF-515A8EF3E139}"/>
                </a:ext>
              </a:extLst>
            </p:cNvPr>
            <p:cNvSpPr txBox="1"/>
            <p:nvPr/>
          </p:nvSpPr>
          <p:spPr>
            <a:xfrm>
              <a:off x="103500" y="4217694"/>
              <a:ext cx="351181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Hold themed launch party for limited products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Hold fun games to win the chance to purchase limited products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sz="1400" b="1">
                  <a:latin typeface="Calibri" panose="020F0502020204030204" pitchFamily="34" charset="0"/>
                  <a:cs typeface="Calibri" panose="020F0502020204030204" pitchFamily="34" charset="0"/>
                </a:rPr>
                <a:t>Invite loyal customers to meet with the designers</a:t>
              </a:r>
            </a:p>
          </p:txBody>
        </p:sp>
      </p:grpSp>
      <p:cxnSp>
        <p:nvCxnSpPr>
          <p:cNvPr id="31" name="Google Shape;420;p40">
            <a:extLst>
              <a:ext uri="{FF2B5EF4-FFF2-40B4-BE49-F238E27FC236}">
                <a16:creationId xmlns:a16="http://schemas.microsoft.com/office/drawing/2014/main" id="{BEB0C702-42CC-DE43-A638-CBBB448F212A}"/>
              </a:ext>
            </a:extLst>
          </p:cNvPr>
          <p:cNvCxnSpPr>
            <a:cxnSpLocks/>
          </p:cNvCxnSpPr>
          <p:nvPr/>
        </p:nvCxnSpPr>
        <p:spPr>
          <a:xfrm flipH="1">
            <a:off x="4392761" y="4451014"/>
            <a:ext cx="918922" cy="444618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" name="Google Shape;420;p40">
            <a:extLst>
              <a:ext uri="{FF2B5EF4-FFF2-40B4-BE49-F238E27FC236}">
                <a16:creationId xmlns:a16="http://schemas.microsoft.com/office/drawing/2014/main" id="{2A6C32A0-CC47-4F44-93C1-2A2D854880FD}"/>
              </a:ext>
            </a:extLst>
          </p:cNvPr>
          <p:cNvCxnSpPr>
            <a:cxnSpLocks/>
          </p:cNvCxnSpPr>
          <p:nvPr/>
        </p:nvCxnSpPr>
        <p:spPr>
          <a:xfrm>
            <a:off x="6853277" y="4472508"/>
            <a:ext cx="918922" cy="419716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7FF7F-3E06-8549-BDF4-00C39F5D4E50}"/>
              </a:ext>
            </a:extLst>
          </p:cNvPr>
          <p:cNvGrpSpPr/>
          <p:nvPr/>
        </p:nvGrpSpPr>
        <p:grpSpPr>
          <a:xfrm>
            <a:off x="5182480" y="3253992"/>
            <a:ext cx="1800000" cy="1800000"/>
            <a:chOff x="5196000" y="2571204"/>
            <a:chExt cx="1800000" cy="180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2265D5-83B6-BE41-8526-E5ABE2C88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6000" y="2571204"/>
              <a:ext cx="1800000" cy="1800000"/>
              <a:chOff x="5016000" y="2384965"/>
              <a:chExt cx="2160000" cy="2160000"/>
            </a:xfrm>
          </p:grpSpPr>
          <p:sp>
            <p:nvSpPr>
              <p:cNvPr id="5" name="Google Shape;615;p44">
                <a:extLst>
                  <a:ext uri="{FF2B5EF4-FFF2-40B4-BE49-F238E27FC236}">
                    <a16:creationId xmlns:a16="http://schemas.microsoft.com/office/drawing/2014/main" id="{CB75B90D-662A-0D4C-AFB2-353D68E3A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Google Shape;629;p44">
                <a:extLst>
                  <a:ext uri="{FF2B5EF4-FFF2-40B4-BE49-F238E27FC236}">
                    <a16:creationId xmlns:a16="http://schemas.microsoft.com/office/drawing/2014/main" id="{31C96E48-1411-624E-94EB-EE5B6F136D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2000" y="2600964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1834FDC-6B22-434D-8660-E4FBE1E4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798" y="2861798"/>
              <a:ext cx="1134403" cy="1134403"/>
            </a:xfrm>
            <a:prstGeom prst="rect">
              <a:avLst/>
            </a:prstGeom>
          </p:spPr>
        </p:pic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8730F50-FA2A-7042-A43D-3AAABEB07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8"/>
            <a:stretch/>
          </p:blipFill>
          <p:spPr>
            <a:xfrm>
              <a:off x="6012722" y="3311117"/>
              <a:ext cx="567202" cy="43567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EE180-0C32-1F49-844B-55DA4C8740B5}"/>
              </a:ext>
            </a:extLst>
          </p:cNvPr>
          <p:cNvGrpSpPr/>
          <p:nvPr/>
        </p:nvGrpSpPr>
        <p:grpSpPr>
          <a:xfrm>
            <a:off x="727109" y="-191939"/>
            <a:ext cx="11079115" cy="1120075"/>
            <a:chOff x="727109" y="-191939"/>
            <a:chExt cx="11079115" cy="1120075"/>
          </a:xfrm>
        </p:grpSpPr>
        <p:pic>
          <p:nvPicPr>
            <p:cNvPr id="38" name="Picture 3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7A9C037-6F8F-2B48-8D5A-6359C3623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91DBF5-4A7E-E340-AF5E-749D2B1D12BE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92C76A02-6178-A041-A752-0089872313B7}"/>
                </a:ext>
              </a:extLst>
            </p:cNvPr>
            <p:cNvSpPr txBox="1"/>
            <p:nvPr/>
          </p:nvSpPr>
          <p:spPr>
            <a:xfrm>
              <a:off x="4219147" y="117334"/>
              <a:ext cx="7587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0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MEMBERSHIP OFFLINE EVENT STRATEGY (HUB OF INTEREST)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1484BD-589B-2749-90FB-1395BF7405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61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6631F0-6446-CB4E-B5D3-4A4FE38C8C39}"/>
              </a:ext>
            </a:extLst>
          </p:cNvPr>
          <p:cNvSpPr txBox="1"/>
          <p:nvPr/>
        </p:nvSpPr>
        <p:spPr>
          <a:xfrm>
            <a:off x="217581" y="-1303068"/>
            <a:ext cx="11756837" cy="550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2B773-0337-0A49-BAC4-6B5821510076}"/>
              </a:ext>
            </a:extLst>
          </p:cNvPr>
          <p:cNvGrpSpPr/>
          <p:nvPr/>
        </p:nvGrpSpPr>
        <p:grpSpPr>
          <a:xfrm>
            <a:off x="342618" y="2961894"/>
            <a:ext cx="934211" cy="934211"/>
            <a:chOff x="5196000" y="2571204"/>
            <a:chExt cx="1800000" cy="180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6E54C2-B46F-1B4C-8C78-DEC6716ABD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6000" y="2571204"/>
              <a:ext cx="1800000" cy="1800000"/>
              <a:chOff x="5016000" y="2384965"/>
              <a:chExt cx="2160000" cy="2160000"/>
            </a:xfrm>
          </p:grpSpPr>
          <p:sp>
            <p:nvSpPr>
              <p:cNvPr id="7" name="Google Shape;615;p44">
                <a:extLst>
                  <a:ext uri="{FF2B5EF4-FFF2-40B4-BE49-F238E27FC236}">
                    <a16:creationId xmlns:a16="http://schemas.microsoft.com/office/drawing/2014/main" id="{09595CF0-B933-8549-BA9E-A1C90F3F0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Google Shape;629;p44">
                <a:extLst>
                  <a:ext uri="{FF2B5EF4-FFF2-40B4-BE49-F238E27FC236}">
                    <a16:creationId xmlns:a16="http://schemas.microsoft.com/office/drawing/2014/main" id="{FCE51339-5993-B548-AA0D-1D08E75DDB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2000" y="2600964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" name="Picture 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FA41E3D2-BF87-DD46-B71D-0E855609E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798" y="2861798"/>
              <a:ext cx="1134403" cy="1134403"/>
            </a:xfrm>
            <a:prstGeom prst="rect">
              <a:avLst/>
            </a:prstGeom>
          </p:spPr>
        </p:pic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42D9290-F940-A040-BCB9-89CBE29B9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8"/>
            <a:stretch/>
          </p:blipFill>
          <p:spPr>
            <a:xfrm>
              <a:off x="6012722" y="3311117"/>
              <a:ext cx="567202" cy="435675"/>
            </a:xfrm>
            <a:prstGeom prst="rect">
              <a:avLst/>
            </a:prstGeom>
          </p:spPr>
        </p:pic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29388C20-A06F-6943-8087-CD7B12BB65E3}"/>
              </a:ext>
            </a:extLst>
          </p:cNvPr>
          <p:cNvSpPr/>
          <p:nvPr/>
        </p:nvSpPr>
        <p:spPr>
          <a:xfrm>
            <a:off x="1355264" y="1308490"/>
            <a:ext cx="461639" cy="4241018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D3BA9F-94C8-A24F-8ED8-2D1461CCF0A6}"/>
              </a:ext>
            </a:extLst>
          </p:cNvPr>
          <p:cNvGrpSpPr/>
          <p:nvPr/>
        </p:nvGrpSpPr>
        <p:grpSpPr>
          <a:xfrm>
            <a:off x="2692840" y="2232644"/>
            <a:ext cx="699764" cy="699764"/>
            <a:chOff x="2281941" y="2262130"/>
            <a:chExt cx="699764" cy="6997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C2C252-AE07-6946-BCAE-ADA65263C8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1941" y="2262130"/>
              <a:ext cx="699764" cy="699764"/>
              <a:chOff x="5016000" y="2384965"/>
              <a:chExt cx="2160000" cy="2160000"/>
            </a:xfrm>
          </p:grpSpPr>
          <p:sp>
            <p:nvSpPr>
              <p:cNvPr id="15" name="Google Shape;615;p44">
                <a:extLst>
                  <a:ext uri="{FF2B5EF4-FFF2-40B4-BE49-F238E27FC236}">
                    <a16:creationId xmlns:a16="http://schemas.microsoft.com/office/drawing/2014/main" id="{C27FC20E-4EC3-6941-B23E-A6BC1D95F9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629;p44">
                <a:extLst>
                  <a:ext uri="{FF2B5EF4-FFF2-40B4-BE49-F238E27FC236}">
                    <a16:creationId xmlns:a16="http://schemas.microsoft.com/office/drawing/2014/main" id="{0B04F463-3055-AF46-98F4-B0345497D1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0403" y="2549368"/>
                <a:ext cx="1831192" cy="1831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8" name="Picture 17" descr="A black and white image of a house&#10;&#10;Description automatically generated with low confidence">
              <a:extLst>
                <a:ext uri="{FF2B5EF4-FFF2-40B4-BE49-F238E27FC236}">
                  <a16:creationId xmlns:a16="http://schemas.microsoft.com/office/drawing/2014/main" id="{9D4DCCF5-37C5-FD4B-AB14-6CAAF452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823" y="2369737"/>
              <a:ext cx="432000" cy="432000"/>
            </a:xfrm>
            <a:prstGeom prst="rect">
              <a:avLst/>
            </a:prstGeom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FF07B57-3E93-4F4B-BC9E-A43EEB66D4BF}"/>
              </a:ext>
            </a:extLst>
          </p:cNvPr>
          <p:cNvSpPr/>
          <p:nvPr/>
        </p:nvSpPr>
        <p:spPr>
          <a:xfrm flipH="1">
            <a:off x="1984403" y="2969626"/>
            <a:ext cx="2116638" cy="21168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</a:t>
            </a:r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Zone Level Data</a:t>
            </a:r>
            <a:endParaRPr lang="en-CN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6B563-4353-3647-BACA-0AC8F1EB48A4}"/>
              </a:ext>
            </a:extLst>
          </p:cNvPr>
          <p:cNvGrpSpPr/>
          <p:nvPr/>
        </p:nvGrpSpPr>
        <p:grpSpPr>
          <a:xfrm>
            <a:off x="2692840" y="851599"/>
            <a:ext cx="699764" cy="699764"/>
            <a:chOff x="2281941" y="2262130"/>
            <a:chExt cx="699764" cy="6997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A97966-4908-CA43-9BC6-DD1D94C05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1941" y="2262130"/>
              <a:ext cx="699764" cy="699764"/>
              <a:chOff x="5016000" y="2384965"/>
              <a:chExt cx="2160000" cy="2160000"/>
            </a:xfrm>
          </p:grpSpPr>
          <p:sp>
            <p:nvSpPr>
              <p:cNvPr id="24" name="Google Shape;615;p44">
                <a:extLst>
                  <a:ext uri="{FF2B5EF4-FFF2-40B4-BE49-F238E27FC236}">
                    <a16:creationId xmlns:a16="http://schemas.microsoft.com/office/drawing/2014/main" id="{ED12DE18-5303-1D48-BDB4-5382318BA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Google Shape;629;p44">
                <a:extLst>
                  <a:ext uri="{FF2B5EF4-FFF2-40B4-BE49-F238E27FC236}">
                    <a16:creationId xmlns:a16="http://schemas.microsoft.com/office/drawing/2014/main" id="{F12F9C5A-69C6-6248-B972-4354CAAB99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0403" y="2549368"/>
                <a:ext cx="1831192" cy="1831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06009F-7E23-274F-BC81-0C810BDC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1942" y="2262131"/>
              <a:ext cx="699763" cy="699763"/>
            </a:xfrm>
            <a:prstGeom prst="rect">
              <a:avLst/>
            </a:prstGeom>
          </p:spPr>
        </p:pic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5423880-CB62-4D4D-B9D4-14715BA0D835}"/>
              </a:ext>
            </a:extLst>
          </p:cNvPr>
          <p:cNvSpPr/>
          <p:nvPr/>
        </p:nvSpPr>
        <p:spPr>
          <a:xfrm flipH="1">
            <a:off x="1984403" y="1578536"/>
            <a:ext cx="2116638" cy="21168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 Data</a:t>
            </a: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5368BA48-AB1C-F94A-B01C-9095D0EC9763}"/>
              </a:ext>
            </a:extLst>
          </p:cNvPr>
          <p:cNvSpPr>
            <a:spLocks noChangeAspect="1"/>
          </p:cNvSpPr>
          <p:nvPr/>
        </p:nvSpPr>
        <p:spPr>
          <a:xfrm>
            <a:off x="2907351" y="1876059"/>
            <a:ext cx="270742" cy="270742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B43A4F8A-6848-2940-8976-AC926E402FB4}"/>
              </a:ext>
            </a:extLst>
          </p:cNvPr>
          <p:cNvSpPr>
            <a:spLocks noChangeAspect="1"/>
          </p:cNvSpPr>
          <p:nvPr/>
        </p:nvSpPr>
        <p:spPr>
          <a:xfrm>
            <a:off x="2907351" y="3293629"/>
            <a:ext cx="270742" cy="270742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A53926-095B-6C4F-ABDD-A070F2437372}"/>
              </a:ext>
            </a:extLst>
          </p:cNvPr>
          <p:cNvGrpSpPr/>
          <p:nvPr/>
        </p:nvGrpSpPr>
        <p:grpSpPr>
          <a:xfrm>
            <a:off x="2692840" y="3676694"/>
            <a:ext cx="699764" cy="699764"/>
            <a:chOff x="2281941" y="2262130"/>
            <a:chExt cx="699764" cy="6997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7A2F31A-E316-2C4D-917F-E131CFBA6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1941" y="2262130"/>
              <a:ext cx="699764" cy="699764"/>
              <a:chOff x="5016000" y="2384965"/>
              <a:chExt cx="2160000" cy="2160000"/>
            </a:xfrm>
          </p:grpSpPr>
          <p:sp>
            <p:nvSpPr>
              <p:cNvPr id="32" name="Google Shape;615;p44">
                <a:extLst>
                  <a:ext uri="{FF2B5EF4-FFF2-40B4-BE49-F238E27FC236}">
                    <a16:creationId xmlns:a16="http://schemas.microsoft.com/office/drawing/2014/main" id="{428A6442-AA25-4344-81F3-A48CC204F2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oogle Shape;629;p44">
                <a:extLst>
                  <a:ext uri="{FF2B5EF4-FFF2-40B4-BE49-F238E27FC236}">
                    <a16:creationId xmlns:a16="http://schemas.microsoft.com/office/drawing/2014/main" id="{291254F2-666E-B44C-AC75-99EFFA9246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0403" y="2549368"/>
                <a:ext cx="1831192" cy="1831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7FF0F6-308C-0941-A877-31E16E46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5823" y="2396813"/>
              <a:ext cx="432000" cy="432000"/>
            </a:xfrm>
            <a:prstGeom prst="rect">
              <a:avLst/>
            </a:prstGeom>
          </p:spPr>
        </p:pic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2B7BAC6-0DBC-FD4E-AB5F-923C19BE4CC0}"/>
              </a:ext>
            </a:extLst>
          </p:cNvPr>
          <p:cNvSpPr/>
          <p:nvPr/>
        </p:nvSpPr>
        <p:spPr>
          <a:xfrm flipH="1">
            <a:off x="1984403" y="4413676"/>
            <a:ext cx="2116638" cy="21168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 Data</a:t>
            </a:r>
            <a:endParaRPr lang="en-CN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373A8385-F55E-734F-9594-449898048A68}"/>
              </a:ext>
            </a:extLst>
          </p:cNvPr>
          <p:cNvSpPr>
            <a:spLocks noChangeAspect="1"/>
          </p:cNvSpPr>
          <p:nvPr/>
        </p:nvSpPr>
        <p:spPr>
          <a:xfrm>
            <a:off x="2907351" y="4736475"/>
            <a:ext cx="270742" cy="270742"/>
          </a:xfrm>
          <a:prstGeom prst="plus">
            <a:avLst>
              <a:gd name="adj" fmla="val 36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4EE96C-E1BE-BA4A-8495-86B51B464136}"/>
              </a:ext>
            </a:extLst>
          </p:cNvPr>
          <p:cNvGrpSpPr/>
          <p:nvPr/>
        </p:nvGrpSpPr>
        <p:grpSpPr>
          <a:xfrm>
            <a:off x="2692840" y="5118219"/>
            <a:ext cx="699764" cy="699764"/>
            <a:chOff x="2281941" y="2262130"/>
            <a:chExt cx="699764" cy="69976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D11A8DA-3BB1-BF4C-86CA-8C8538A605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1941" y="2262130"/>
              <a:ext cx="699764" cy="699764"/>
              <a:chOff x="5016000" y="2384965"/>
              <a:chExt cx="2160000" cy="2160000"/>
            </a:xfrm>
          </p:grpSpPr>
          <p:sp>
            <p:nvSpPr>
              <p:cNvPr id="39" name="Google Shape;615;p44">
                <a:extLst>
                  <a:ext uri="{FF2B5EF4-FFF2-40B4-BE49-F238E27FC236}">
                    <a16:creationId xmlns:a16="http://schemas.microsoft.com/office/drawing/2014/main" id="{0C41A004-2FB4-5448-AEFF-6B0A6B188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2384965"/>
                <a:ext cx="2160000" cy="21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oogle Shape;629;p44">
                <a:extLst>
                  <a:ext uri="{FF2B5EF4-FFF2-40B4-BE49-F238E27FC236}">
                    <a16:creationId xmlns:a16="http://schemas.microsoft.com/office/drawing/2014/main" id="{2652068A-F0D5-A548-961A-E5BA6146B2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0403" y="2549368"/>
                <a:ext cx="1831192" cy="1831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E5C8735-94C8-8E4E-8AA7-729BD4CD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5823" y="2396813"/>
              <a:ext cx="432000" cy="432000"/>
            </a:xfrm>
            <a:prstGeom prst="rect">
              <a:avLst/>
            </a:prstGeom>
          </p:spPr>
        </p:pic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6CD59AC-BF32-CC42-B766-8F9B4EC2A496}"/>
              </a:ext>
            </a:extLst>
          </p:cNvPr>
          <p:cNvSpPr/>
          <p:nvPr/>
        </p:nvSpPr>
        <p:spPr>
          <a:xfrm flipH="1">
            <a:off x="1984403" y="5855201"/>
            <a:ext cx="2116638" cy="21168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Data</a:t>
            </a:r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5KM)</a:t>
            </a:r>
            <a:endParaRPr lang="en-CN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5E15BC-3AF6-1347-9F49-C01E1418B4EF}"/>
              </a:ext>
            </a:extLst>
          </p:cNvPr>
          <p:cNvGrpSpPr/>
          <p:nvPr/>
        </p:nvGrpSpPr>
        <p:grpSpPr>
          <a:xfrm>
            <a:off x="5191484" y="4157176"/>
            <a:ext cx="2602726" cy="1698025"/>
            <a:chOff x="5585027" y="4380459"/>
            <a:chExt cx="2415973" cy="1698025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4B253C1-1DCD-834E-BEA6-09632A17E84F}"/>
                </a:ext>
              </a:extLst>
            </p:cNvPr>
            <p:cNvSpPr/>
            <p:nvPr/>
          </p:nvSpPr>
          <p:spPr>
            <a:xfrm>
              <a:off x="5585027" y="4469895"/>
              <a:ext cx="2415973" cy="1608589"/>
            </a:xfrm>
            <a:prstGeom prst="roundRect">
              <a:avLst>
                <a:gd name="adj" fmla="val 8457"/>
              </a:avLst>
            </a:prstGeom>
            <a:solidFill>
              <a:schemeClr val="bg1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marL="285750" indent="-285750">
                <a:buFont typeface="Wingdings" pitchFamily="2" charset="2"/>
                <a:buChar char="§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Size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Color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Categories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Series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230AB2B6-15CC-2947-9F1C-D8FC7BDD3E22}"/>
                </a:ext>
              </a:extLst>
            </p:cNvPr>
            <p:cNvSpPr/>
            <p:nvPr/>
          </p:nvSpPr>
          <p:spPr>
            <a:xfrm>
              <a:off x="5585027" y="4380459"/>
              <a:ext cx="2415973" cy="4169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ranking list of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97AE640-40A9-8142-A516-3EC13BCF16B5}"/>
              </a:ext>
            </a:extLst>
          </p:cNvPr>
          <p:cNvGrpSpPr/>
          <p:nvPr/>
        </p:nvGrpSpPr>
        <p:grpSpPr>
          <a:xfrm>
            <a:off x="5191484" y="1297788"/>
            <a:ext cx="2602726" cy="1995840"/>
            <a:chOff x="5585027" y="4380459"/>
            <a:chExt cx="2415973" cy="1995840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1866C6FC-66E8-3F4A-8BC6-080304C4C7C6}"/>
                </a:ext>
              </a:extLst>
            </p:cNvPr>
            <p:cNvSpPr/>
            <p:nvPr/>
          </p:nvSpPr>
          <p:spPr>
            <a:xfrm>
              <a:off x="5585027" y="4469895"/>
              <a:ext cx="2415973" cy="1906404"/>
            </a:xfrm>
            <a:prstGeom prst="roundRect">
              <a:avLst>
                <a:gd name="adj" fmla="val 8457"/>
              </a:avLst>
            </a:prstGeom>
            <a:solidFill>
              <a:schemeClr val="bg1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CN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Products of the season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CN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Consumption power of the potential visitors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ound Same Side Corner Rectangle 52">
              <a:extLst>
                <a:ext uri="{FF2B5EF4-FFF2-40B4-BE49-F238E27FC236}">
                  <a16:creationId xmlns:a16="http://schemas.microsoft.com/office/drawing/2014/main" id="{14AB5B40-297A-824B-85B1-9B614368EF4A}"/>
                </a:ext>
              </a:extLst>
            </p:cNvPr>
            <p:cNvSpPr/>
            <p:nvPr/>
          </p:nvSpPr>
          <p:spPr>
            <a:xfrm>
              <a:off x="5585027" y="4380459"/>
              <a:ext cx="2415973" cy="4169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info of</a:t>
              </a:r>
            </a:p>
          </p:txBody>
        </p:sp>
      </p:grpSp>
      <p:sp>
        <p:nvSpPr>
          <p:cNvPr id="55" name="Left Brace 54">
            <a:extLst>
              <a:ext uri="{FF2B5EF4-FFF2-40B4-BE49-F238E27FC236}">
                <a16:creationId xmlns:a16="http://schemas.microsoft.com/office/drawing/2014/main" id="{5113967F-CF87-A346-9ED4-77BC3FC90216}"/>
              </a:ext>
            </a:extLst>
          </p:cNvPr>
          <p:cNvSpPr/>
          <p:nvPr/>
        </p:nvSpPr>
        <p:spPr>
          <a:xfrm rot="10800000">
            <a:off x="4483048" y="1308489"/>
            <a:ext cx="461639" cy="1985138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4F6FF28-0431-7540-A789-091F9F1519C7}"/>
              </a:ext>
            </a:extLst>
          </p:cNvPr>
          <p:cNvSpPr/>
          <p:nvPr/>
        </p:nvSpPr>
        <p:spPr>
          <a:xfrm rot="10800000">
            <a:off x="4483048" y="4060549"/>
            <a:ext cx="461639" cy="1985138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5783BB9-5D3B-2D4C-9385-240780A32426}"/>
              </a:ext>
            </a:extLst>
          </p:cNvPr>
          <p:cNvSpPr/>
          <p:nvPr/>
        </p:nvSpPr>
        <p:spPr>
          <a:xfrm rot="10800000">
            <a:off x="8334284" y="2285904"/>
            <a:ext cx="461638" cy="2832313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AC6B46-8301-784C-9582-FB08F23E78F0}"/>
              </a:ext>
            </a:extLst>
          </p:cNvPr>
          <p:cNvGrpSpPr/>
          <p:nvPr/>
        </p:nvGrpSpPr>
        <p:grpSpPr>
          <a:xfrm>
            <a:off x="9042721" y="1530448"/>
            <a:ext cx="2891462" cy="4223637"/>
            <a:chOff x="5585027" y="4380459"/>
            <a:chExt cx="2415973" cy="3557075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1D037-A9C8-564D-8532-6B7B90CC16BE}"/>
                </a:ext>
              </a:extLst>
            </p:cNvPr>
            <p:cNvSpPr/>
            <p:nvPr/>
          </p:nvSpPr>
          <p:spPr>
            <a:xfrm>
              <a:off x="5585027" y="4528158"/>
              <a:ext cx="2415973" cy="3409376"/>
            </a:xfrm>
            <a:prstGeom prst="roundRect">
              <a:avLst>
                <a:gd name="adj" fmla="val 8457"/>
              </a:avLst>
            </a:prstGeom>
            <a:solidFill>
              <a:schemeClr val="bg1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 anchorCtr="0"/>
            <a:lstStyle/>
            <a:p>
              <a:pPr marL="285750" indent="-285750">
                <a:buFont typeface="Wingdings" pitchFamily="2" charset="2"/>
                <a:buChar char="§"/>
              </a:pPr>
              <a:endParaRPr lang="en-CN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CN" b="1">
                  <a:solidFill>
                    <a:schemeClr val="tx1"/>
                  </a:solidFill>
                  <a:latin typeface="Calibri"/>
                  <a:cs typeface="Calibri"/>
                </a:rPr>
                <a:t>Optimize the proportion and display of each series and categories of the products sold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CN" b="1">
                  <a:solidFill>
                    <a:schemeClr val="tx1"/>
                  </a:solidFill>
                  <a:latin typeface="Calibri"/>
                  <a:cs typeface="Calibri"/>
                </a:rPr>
                <a:t>Adjust the supply of specific colors, sizes according to the demand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CN" b="1">
                  <a:solidFill>
                    <a:schemeClr val="tx1"/>
                  </a:solidFill>
                  <a:latin typeface="Calibri"/>
                  <a:cs typeface="Calibri"/>
                </a:rPr>
                <a:t>Adjust the products according to the price to fit the consumption level of the area</a:t>
              </a:r>
            </a:p>
          </p:txBody>
        </p:sp>
        <p:sp>
          <p:nvSpPr>
            <p:cNvPr id="61" name="Round Same Side Corner Rectangle 60">
              <a:extLst>
                <a:ext uri="{FF2B5EF4-FFF2-40B4-BE49-F238E27FC236}">
                  <a16:creationId xmlns:a16="http://schemas.microsoft.com/office/drawing/2014/main" id="{919C5FD7-DC6D-F446-AD53-471268E927E7}"/>
                </a:ext>
              </a:extLst>
            </p:cNvPr>
            <p:cNvSpPr/>
            <p:nvPr/>
          </p:nvSpPr>
          <p:spPr>
            <a:xfrm>
              <a:off x="5585027" y="4380459"/>
              <a:ext cx="2415973" cy="4169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190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Optimization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D9D3C0-1BD4-684C-AE31-EF69D5DA3F6C}"/>
              </a:ext>
            </a:extLst>
          </p:cNvPr>
          <p:cNvGrpSpPr/>
          <p:nvPr/>
        </p:nvGrpSpPr>
        <p:grpSpPr>
          <a:xfrm>
            <a:off x="727109" y="-191939"/>
            <a:ext cx="10764350" cy="1120075"/>
            <a:chOff x="727109" y="-191939"/>
            <a:chExt cx="10764350" cy="1120075"/>
          </a:xfrm>
        </p:grpSpPr>
        <p:pic>
          <p:nvPicPr>
            <p:cNvPr id="54" name="Picture 5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49BF190-ED76-9E42-B6E7-4D6141ABB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F38F1E-D66C-D440-A1BC-8D5A86CCC90C}"/>
                </a:ext>
              </a:extLst>
            </p:cNvPr>
            <p:cNvSpPr txBox="1"/>
            <p:nvPr/>
          </p:nvSpPr>
          <p:spPr>
            <a:xfrm>
              <a:off x="1976851" y="128732"/>
              <a:ext cx="219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BIG DATA CRM FRAMEWORK</a:t>
              </a:r>
            </a:p>
          </p:txBody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15EBBAB3-C1C7-DD4C-A51C-B5353E5F9481}"/>
                </a:ext>
              </a:extLst>
            </p:cNvPr>
            <p:cNvSpPr txBox="1"/>
            <p:nvPr/>
          </p:nvSpPr>
          <p:spPr>
            <a:xfrm>
              <a:off x="4219147" y="79903"/>
              <a:ext cx="7272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OFFLINE RESOURCE OPTIMIZATION STRATEGY  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ADABE1-6C8B-AF4B-849B-10D9ED82910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2088000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9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133EA-678F-E040-A9E7-A80691860FDD}"/>
              </a:ext>
            </a:extLst>
          </p:cNvPr>
          <p:cNvGrpSpPr/>
          <p:nvPr/>
        </p:nvGrpSpPr>
        <p:grpSpPr>
          <a:xfrm>
            <a:off x="232475" y="-292392"/>
            <a:ext cx="8981207" cy="5665822"/>
            <a:chOff x="232475" y="-292392"/>
            <a:chExt cx="8981207" cy="5665822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2F0554AD-EDE6-FD43-81DC-25B3EA29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75" y="-292392"/>
              <a:ext cx="1272740" cy="14000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1FF03-BFAC-4048-9CE5-A12783AB5D47}"/>
                </a:ext>
              </a:extLst>
            </p:cNvPr>
            <p:cNvSpPr txBox="1"/>
            <p:nvPr/>
          </p:nvSpPr>
          <p:spPr>
            <a:xfrm>
              <a:off x="4544918" y="1478494"/>
              <a:ext cx="2789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0D5D1-4044-AB42-AED5-7C54C20B480B}"/>
                </a:ext>
              </a:extLst>
            </p:cNvPr>
            <p:cNvSpPr txBox="1"/>
            <p:nvPr/>
          </p:nvSpPr>
          <p:spPr>
            <a:xfrm>
              <a:off x="3324552" y="2827180"/>
              <a:ext cx="5230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DF5CC-BDC2-724A-9AFF-08CD1EB10E39}"/>
                </a:ext>
              </a:extLst>
            </p:cNvPr>
            <p:cNvSpPr txBox="1"/>
            <p:nvPr/>
          </p:nvSpPr>
          <p:spPr>
            <a:xfrm>
              <a:off x="2640729" y="3501523"/>
              <a:ext cx="6572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MARKETING FRAMEWORK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5FB4-5286-BF47-8246-720A676C2457}"/>
                </a:ext>
              </a:extLst>
            </p:cNvPr>
            <p:cNvSpPr txBox="1"/>
            <p:nvPr/>
          </p:nvSpPr>
          <p:spPr>
            <a:xfrm>
              <a:off x="2812378" y="4175866"/>
              <a:ext cx="622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CREATIVE MARKETING CAMPAIGN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4DBC92-6584-124F-BBCA-7E6FEB5B0007}"/>
                </a:ext>
              </a:extLst>
            </p:cNvPr>
            <p:cNvSpPr txBox="1"/>
            <p:nvPr/>
          </p:nvSpPr>
          <p:spPr>
            <a:xfrm>
              <a:off x="3900446" y="4850210"/>
              <a:ext cx="407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STATEMENT OF 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241E46-40C9-5C49-B46E-27C622E208FA}"/>
                </a:ext>
              </a:extLst>
            </p:cNvPr>
            <p:cNvSpPr txBox="1"/>
            <p:nvPr/>
          </p:nvSpPr>
          <p:spPr>
            <a:xfrm>
              <a:off x="3477462" y="2152837"/>
              <a:ext cx="4791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PROBLEM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1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F26DC2E-437B-504B-A3A2-5A5E0E0D7D63}"/>
              </a:ext>
            </a:extLst>
          </p:cNvPr>
          <p:cNvSpPr txBox="1"/>
          <p:nvPr/>
        </p:nvSpPr>
        <p:spPr>
          <a:xfrm>
            <a:off x="730835" y="1177198"/>
            <a:ext cx="1566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For the Better </a:t>
            </a:r>
          </a:p>
          <a:p>
            <a:pPr algn="ctr"/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Consuming</a:t>
            </a:r>
          </a:p>
          <a:p>
            <a:pPr algn="ctr"/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Experience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705EDD-8263-DF47-A33D-A4ADED5EFC52}"/>
              </a:ext>
            </a:extLst>
          </p:cNvPr>
          <p:cNvSpPr/>
          <p:nvPr/>
        </p:nvSpPr>
        <p:spPr>
          <a:xfrm>
            <a:off x="2248469" y="1373567"/>
            <a:ext cx="108000" cy="10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0E4A0F6-6B71-8547-90DD-81C3E6C0485F}"/>
              </a:ext>
            </a:extLst>
          </p:cNvPr>
          <p:cNvCxnSpPr>
            <a:cxnSpLocks/>
            <a:endCxn id="34" idx="6"/>
          </p:cNvCxnSpPr>
          <p:nvPr/>
        </p:nvCxnSpPr>
        <p:spPr>
          <a:xfrm rot="10800000">
            <a:off x="2356469" y="1427567"/>
            <a:ext cx="2998776" cy="944722"/>
          </a:xfrm>
          <a:prstGeom prst="bentConnector3">
            <a:avLst>
              <a:gd name="adj1" fmla="val 268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81FF6A-7F4A-B040-80A0-52D30219220D}"/>
              </a:ext>
            </a:extLst>
          </p:cNvPr>
          <p:cNvSpPr txBox="1"/>
          <p:nvPr/>
        </p:nvSpPr>
        <p:spPr>
          <a:xfrm>
            <a:off x="2302469" y="1416183"/>
            <a:ext cx="303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tx1">
                    <a:lumMod val="50000"/>
                    <a:lumOff val="50000"/>
                  </a:schemeClr>
                </a:solidFill>
              </a:rPr>
              <a:t>Personalized Product&amp;Service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48666E-B8B8-8748-950A-95827FF6B8F3}"/>
              </a:ext>
            </a:extLst>
          </p:cNvPr>
          <p:cNvSpPr txBox="1"/>
          <p:nvPr/>
        </p:nvSpPr>
        <p:spPr>
          <a:xfrm>
            <a:off x="9593483" y="4407569"/>
            <a:ext cx="18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Increasing</a:t>
            </a:r>
          </a:p>
          <a:p>
            <a:pPr algn="ctr"/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N" b="1">
                <a:solidFill>
                  <a:schemeClr val="tx1">
                    <a:lumMod val="65000"/>
                    <a:lumOff val="35000"/>
                  </a:schemeClr>
                </a:solidFill>
              </a:rPr>
              <a:t>Loyalty</a:t>
            </a:r>
          </a:p>
        </p:txBody>
      </p:sp>
      <p:sp>
        <p:nvSpPr>
          <p:cNvPr id="31" name="TextBox 60">
            <a:extLst>
              <a:ext uri="{FF2B5EF4-FFF2-40B4-BE49-F238E27FC236}">
                <a16:creationId xmlns:a16="http://schemas.microsoft.com/office/drawing/2014/main" id="{661A7BC9-7EFA-4271-862B-C3E96B4D72AF}"/>
              </a:ext>
            </a:extLst>
          </p:cNvPr>
          <p:cNvSpPr txBox="1"/>
          <p:nvPr/>
        </p:nvSpPr>
        <p:spPr>
          <a:xfrm>
            <a:off x="7636469" y="4363800"/>
            <a:ext cx="12971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 b="1">
                <a:solidFill>
                  <a:schemeClr val="tx1">
                    <a:lumMod val="50000"/>
                    <a:lumOff val="50000"/>
                  </a:schemeClr>
                </a:solidFill>
              </a:rPr>
              <a:t>Community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4680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Rationale of the Framework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406E1A-CC8F-6544-AC22-BAD7DB2B53BC}"/>
              </a:ext>
            </a:extLst>
          </p:cNvPr>
          <p:cNvSpPr/>
          <p:nvPr/>
        </p:nvSpPr>
        <p:spPr>
          <a:xfrm>
            <a:off x="502954" y="5793315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C0ADA3-EE7C-254A-8AD7-FAC31E1C0D2C}"/>
              </a:ext>
            </a:extLst>
          </p:cNvPr>
          <p:cNvSpPr/>
          <p:nvPr/>
        </p:nvSpPr>
        <p:spPr>
          <a:xfrm>
            <a:off x="2836098" y="5793315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E057E7-859F-424B-A809-CE8C5D11ABC1}"/>
              </a:ext>
            </a:extLst>
          </p:cNvPr>
          <p:cNvSpPr/>
          <p:nvPr/>
        </p:nvSpPr>
        <p:spPr>
          <a:xfrm>
            <a:off x="5169242" y="5793315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D4617E-FFDA-F941-B910-624CCE918CCA}"/>
              </a:ext>
            </a:extLst>
          </p:cNvPr>
          <p:cNvSpPr/>
          <p:nvPr/>
        </p:nvSpPr>
        <p:spPr>
          <a:xfrm>
            <a:off x="7502386" y="5793315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85C8D0-5E03-FE44-9350-E25028A0A586}"/>
              </a:ext>
            </a:extLst>
          </p:cNvPr>
          <p:cNvSpPr/>
          <p:nvPr/>
        </p:nvSpPr>
        <p:spPr>
          <a:xfrm>
            <a:off x="9835530" y="5793315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B7D256-49AB-5E47-A2E9-D7603B66E3BE}"/>
              </a:ext>
            </a:extLst>
          </p:cNvPr>
          <p:cNvSpPr/>
          <p:nvPr/>
        </p:nvSpPr>
        <p:spPr>
          <a:xfrm>
            <a:off x="730835" y="2372285"/>
            <a:ext cx="3270871" cy="1424367"/>
          </a:xfrm>
          <a:prstGeom prst="roundRect">
            <a:avLst/>
          </a:prstGeom>
          <a:solidFill>
            <a:srgbClr val="B2B2B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2E0305-33B3-AF4D-800D-3280741515BA}"/>
              </a:ext>
            </a:extLst>
          </p:cNvPr>
          <p:cNvSpPr/>
          <p:nvPr/>
        </p:nvSpPr>
        <p:spPr>
          <a:xfrm>
            <a:off x="4453481" y="2372285"/>
            <a:ext cx="3270871" cy="1424367"/>
          </a:xfrm>
          <a:prstGeom prst="roundRect">
            <a:avLst/>
          </a:prstGeom>
          <a:solidFill>
            <a:srgbClr val="5868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FC2052-4298-0B48-B7A9-BADE35AF5B27}"/>
              </a:ext>
            </a:extLst>
          </p:cNvPr>
          <p:cNvSpPr/>
          <p:nvPr/>
        </p:nvSpPr>
        <p:spPr>
          <a:xfrm>
            <a:off x="8176127" y="2372285"/>
            <a:ext cx="3270871" cy="1424367"/>
          </a:xfrm>
          <a:prstGeom prst="roundRect">
            <a:avLst/>
          </a:prstGeom>
          <a:solidFill>
            <a:srgbClr val="586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1410EB-503F-094E-9C74-A0D800F99F9F}"/>
              </a:ext>
            </a:extLst>
          </p:cNvPr>
          <p:cNvSpPr txBox="1"/>
          <p:nvPr/>
        </p:nvSpPr>
        <p:spPr>
          <a:xfrm>
            <a:off x="696503" y="2817029"/>
            <a:ext cx="337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/>
              <a:t>Acquire New Customers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A1D8D-2507-E640-8FDA-1D258F831EB5}"/>
              </a:ext>
            </a:extLst>
          </p:cNvPr>
          <p:cNvSpPr txBox="1"/>
          <p:nvPr/>
        </p:nvSpPr>
        <p:spPr>
          <a:xfrm>
            <a:off x="8141795" y="2817029"/>
            <a:ext cx="337457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N" sz="2000" b="1"/>
              <a:t>Activate Inactive Customers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2AA52A-AF69-4942-B266-BA3FB1B3BFFC}"/>
              </a:ext>
            </a:extLst>
          </p:cNvPr>
          <p:cNvSpPr txBox="1"/>
          <p:nvPr/>
        </p:nvSpPr>
        <p:spPr>
          <a:xfrm>
            <a:off x="4434548" y="2817029"/>
            <a:ext cx="337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/>
              <a:t>Retain Active Customers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DEA1ABF-6522-CD49-879C-022D2355C709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7950240" y="510962"/>
            <a:ext cx="12700" cy="3722646"/>
          </a:xfrm>
          <a:prstGeom prst="bentConnector3">
            <a:avLst>
              <a:gd name="adj1" fmla="val 4068496"/>
            </a:avLst>
          </a:prstGeom>
          <a:ln w="12700">
            <a:solidFill>
              <a:srgbClr val="58688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E7CB97-F23B-2B49-9710-2D1F2184B033}"/>
              </a:ext>
            </a:extLst>
          </p:cNvPr>
          <p:cNvSpPr txBox="1"/>
          <p:nvPr/>
        </p:nvSpPr>
        <p:spPr>
          <a:xfrm>
            <a:off x="7107158" y="1547673"/>
            <a:ext cx="16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rgbClr val="58688F"/>
                </a:solidFill>
              </a:rPr>
              <a:t>Word Of Mouth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E3B50D0-64B5-5547-B3DB-73117BB262D0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rot="5400000">
            <a:off x="4227594" y="1935329"/>
            <a:ext cx="12700" cy="3722646"/>
          </a:xfrm>
          <a:prstGeom prst="bentConnector3">
            <a:avLst>
              <a:gd name="adj1" fmla="val 544931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ABBA78-96F1-524B-8512-F0521FEACD80}"/>
              </a:ext>
            </a:extLst>
          </p:cNvPr>
          <p:cNvSpPr txBox="1"/>
          <p:nvPr/>
        </p:nvSpPr>
        <p:spPr>
          <a:xfrm>
            <a:off x="3072248" y="4135895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tx1">
                    <a:lumMod val="50000"/>
                    <a:lumOff val="50000"/>
                  </a:schemeClr>
                </a:solidFill>
              </a:rPr>
              <a:t>Member Get Member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51A2BA-53A9-6644-942F-16A63FC547D8}"/>
              </a:ext>
            </a:extLst>
          </p:cNvPr>
          <p:cNvSpPr/>
          <p:nvPr/>
        </p:nvSpPr>
        <p:spPr>
          <a:xfrm>
            <a:off x="9727530" y="4622735"/>
            <a:ext cx="108000" cy="10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8A5323D-09C9-7544-A1E3-5FD258DFB036}"/>
              </a:ext>
            </a:extLst>
          </p:cNvPr>
          <p:cNvSpPr/>
          <p:nvPr/>
        </p:nvSpPr>
        <p:spPr>
          <a:xfrm>
            <a:off x="502954" y="5192365"/>
            <a:ext cx="11186091" cy="490312"/>
          </a:xfrm>
          <a:prstGeom prst="roundRect">
            <a:avLst/>
          </a:prstGeom>
          <a:solidFill>
            <a:srgbClr val="58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/>
              <a:t>Whole Process </a:t>
            </a:r>
            <a:r>
              <a:rPr lang="en-CN" sz="2800" b="1"/>
              <a:t>C</a:t>
            </a:r>
            <a:r>
              <a:rPr lang="en-CN" sz="2400" b="1"/>
              <a:t>ustomer </a:t>
            </a:r>
            <a:r>
              <a:rPr lang="en-CN" sz="2800" b="1"/>
              <a:t>R</a:t>
            </a:r>
            <a:r>
              <a:rPr lang="en-CN" sz="2400" b="1"/>
              <a:t>elationship </a:t>
            </a:r>
            <a:r>
              <a:rPr lang="en-CN" sz="2800" b="1"/>
              <a:t>M</a:t>
            </a:r>
            <a:r>
              <a:rPr lang="en-CN" sz="2400" b="1"/>
              <a:t>anagement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CC9DD9F-E445-B44C-A1F2-6A24BA78E72C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6836757" y="3796652"/>
            <a:ext cx="2890773" cy="880083"/>
          </a:xfrm>
          <a:prstGeom prst="bentConnector3">
            <a:avLst>
              <a:gd name="adj1" fmla="val -83"/>
            </a:avLst>
          </a:prstGeom>
          <a:ln w="12700">
            <a:solidFill>
              <a:srgbClr val="58688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4" grpId="0" animBg="1"/>
      <p:bldP spid="61" grpId="0"/>
      <p:bldP spid="64" grpId="0"/>
      <p:bldP spid="31" grpId="0"/>
      <p:bldP spid="4" grpId="0" animBg="1"/>
      <p:bldP spid="11" grpId="0" animBg="1"/>
      <p:bldP spid="12" grpId="0" animBg="1"/>
      <p:bldP spid="13" grpId="0" animBg="1"/>
      <p:bldP spid="14" grpId="0" animBg="1"/>
      <p:bldP spid="28" grpId="0"/>
      <p:bldP spid="30" grpId="0"/>
      <p:bldP spid="35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8839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Precise Recommendation</a:t>
            </a:r>
            <a:r>
              <a:rPr lang="zh-CN" alt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based on Customer Profile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D88F15-CCCF-C142-94C9-06F84D253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2" b="89968" l="9982" r="91419">
                        <a14:foregroundMark x1="62172" y1="76618" x2="63310" y2="74757"/>
                        <a14:foregroundMark x1="65499" y1="75930" x2="62172" y2="80178"/>
                        <a14:foregroundMark x1="62872" y1="78155" x2="62872" y2="78155"/>
                        <a14:foregroundMark x1="62872" y1="81189" x2="61121" y2="82686"/>
                        <a14:foregroundMark x1="63310" y1="80016" x2="62872" y2="81837"/>
                        <a14:foregroundMark x1="61821" y1="82686" x2="62872" y2="80825"/>
                        <a14:foregroundMark x1="63310" y1="79814" x2="64011" y2="78641"/>
                        <a14:foregroundMark x1="50525" y1="76456" x2="37741" y2="82282"/>
                        <a14:foregroundMark x1="37741" y1="82282" x2="46848" y2="79490"/>
                        <a14:foregroundMark x1="42820" y1="77791" x2="44658" y2="82362"/>
                        <a14:foregroundMark x1="44308" y1="82201" x2="39930" y2="80016"/>
                        <a14:foregroundMark x1="35902" y1="79652" x2="38441" y2="79814"/>
                        <a14:foregroundMark x1="44308" y1="82362" x2="39142" y2="78641"/>
                        <a14:foregroundMark x1="40280" y1="79814" x2="46147" y2="81837"/>
                        <a14:foregroundMark x1="65061" y1="76982" x2="58844" y2="82888"/>
                        <a14:foregroundMark x1="40280" y1="80016" x2="43520" y2="81837"/>
                        <a14:foregroundMark x1="42820" y1="82524" x2="30736" y2="82524"/>
                        <a14:foregroundMark x1="30736" y1="82362" x2="37741" y2="79814"/>
                        <a14:foregroundMark x1="37741" y1="79652" x2="36953" y2="82524"/>
                        <a14:foregroundMark x1="35114" y1="82686" x2="29685" y2="81351"/>
                        <a14:foregroundMark x1="36252" y1="81837" x2="36252" y2="82039"/>
                        <a14:foregroundMark x1="36252" y1="81837" x2="36252" y2="81837"/>
                        <a14:foregroundMark x1="34764" y1="81837" x2="33713" y2="81189"/>
                        <a14:foregroundMark x1="36953" y1="82201" x2="36953" y2="82039"/>
                        <a14:foregroundMark x1="36602" y1="81837" x2="33713" y2="82039"/>
                        <a14:foregroundMark x1="38441" y1="81028" x2="31524" y2="81189"/>
                        <a14:backgroundMark x1="83400" y1="75583" x2="83012" y2="81837"/>
                        <a14:backgroundMark x1="83713" y1="70550" x2="83483" y2="74251"/>
                        <a14:backgroundMark x1="83012" y1="71723" x2="85902" y2="65655"/>
                        <a14:backgroundMark x1="83363" y1="68204" x2="83363" y2="84102"/>
                        <a14:backgroundMark x1="83363" y1="84102" x2="83713" y2="65655"/>
                        <a14:backgroundMark x1="88091" y1="69215" x2="87741" y2="79652"/>
                        <a14:backgroundMark x1="78284" y1="70712" x2="78634" y2="77144"/>
                        <a14:backgroundMark x1="93958" y1="72573" x2="79510" y2="74636"/>
                        <a14:backgroundMark x1="79510" y1="74636" x2="95096" y2="73746"/>
                        <a14:backgroundMark x1="95096" y1="73746" x2="77408" y2="78196"/>
                        <a14:backgroundMark x1="77408" y1="78196" x2="80823" y2="74757"/>
                        <a14:backgroundMark x1="80473" y1="74595" x2="84851" y2="75445"/>
                        <a14:backgroundMark x1="84063" y1="76133" x2="85552" y2="76982"/>
                        <a14:backgroundMark x1="81173" y1="76294" x2="71278" y2="75445"/>
                        <a14:backgroundMark x1="78634" y1="76456" x2="81173" y2="75607"/>
                        <a14:backgroundMark x1="36056" y1="80322" x2="34764" y2="80016"/>
                        <a14:backgroundMark x1="46620" y1="77276" x2="45009" y2="76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19" y="499827"/>
            <a:ext cx="3491508" cy="7555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52AF5-7802-8741-9C6F-A7202C30BA02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C9A0D5-EB76-A24A-AAFF-43DC4DA8D319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1539A44-5008-EB42-9A85-D98D5DAB518F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661AD9-0DE3-B045-B808-2EA1EB418497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C9345F-9597-4841-ADBF-4057AFAC9C5F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2108C27-4853-6E49-8B84-1C9E4F5774E2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4DD997-7119-AC4B-889F-352BA719ACA4}"/>
              </a:ext>
            </a:extLst>
          </p:cNvPr>
          <p:cNvSpPr/>
          <p:nvPr/>
        </p:nvSpPr>
        <p:spPr>
          <a:xfrm>
            <a:off x="2975172" y="1461621"/>
            <a:ext cx="3099441" cy="2041810"/>
          </a:xfrm>
          <a:prstGeom prst="roundRect">
            <a:avLst/>
          </a:prstGeom>
          <a:solidFill>
            <a:srgbClr val="B2B2B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9CC9-5794-6647-BCE9-097AA90BB3FC}"/>
              </a:ext>
            </a:extLst>
          </p:cNvPr>
          <p:cNvSpPr txBox="1"/>
          <p:nvPr/>
        </p:nvSpPr>
        <p:spPr>
          <a:xfrm>
            <a:off x="3789762" y="1549181"/>
            <a:ext cx="167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/>
              <a:t>Demographic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70EEEB-9840-5343-B451-ACF6F35A51B4}"/>
              </a:ext>
            </a:extLst>
          </p:cNvPr>
          <p:cNvCxnSpPr>
            <a:cxnSpLocks/>
          </p:cNvCxnSpPr>
          <p:nvPr/>
        </p:nvCxnSpPr>
        <p:spPr>
          <a:xfrm>
            <a:off x="3413334" y="1935649"/>
            <a:ext cx="2323847" cy="0"/>
          </a:xfrm>
          <a:prstGeom prst="line">
            <a:avLst/>
          </a:prstGeom>
          <a:ln w="31750">
            <a:solidFill>
              <a:srgbClr val="403D3D">
                <a:alpha val="5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3766F9-F31B-9E46-A1DF-4372CB372713}"/>
              </a:ext>
            </a:extLst>
          </p:cNvPr>
          <p:cNvSpPr txBox="1"/>
          <p:nvPr/>
        </p:nvSpPr>
        <p:spPr>
          <a:xfrm>
            <a:off x="3379610" y="1918513"/>
            <a:ext cx="2270483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/>
              <a:t>Age: 22</a:t>
            </a:r>
          </a:p>
          <a:p>
            <a:pPr>
              <a:lnSpc>
                <a:spcPct val="130000"/>
              </a:lnSpc>
            </a:pPr>
            <a:r>
              <a:rPr lang="en-US"/>
              <a:t>Gender: Male</a:t>
            </a:r>
          </a:p>
          <a:p>
            <a:pPr>
              <a:lnSpc>
                <a:spcPct val="130000"/>
              </a:lnSpc>
            </a:pPr>
            <a:r>
              <a:rPr lang="en-US"/>
              <a:t>Size: XL/44</a:t>
            </a:r>
          </a:p>
          <a:p>
            <a:pPr>
              <a:lnSpc>
                <a:spcPct val="130000"/>
              </a:lnSpc>
            </a:pPr>
            <a:r>
              <a:rPr lang="en-US"/>
              <a:t>Interest: Basketball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0A7644-F2BB-814F-9667-7F9592E6808B}"/>
              </a:ext>
            </a:extLst>
          </p:cNvPr>
          <p:cNvGrpSpPr/>
          <p:nvPr/>
        </p:nvGrpSpPr>
        <p:grpSpPr>
          <a:xfrm>
            <a:off x="6291942" y="1461621"/>
            <a:ext cx="3099441" cy="2320607"/>
            <a:chOff x="5676737" y="1461621"/>
            <a:chExt cx="2696902" cy="2320607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9871ED-477A-7C41-8FE8-7DC1BF20688D}"/>
                </a:ext>
              </a:extLst>
            </p:cNvPr>
            <p:cNvSpPr/>
            <p:nvPr/>
          </p:nvSpPr>
          <p:spPr>
            <a:xfrm>
              <a:off x="5676737" y="1461621"/>
              <a:ext cx="2696902" cy="2041810"/>
            </a:xfrm>
            <a:prstGeom prst="roundRect">
              <a:avLst/>
            </a:prstGeom>
            <a:solidFill>
              <a:srgbClr val="58688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1D532-535A-0D45-BF53-AAB776518488}"/>
                </a:ext>
              </a:extLst>
            </p:cNvPr>
            <p:cNvSpPr txBox="1"/>
            <p:nvPr/>
          </p:nvSpPr>
          <p:spPr>
            <a:xfrm>
              <a:off x="6481469" y="1549181"/>
              <a:ext cx="110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b="1"/>
                <a:t>Geographic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C9C951-745F-804F-A518-681F717596AB}"/>
                </a:ext>
              </a:extLst>
            </p:cNvPr>
            <p:cNvCxnSpPr>
              <a:cxnSpLocks/>
            </p:cNvCxnSpPr>
            <p:nvPr/>
          </p:nvCxnSpPr>
          <p:spPr>
            <a:xfrm>
              <a:off x="6014169" y="1935649"/>
              <a:ext cx="2022038" cy="0"/>
            </a:xfrm>
            <a:prstGeom prst="line">
              <a:avLst/>
            </a:prstGeom>
            <a:ln w="31750">
              <a:solidFill>
                <a:srgbClr val="403D3D">
                  <a:alpha val="50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CA192-7650-6140-B916-893E0C6040AC}"/>
                </a:ext>
              </a:extLst>
            </p:cNvPr>
            <p:cNvSpPr txBox="1"/>
            <p:nvPr/>
          </p:nvSpPr>
          <p:spPr>
            <a:xfrm>
              <a:off x="5984825" y="1918513"/>
              <a:ext cx="1930310" cy="18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/>
                <a:t>City: Shenzhen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Season: Winter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Location: Gym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Weather: Sunny/16</a:t>
              </a:r>
              <a:r>
                <a:rPr lang="en-CN"/>
                <a:t>℃</a:t>
              </a:r>
              <a:endParaRPr lang="en-US"/>
            </a:p>
            <a:p>
              <a:pPr>
                <a:lnSpc>
                  <a:spcPct val="130000"/>
                </a:lnSpc>
              </a:pPr>
              <a:endParaRPr lang="en-US"/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C126A38-EA03-2349-B368-12641724341E}"/>
              </a:ext>
            </a:extLst>
          </p:cNvPr>
          <p:cNvSpPr/>
          <p:nvPr/>
        </p:nvSpPr>
        <p:spPr>
          <a:xfrm>
            <a:off x="2975968" y="3590991"/>
            <a:ext cx="3099441" cy="2041810"/>
          </a:xfrm>
          <a:prstGeom prst="roundRect">
            <a:avLst/>
          </a:prstGeom>
          <a:solidFill>
            <a:srgbClr val="5868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A4CB0-C1B1-B647-B9D5-69D3BA6B42D9}"/>
              </a:ext>
            </a:extLst>
          </p:cNvPr>
          <p:cNvSpPr txBox="1"/>
          <p:nvPr/>
        </p:nvSpPr>
        <p:spPr>
          <a:xfrm>
            <a:off x="3790558" y="3678551"/>
            <a:ext cx="167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/>
              <a:t>Behavioral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D4CC92-7B23-1F42-AAA0-A93D3A57ACA6}"/>
              </a:ext>
            </a:extLst>
          </p:cNvPr>
          <p:cNvCxnSpPr>
            <a:cxnSpLocks/>
          </p:cNvCxnSpPr>
          <p:nvPr/>
        </p:nvCxnSpPr>
        <p:spPr>
          <a:xfrm>
            <a:off x="3414130" y="4065019"/>
            <a:ext cx="2323847" cy="0"/>
          </a:xfrm>
          <a:prstGeom prst="line">
            <a:avLst/>
          </a:prstGeom>
          <a:ln w="31750">
            <a:solidFill>
              <a:srgbClr val="403D3D">
                <a:alpha val="5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E62B965-0F5A-3748-99FA-ABCDC69F52AC}"/>
              </a:ext>
            </a:extLst>
          </p:cNvPr>
          <p:cNvSpPr txBox="1"/>
          <p:nvPr/>
        </p:nvSpPr>
        <p:spPr>
          <a:xfrm>
            <a:off x="3380406" y="4047883"/>
            <a:ext cx="2270483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/>
              <a:t>Active Time: 8 P.M. </a:t>
            </a:r>
          </a:p>
          <a:p>
            <a:pPr>
              <a:lnSpc>
                <a:spcPct val="130000"/>
              </a:lnSpc>
            </a:pPr>
            <a:r>
              <a:rPr lang="en-US"/>
              <a:t>RFM: Active = 1</a:t>
            </a:r>
          </a:p>
          <a:p>
            <a:pPr>
              <a:lnSpc>
                <a:spcPct val="130000"/>
              </a:lnSpc>
            </a:pPr>
            <a:r>
              <a:rPr lang="en-US"/>
              <a:t>Shopping cart: AJ1</a:t>
            </a:r>
          </a:p>
          <a:p>
            <a:pPr>
              <a:lnSpc>
                <a:spcPct val="130000"/>
              </a:lnSpc>
            </a:pPr>
            <a:r>
              <a:rPr lang="en-US"/>
              <a:t>Video watching: NBA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7012E8-0DF7-5F49-923E-8BA224C94EBB}"/>
              </a:ext>
            </a:extLst>
          </p:cNvPr>
          <p:cNvGrpSpPr/>
          <p:nvPr/>
        </p:nvGrpSpPr>
        <p:grpSpPr>
          <a:xfrm>
            <a:off x="6292741" y="3590991"/>
            <a:ext cx="3099441" cy="2041810"/>
            <a:chOff x="5676737" y="1461621"/>
            <a:chExt cx="2696902" cy="204181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AB2BE49-8D54-804C-854E-75EBBBD7ED41}"/>
                </a:ext>
              </a:extLst>
            </p:cNvPr>
            <p:cNvSpPr/>
            <p:nvPr/>
          </p:nvSpPr>
          <p:spPr>
            <a:xfrm>
              <a:off x="5676737" y="1461621"/>
              <a:ext cx="2696902" cy="2041810"/>
            </a:xfrm>
            <a:prstGeom prst="roundRect">
              <a:avLst/>
            </a:prstGeom>
            <a:solidFill>
              <a:srgbClr val="B2B2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260D70-52EC-084A-837D-E8F4BB3996E4}"/>
                </a:ext>
              </a:extLst>
            </p:cNvPr>
            <p:cNvSpPr txBox="1"/>
            <p:nvPr/>
          </p:nvSpPr>
          <p:spPr>
            <a:xfrm>
              <a:off x="6402135" y="1549181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b="1"/>
                <a:t>Psychological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10C31B-4DCE-9B43-9706-C70863076797}"/>
                </a:ext>
              </a:extLst>
            </p:cNvPr>
            <p:cNvCxnSpPr>
              <a:cxnSpLocks/>
            </p:cNvCxnSpPr>
            <p:nvPr/>
          </p:nvCxnSpPr>
          <p:spPr>
            <a:xfrm>
              <a:off x="6014169" y="1935649"/>
              <a:ext cx="2022038" cy="0"/>
            </a:xfrm>
            <a:prstGeom prst="line">
              <a:avLst/>
            </a:prstGeom>
            <a:ln w="31750">
              <a:solidFill>
                <a:srgbClr val="403D3D">
                  <a:alpha val="50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AD7918-08E3-FD46-AA1C-79225785D82D}"/>
                </a:ext>
              </a:extLst>
            </p:cNvPr>
            <p:cNvSpPr txBox="1"/>
            <p:nvPr/>
          </p:nvSpPr>
          <p:spPr>
            <a:xfrm>
              <a:off x="5984824" y="1918513"/>
              <a:ext cx="2374698" cy="150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/>
                <a:t>Lifestyle: For fun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Value: Value for money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Characteristic: Fancy</a:t>
              </a:r>
            </a:p>
            <a:p>
              <a:pPr>
                <a:lnSpc>
                  <a:spcPct val="130000"/>
                </a:lnSpc>
              </a:pPr>
              <a:r>
                <a:rPr lang="en-US"/>
                <a:t>Social status: Middle upper</a:t>
              </a:r>
            </a:p>
          </p:txBody>
        </p:sp>
      </p:grpSp>
      <p:sp>
        <p:nvSpPr>
          <p:cNvPr id="40" name="Google Shape;839;p32">
            <a:extLst>
              <a:ext uri="{FF2B5EF4-FFF2-40B4-BE49-F238E27FC236}">
                <a16:creationId xmlns:a16="http://schemas.microsoft.com/office/drawing/2014/main" id="{6160EA63-10CA-6C44-97C2-7409636C6844}"/>
              </a:ext>
            </a:extLst>
          </p:cNvPr>
          <p:cNvSpPr/>
          <p:nvPr/>
        </p:nvSpPr>
        <p:spPr>
          <a:xfrm>
            <a:off x="4901619" y="5953138"/>
            <a:ext cx="2998573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5A7C4F-20BE-594A-8C77-BDD24BD2F3A4}"/>
              </a:ext>
            </a:extLst>
          </p:cNvPr>
          <p:cNvSpPr txBox="1"/>
          <p:nvPr/>
        </p:nvSpPr>
        <p:spPr>
          <a:xfrm>
            <a:off x="5255792" y="6005072"/>
            <a:ext cx="207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SPORTS LOVER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064859-7FD1-064D-997D-A197A0E4DD6F}"/>
              </a:ext>
            </a:extLst>
          </p:cNvPr>
          <p:cNvSpPr/>
          <p:nvPr/>
        </p:nvSpPr>
        <p:spPr>
          <a:xfrm rot="795871">
            <a:off x="10424436" y="4099355"/>
            <a:ext cx="717512" cy="296044"/>
          </a:xfrm>
          <a:prstGeom prst="rect">
            <a:avLst/>
          </a:prstGeom>
          <a:solidFill>
            <a:srgbClr val="3A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/>
              <a:t>Bruce</a:t>
            </a:r>
          </a:p>
        </p:txBody>
      </p:sp>
    </p:spTree>
    <p:extLst>
      <p:ext uri="{BB962C8B-B14F-4D97-AF65-F5344CB8AC3E}">
        <p14:creationId xmlns:p14="http://schemas.microsoft.com/office/powerpoint/2010/main" val="20626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2F0554AD-EDE6-FD43-81DC-25B3EA29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-292392"/>
            <a:ext cx="1272740" cy="1400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1FF03-BFAC-4048-9CE5-A12783AB5D47}"/>
              </a:ext>
            </a:extLst>
          </p:cNvPr>
          <p:cNvSpPr txBox="1"/>
          <p:nvPr/>
        </p:nvSpPr>
        <p:spPr>
          <a:xfrm>
            <a:off x="4544918" y="1478494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Futura" panose="020B0602020204020303" pitchFamily="34" charset="-79"/>
                <a:ea typeface="+mn-ea"/>
                <a:cs typeface="Futura" panose="020B0602020204020303" pitchFamily="34" charset="-79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0D5D1-4044-AB42-AED5-7C54C20B480B}"/>
              </a:ext>
            </a:extLst>
          </p:cNvPr>
          <p:cNvSpPr txBox="1"/>
          <p:nvPr/>
        </p:nvSpPr>
        <p:spPr>
          <a:xfrm>
            <a:off x="3324552" y="2827180"/>
            <a:ext cx="523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BIG DATA CRM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DF5CC-BDC2-724A-9AFF-08CD1EB10E39}"/>
              </a:ext>
            </a:extLst>
          </p:cNvPr>
          <p:cNvSpPr txBox="1"/>
          <p:nvPr/>
        </p:nvSpPr>
        <p:spPr>
          <a:xfrm>
            <a:off x="2640729" y="3501523"/>
            <a:ext cx="657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BIG DATA MARKETING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A5FB4-5286-BF47-8246-720A676C2457}"/>
              </a:ext>
            </a:extLst>
          </p:cNvPr>
          <p:cNvSpPr txBox="1"/>
          <p:nvPr/>
        </p:nvSpPr>
        <p:spPr>
          <a:xfrm>
            <a:off x="2812378" y="4175866"/>
            <a:ext cx="622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CREATIVE MARKETING CAMPAIGN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DBC92-6584-124F-BBCA-7E6FEB5B0007}"/>
              </a:ext>
            </a:extLst>
          </p:cNvPr>
          <p:cNvSpPr txBox="1"/>
          <p:nvPr/>
        </p:nvSpPr>
        <p:spPr>
          <a:xfrm>
            <a:off x="3900446" y="4850210"/>
            <a:ext cx="407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STATEMENT OF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41E46-40C9-5C49-B46E-27C622E208FA}"/>
              </a:ext>
            </a:extLst>
          </p:cNvPr>
          <p:cNvSpPr txBox="1"/>
          <p:nvPr/>
        </p:nvSpPr>
        <p:spPr>
          <a:xfrm>
            <a:off x="3477462" y="2152837"/>
            <a:ext cx="4791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" panose="020B0602020204020303" pitchFamily="34" charset="-79"/>
                <a:ea typeface="+mn-ea"/>
                <a:cs typeface="Futura" panose="020B0602020204020303" pitchFamily="34" charset="-79"/>
              </a:rPr>
              <a:t>PROBLEM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59524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0E9F31D-28F2-1C44-9E2C-B5E060B679F5}"/>
              </a:ext>
            </a:extLst>
          </p:cNvPr>
          <p:cNvGrpSpPr/>
          <p:nvPr/>
        </p:nvGrpSpPr>
        <p:grpSpPr>
          <a:xfrm>
            <a:off x="2897994" y="4338675"/>
            <a:ext cx="2609522" cy="2141414"/>
            <a:chOff x="8698833" y="4334135"/>
            <a:chExt cx="2609522" cy="2141414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61D86B22-494C-1341-A15D-019A3BAC4883}"/>
                </a:ext>
              </a:extLst>
            </p:cNvPr>
            <p:cNvSpPr/>
            <p:nvPr/>
          </p:nvSpPr>
          <p:spPr>
            <a:xfrm>
              <a:off x="8803345" y="4334135"/>
              <a:ext cx="2444808" cy="2141414"/>
            </a:xfrm>
            <a:prstGeom prst="roundRect">
              <a:avLst>
                <a:gd name="adj" fmla="val 13816"/>
              </a:avLst>
            </a:prstGeom>
            <a:pattFill prst="pct5">
              <a:fgClr>
                <a:srgbClr val="3A3838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46406D-6626-4944-BADF-DBD3848FB314}"/>
                </a:ext>
              </a:extLst>
            </p:cNvPr>
            <p:cNvSpPr txBox="1"/>
            <p:nvPr/>
          </p:nvSpPr>
          <p:spPr>
            <a:xfrm>
              <a:off x="8803345" y="5086122"/>
              <a:ext cx="2460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Changeable color</a:t>
              </a:r>
              <a:endParaRPr lang="en-CN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D5276E-1E08-544C-AC4D-53378ED674F2}"/>
                </a:ext>
              </a:extLst>
            </p:cNvPr>
            <p:cNvSpPr txBox="1"/>
            <p:nvPr/>
          </p:nvSpPr>
          <p:spPr>
            <a:xfrm>
              <a:off x="8743142" y="5451142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Interesting animations</a:t>
              </a:r>
              <a:endParaRPr lang="en-CN" sz="16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80614E-B091-D746-B3F6-6A95A24EC98C}"/>
                </a:ext>
              </a:extLst>
            </p:cNvPr>
            <p:cNvSpPr txBox="1"/>
            <p:nvPr/>
          </p:nvSpPr>
          <p:spPr>
            <a:xfrm>
              <a:off x="8698833" y="5856474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Interaction between friends</a:t>
              </a:r>
              <a:endParaRPr lang="en-CN" sz="16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9201CA-E18B-BA40-8671-BEA18AC140C2}"/>
              </a:ext>
            </a:extLst>
          </p:cNvPr>
          <p:cNvGrpSpPr/>
          <p:nvPr/>
        </p:nvGrpSpPr>
        <p:grpSpPr>
          <a:xfrm>
            <a:off x="8698833" y="4334135"/>
            <a:ext cx="2609522" cy="2141414"/>
            <a:chOff x="8698833" y="4334135"/>
            <a:chExt cx="2609522" cy="2141414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3590529-C4E9-8F48-BF69-C7FA2ADA72F8}"/>
                </a:ext>
              </a:extLst>
            </p:cNvPr>
            <p:cNvSpPr/>
            <p:nvPr/>
          </p:nvSpPr>
          <p:spPr>
            <a:xfrm>
              <a:off x="8803345" y="4334135"/>
              <a:ext cx="2444808" cy="2141414"/>
            </a:xfrm>
            <a:prstGeom prst="roundRect">
              <a:avLst>
                <a:gd name="adj" fmla="val 13816"/>
              </a:avLst>
            </a:prstGeom>
            <a:pattFill prst="pct5">
              <a:fgClr>
                <a:srgbClr val="3A3838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E2DBA4-E9FC-1749-8002-2702F491CFD3}"/>
                </a:ext>
              </a:extLst>
            </p:cNvPr>
            <p:cNvSpPr txBox="1"/>
            <p:nvPr/>
          </p:nvSpPr>
          <p:spPr>
            <a:xfrm>
              <a:off x="8803345" y="5086122"/>
              <a:ext cx="2460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/>
                <a:t>Endorser</a:t>
              </a:r>
              <a:r>
                <a:rPr lang="zh-CN" altLang="en-US" sz="1600"/>
                <a:t> </a:t>
              </a:r>
              <a:r>
                <a:rPr lang="en-CN" sz="1600">
                  <a:sym typeface="Wingdings" pitchFamily="2" charset="2"/>
                </a:rPr>
                <a:t></a:t>
              </a:r>
              <a:r>
                <a:rPr lang="zh-CN" altLang="en-US" sz="1600">
                  <a:sym typeface="Wingdings" pitchFamily="2" charset="2"/>
                </a:rPr>
                <a:t> </a:t>
              </a:r>
              <a:r>
                <a:rPr lang="en-CN" sz="1600">
                  <a:sym typeface="Wingdings" pitchFamily="2" charset="2"/>
                </a:rPr>
                <a:t>Favorite star</a:t>
              </a:r>
              <a:endParaRPr lang="en-CN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9CE4C6-45AA-1549-8381-53EBB2769755}"/>
                </a:ext>
              </a:extLst>
            </p:cNvPr>
            <p:cNvSpPr txBox="1"/>
            <p:nvPr/>
          </p:nvSpPr>
          <p:spPr>
            <a:xfrm>
              <a:off x="8743142" y="5451142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/>
                <a:t>Product</a:t>
              </a:r>
              <a:r>
                <a:rPr lang="zh-CN" altLang="en-US" sz="1600"/>
                <a:t> </a:t>
              </a:r>
              <a:r>
                <a:rPr lang="en-CN" sz="1600">
                  <a:sym typeface="Wingdings" pitchFamily="2" charset="2"/>
                </a:rPr>
                <a:t></a:t>
              </a:r>
              <a:r>
                <a:rPr lang="zh-CN" altLang="en-US" sz="1600">
                  <a:sym typeface="Wingdings" pitchFamily="2" charset="2"/>
                </a:rPr>
                <a:t> </a:t>
              </a:r>
              <a:r>
                <a:rPr lang="en-CN" sz="1600">
                  <a:sym typeface="Wingdings" pitchFamily="2" charset="2"/>
                </a:rPr>
                <a:t>Seasonal need</a:t>
              </a:r>
              <a:endParaRPr lang="en-CN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E1EB9D-E63C-B342-A25B-BEF4E4223D74}"/>
                </a:ext>
              </a:extLst>
            </p:cNvPr>
            <p:cNvSpPr txBox="1"/>
            <p:nvPr/>
          </p:nvSpPr>
          <p:spPr>
            <a:xfrm>
              <a:off x="8698833" y="5856474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Community </a:t>
              </a:r>
              <a:r>
                <a:rPr lang="en-CN" sz="1600">
                  <a:sym typeface="Wingdings" pitchFamily="2" charset="2"/>
                </a:rPr>
                <a:t> Active use</a:t>
              </a:r>
              <a:endParaRPr lang="en-CN" sz="16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2F5D04-8DE5-8D49-B7CB-545B50E35326}"/>
              </a:ext>
            </a:extLst>
          </p:cNvPr>
          <p:cNvGrpSpPr/>
          <p:nvPr/>
        </p:nvGrpSpPr>
        <p:grpSpPr>
          <a:xfrm>
            <a:off x="5820330" y="4332150"/>
            <a:ext cx="2609522" cy="2141414"/>
            <a:chOff x="8698833" y="4334135"/>
            <a:chExt cx="2609522" cy="214141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A4FFDB1-A948-F444-A017-240509FDABCA}"/>
                </a:ext>
              </a:extLst>
            </p:cNvPr>
            <p:cNvSpPr/>
            <p:nvPr/>
          </p:nvSpPr>
          <p:spPr>
            <a:xfrm>
              <a:off x="8803345" y="4334135"/>
              <a:ext cx="2444808" cy="2141414"/>
            </a:xfrm>
            <a:prstGeom prst="roundRect">
              <a:avLst>
                <a:gd name="adj" fmla="val 13816"/>
              </a:avLst>
            </a:prstGeom>
            <a:pattFill prst="pct5">
              <a:fgClr>
                <a:srgbClr val="3A3838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62F8A0A-679D-FA4D-A767-260014A6DECC}"/>
                </a:ext>
              </a:extLst>
            </p:cNvPr>
            <p:cNvSpPr txBox="1"/>
            <p:nvPr/>
          </p:nvSpPr>
          <p:spPr>
            <a:xfrm>
              <a:off x="8803345" y="5086122"/>
              <a:ext cx="2460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Relevant topic</a:t>
              </a:r>
              <a:endParaRPr lang="en-CN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AD23CA9-E946-1E42-83ED-459A7EF3B1DB}"/>
                </a:ext>
              </a:extLst>
            </p:cNvPr>
            <p:cNvSpPr txBox="1"/>
            <p:nvPr/>
          </p:nvSpPr>
          <p:spPr>
            <a:xfrm>
              <a:off x="8743142" y="5451142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Pool of KOC</a:t>
              </a:r>
              <a:endParaRPr lang="en-CN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EE70C00-3F8D-D943-87D5-0AD3906C9912}"/>
                </a:ext>
              </a:extLst>
            </p:cNvPr>
            <p:cNvSpPr txBox="1"/>
            <p:nvPr/>
          </p:nvSpPr>
          <p:spPr>
            <a:xfrm>
              <a:off x="8698833" y="5856474"/>
              <a:ext cx="2565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Management of community</a:t>
              </a:r>
              <a:endParaRPr lang="en-CN" sz="1600"/>
            </a:p>
          </p:txBody>
        </p:sp>
      </p:grpSp>
      <p:sp>
        <p:nvSpPr>
          <p:cNvPr id="45" name="Google Shape;838;p32">
            <a:extLst>
              <a:ext uri="{FF2B5EF4-FFF2-40B4-BE49-F238E27FC236}">
                <a16:creationId xmlns:a16="http://schemas.microsoft.com/office/drawing/2014/main" id="{97C47DC6-8892-E14F-9F9E-C0349ADA4D86}"/>
              </a:ext>
            </a:extLst>
          </p:cNvPr>
          <p:cNvSpPr/>
          <p:nvPr/>
        </p:nvSpPr>
        <p:spPr>
          <a:xfrm>
            <a:off x="5544878" y="1414093"/>
            <a:ext cx="5585230" cy="552076"/>
          </a:xfrm>
          <a:custGeom>
            <a:avLst/>
            <a:gdLst/>
            <a:ahLst/>
            <a:cxnLst/>
            <a:rect l="l" t="t" r="r" b="b"/>
            <a:pathLst>
              <a:path w="96822" h="26468" extrusionOk="0">
                <a:moveTo>
                  <a:pt x="0" y="0"/>
                </a:moveTo>
                <a:lnTo>
                  <a:pt x="0" y="26468"/>
                </a:lnTo>
                <a:lnTo>
                  <a:pt x="92071" y="26468"/>
                </a:lnTo>
                <a:cubicBezTo>
                  <a:pt x="94691" y="26468"/>
                  <a:pt x="96822" y="24337"/>
                  <a:pt x="96822" y="21717"/>
                </a:cubicBezTo>
                <a:lnTo>
                  <a:pt x="96822" y="4751"/>
                </a:lnTo>
                <a:cubicBezTo>
                  <a:pt x="96822" y="2120"/>
                  <a:pt x="94691" y="0"/>
                  <a:pt x="920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CN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Roboto"/>
                <a:sym typeface="Times New Roman" panose="02020603050405020304" pitchFamily="18" charset="0"/>
              </a:rPr>
            </a:br>
            <a:endParaRPr>
              <a:latin typeface="Heiti TC Medium" pitchFamily="2" charset="-128"/>
              <a:ea typeface="Heiti TC Medium" pitchFamily="2" charset="-128"/>
              <a:cs typeface="Roboto"/>
              <a:sym typeface="Times New Roman" panose="02020603050405020304" pitchFamily="18" charset="0"/>
            </a:endParaRPr>
          </a:p>
        </p:txBody>
      </p:sp>
      <p:sp>
        <p:nvSpPr>
          <p:cNvPr id="46" name="Google Shape;839;p32">
            <a:extLst>
              <a:ext uri="{FF2B5EF4-FFF2-40B4-BE49-F238E27FC236}">
                <a16:creationId xmlns:a16="http://schemas.microsoft.com/office/drawing/2014/main" id="{FBEDD9A1-6AC0-6741-A513-1BF5766438E8}"/>
              </a:ext>
            </a:extLst>
          </p:cNvPr>
          <p:cNvSpPr/>
          <p:nvPr/>
        </p:nvSpPr>
        <p:spPr>
          <a:xfrm>
            <a:off x="3097262" y="1414094"/>
            <a:ext cx="2998573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26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Advertisement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406E1A-CC8F-6544-AC22-BAD7DB2B53BC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Browsing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C0ADA3-EE7C-254A-8AD7-FAC31E1C0D2C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E057E7-859F-424B-A809-CE8C5D11ABC1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D4617E-FFDA-F941-B910-624CCE918CCA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85C8D0-5E03-FE44-9350-E25028A0A586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973D75-6F18-9541-B047-428570009D3A}"/>
              </a:ext>
            </a:extLst>
          </p:cNvPr>
          <p:cNvSpPr txBox="1"/>
          <p:nvPr/>
        </p:nvSpPr>
        <p:spPr>
          <a:xfrm>
            <a:off x="6239835" y="1481828"/>
            <a:ext cx="477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/>
              <a:t>Top3 Apps frequently used by the customer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B823F8-D5D1-534B-B41C-7EA93294E610}"/>
              </a:ext>
            </a:extLst>
          </p:cNvPr>
          <p:cNvSpPr txBox="1"/>
          <p:nvPr/>
        </p:nvSpPr>
        <p:spPr>
          <a:xfrm>
            <a:off x="3327882" y="1448618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</a:rPr>
              <a:t>Channel Selection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6663FC-F4AE-F045-937B-9B65A133198F}"/>
              </a:ext>
            </a:extLst>
          </p:cNvPr>
          <p:cNvGrpSpPr/>
          <p:nvPr/>
        </p:nvGrpSpPr>
        <p:grpSpPr>
          <a:xfrm>
            <a:off x="2510360" y="1881938"/>
            <a:ext cx="8920247" cy="2740945"/>
            <a:chOff x="2510360" y="1881938"/>
            <a:chExt cx="8920247" cy="274094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A64C073-1DEA-9347-9024-C4255E6D851B}"/>
                </a:ext>
              </a:extLst>
            </p:cNvPr>
            <p:cNvGrpSpPr/>
            <p:nvPr/>
          </p:nvGrpSpPr>
          <p:grpSpPr>
            <a:xfrm>
              <a:off x="2510360" y="1881938"/>
              <a:ext cx="8920247" cy="2740945"/>
              <a:chOff x="2497834" y="1716594"/>
              <a:chExt cx="8920247" cy="2740945"/>
            </a:xfrm>
          </p:grpSpPr>
          <p:pic>
            <p:nvPicPr>
              <p:cNvPr id="50" name="Picture 17" descr="smartphone.png">
                <a:extLst>
                  <a:ext uri="{FF2B5EF4-FFF2-40B4-BE49-F238E27FC236}">
                    <a16:creationId xmlns:a16="http://schemas.microsoft.com/office/drawing/2014/main" id="{A5E29446-DF4F-404D-B0A5-B8C040FCB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2" t="1" r="1" b="44362"/>
              <a:stretch/>
            </p:blipFill>
            <p:spPr bwMode="auto">
              <a:xfrm>
                <a:off x="8699006" y="1720537"/>
                <a:ext cx="2719075" cy="27256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17" descr="smartphone.png">
                <a:extLst>
                  <a:ext uri="{FF2B5EF4-FFF2-40B4-BE49-F238E27FC236}">
                    <a16:creationId xmlns:a16="http://schemas.microsoft.com/office/drawing/2014/main" id="{4F4C3021-7252-BF4D-86FD-2FD37FAA2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2" t="1" r="1" b="44362"/>
              <a:stretch/>
            </p:blipFill>
            <p:spPr bwMode="auto">
              <a:xfrm>
                <a:off x="5781994" y="1716594"/>
                <a:ext cx="2719075" cy="27256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17" descr="smartphone.png">
                <a:extLst>
                  <a:ext uri="{FF2B5EF4-FFF2-40B4-BE49-F238E27FC236}">
                    <a16:creationId xmlns:a16="http://schemas.microsoft.com/office/drawing/2014/main" id="{0BA3C9D4-94DC-4E4D-819F-3DD7E44CB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2" t="1" r="1" b="44362"/>
              <a:stretch/>
            </p:blipFill>
            <p:spPr bwMode="auto">
              <a:xfrm>
                <a:off x="2869523" y="1720538"/>
                <a:ext cx="2719075" cy="27256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69F5F73-A2CF-634D-B1AE-2BA79CE40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03" b="49063"/>
              <a:stretch/>
            </p:blipFill>
            <p:spPr>
              <a:xfrm>
                <a:off x="5989985" y="2286729"/>
                <a:ext cx="2226635" cy="2155520"/>
              </a:xfrm>
              <a:prstGeom prst="rect">
                <a:avLst/>
              </a:prstGeom>
            </p:spPr>
          </p:pic>
          <p:pic>
            <p:nvPicPr>
              <p:cNvPr id="18" name="Picture 17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C8D3FB7-D507-FD47-BE1E-425133FF4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59" b="48210"/>
              <a:stretch/>
            </p:blipFill>
            <p:spPr>
              <a:xfrm>
                <a:off x="8905776" y="2316125"/>
                <a:ext cx="2226634" cy="2126124"/>
              </a:xfrm>
              <a:prstGeom prst="rect">
                <a:avLst/>
              </a:prstGeom>
            </p:spPr>
          </p:pic>
          <p:pic>
            <p:nvPicPr>
              <p:cNvPr id="20" name="Picture 19" descr="Graphical user interface, text, application, chat or text message&#10;&#10;Description automatically generated">
                <a:extLst>
                  <a:ext uri="{FF2B5EF4-FFF2-40B4-BE49-F238E27FC236}">
                    <a16:creationId xmlns:a16="http://schemas.microsoft.com/office/drawing/2014/main" id="{46322E72-C66D-024F-8415-B9C433DECC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50570"/>
              <a:stretch/>
            </p:blipFill>
            <p:spPr>
              <a:xfrm>
                <a:off x="3091285" y="2316125"/>
                <a:ext cx="2226635" cy="2141414"/>
              </a:xfrm>
              <a:prstGeom prst="rect">
                <a:avLst/>
              </a:prstGeom>
            </p:spPr>
          </p:pic>
          <p:pic>
            <p:nvPicPr>
              <p:cNvPr id="21" name="Picture 12">
                <a:extLst>
                  <a:ext uri="{FF2B5EF4-FFF2-40B4-BE49-F238E27FC236}">
                    <a16:creationId xmlns:a16="http://schemas.microsoft.com/office/drawing/2014/main" id="{1BF76B98-0872-5F45-A985-EE01B6D4F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3" t="16621" r="24821" b="12078"/>
              <a:stretch/>
            </p:blipFill>
            <p:spPr bwMode="auto">
              <a:xfrm>
                <a:off x="2497834" y="1799987"/>
                <a:ext cx="479150" cy="479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11C6E7C-392F-6846-8267-461BF613F1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56" t="18226" r="35902" b="34861"/>
              <a:stretch/>
            </p:blipFill>
            <p:spPr bwMode="auto">
              <a:xfrm>
                <a:off x="5442899" y="1823486"/>
                <a:ext cx="451380" cy="468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B940F7-298C-E94B-B70E-4724428CC8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9327" y="1827758"/>
                <a:ext cx="451380" cy="4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C2DD239-BDF9-AD42-8816-B3EDCB92C32D}"/>
                  </a:ext>
                </a:extLst>
              </p:cNvPr>
              <p:cNvGrpSpPr/>
              <p:nvPr/>
            </p:nvGrpSpPr>
            <p:grpSpPr>
              <a:xfrm>
                <a:off x="3183882" y="2666145"/>
                <a:ext cx="288000" cy="288000"/>
                <a:chOff x="6158269" y="416963"/>
                <a:chExt cx="1078841" cy="1080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85925C5-3A4A-1045-9641-70361C6EF00C}"/>
                    </a:ext>
                  </a:extLst>
                </p:cNvPr>
                <p:cNvSpPr/>
                <p:nvPr/>
              </p:nvSpPr>
              <p:spPr>
                <a:xfrm>
                  <a:off x="6158269" y="416963"/>
                  <a:ext cx="1078841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25" name="Picture 1" descr="page1image3779008">
                  <a:extLst>
                    <a:ext uri="{FF2B5EF4-FFF2-40B4-BE49-F238E27FC236}">
                      <a16:creationId xmlns:a16="http://schemas.microsoft.com/office/drawing/2014/main" id="{F5457DE8-305C-214E-AB29-B260F05ACA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4610" y="515269"/>
                  <a:ext cx="952500" cy="330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3C304B7-E6D4-5749-86DB-65E773AE3555}"/>
                  </a:ext>
                </a:extLst>
              </p:cNvPr>
              <p:cNvGrpSpPr/>
              <p:nvPr/>
            </p:nvGrpSpPr>
            <p:grpSpPr>
              <a:xfrm>
                <a:off x="6044798" y="2508963"/>
                <a:ext cx="288000" cy="288000"/>
                <a:chOff x="6158269" y="416963"/>
                <a:chExt cx="1078841" cy="1080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4C5F2F-4377-4245-B7F2-6C2CBD8FA26B}"/>
                    </a:ext>
                  </a:extLst>
                </p:cNvPr>
                <p:cNvSpPr/>
                <p:nvPr/>
              </p:nvSpPr>
              <p:spPr>
                <a:xfrm>
                  <a:off x="6158269" y="416963"/>
                  <a:ext cx="1078841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30" name="Picture 1" descr="page1image3779008">
                  <a:extLst>
                    <a:ext uri="{FF2B5EF4-FFF2-40B4-BE49-F238E27FC236}">
                      <a16:creationId xmlns:a16="http://schemas.microsoft.com/office/drawing/2014/main" id="{94465F0B-E5D2-4941-962C-CEF98EB6E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4610" y="791863"/>
                  <a:ext cx="952500" cy="330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F12CC2C-FD47-9A46-8857-AFE7DEA54A53}"/>
                  </a:ext>
                </a:extLst>
              </p:cNvPr>
              <p:cNvGrpSpPr/>
              <p:nvPr/>
            </p:nvGrpSpPr>
            <p:grpSpPr>
              <a:xfrm>
                <a:off x="8929198" y="2766118"/>
                <a:ext cx="311421" cy="288000"/>
                <a:chOff x="5921437" y="226801"/>
                <a:chExt cx="1166575" cy="10800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54F785D-5B81-3D40-9CDC-C0F23002FFEF}"/>
                    </a:ext>
                  </a:extLst>
                </p:cNvPr>
                <p:cNvSpPr/>
                <p:nvPr/>
              </p:nvSpPr>
              <p:spPr>
                <a:xfrm>
                  <a:off x="5921437" y="226801"/>
                  <a:ext cx="1078841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33" name="Picture 1" descr="page1image3779008">
                  <a:extLst>
                    <a:ext uri="{FF2B5EF4-FFF2-40B4-BE49-F238E27FC236}">
                      <a16:creationId xmlns:a16="http://schemas.microsoft.com/office/drawing/2014/main" id="{8A02BD28-C1A0-3B4E-A575-9BBAB300BF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5512" y="404123"/>
                  <a:ext cx="952500" cy="330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3C169F0-B30F-1045-B16B-33291D215523}"/>
                  </a:ext>
                </a:extLst>
              </p:cNvPr>
              <p:cNvGrpSpPr/>
              <p:nvPr/>
            </p:nvGrpSpPr>
            <p:grpSpPr>
              <a:xfrm>
                <a:off x="6292636" y="2503540"/>
                <a:ext cx="515409" cy="295395"/>
                <a:chOff x="6330606" y="2254989"/>
                <a:chExt cx="515409" cy="29539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82119BA-598F-1B4E-A6A8-9F2535EF45D6}"/>
                    </a:ext>
                  </a:extLst>
                </p:cNvPr>
                <p:cNvSpPr/>
                <p:nvPr/>
              </p:nvSpPr>
              <p:spPr>
                <a:xfrm>
                  <a:off x="6371309" y="2254989"/>
                  <a:ext cx="474706" cy="2506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1A300F-5A96-0D4D-B6A2-3AFE626A4659}"/>
                    </a:ext>
                  </a:extLst>
                </p:cNvPr>
                <p:cNvSpPr txBox="1"/>
                <p:nvPr/>
              </p:nvSpPr>
              <p:spPr>
                <a:xfrm>
                  <a:off x="6330606" y="2273385"/>
                  <a:ext cx="4671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200">
                      <a:ea typeface="Verdana" panose="020B0604030504040204" pitchFamily="34" charset="0"/>
                      <a:cs typeface="Verdana" panose="020B0604030504040204" pitchFamily="34" charset="0"/>
                    </a:rPr>
                    <a:t>Nike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820211F-414A-EA4A-B4AD-422DFE079BBB}"/>
                  </a:ext>
                </a:extLst>
              </p:cNvPr>
              <p:cNvGrpSpPr/>
              <p:nvPr/>
            </p:nvGrpSpPr>
            <p:grpSpPr>
              <a:xfrm>
                <a:off x="9184206" y="2736387"/>
                <a:ext cx="538799" cy="276999"/>
                <a:chOff x="6257148" y="2142704"/>
                <a:chExt cx="538799" cy="27699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4E85A62-A5DC-3E45-88CB-73AAD7F272AA}"/>
                    </a:ext>
                  </a:extLst>
                </p:cNvPr>
                <p:cNvSpPr/>
                <p:nvPr/>
              </p:nvSpPr>
              <p:spPr>
                <a:xfrm>
                  <a:off x="6321241" y="2142704"/>
                  <a:ext cx="474706" cy="2506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99CCF3A-2185-7244-9015-C4C3BADF4F18}"/>
                    </a:ext>
                  </a:extLst>
                </p:cNvPr>
                <p:cNvSpPr txBox="1"/>
                <p:nvPr/>
              </p:nvSpPr>
              <p:spPr>
                <a:xfrm>
                  <a:off x="6257148" y="2142704"/>
                  <a:ext cx="4618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200">
                      <a:cs typeface="Futura Medium" panose="020B0602020204020303" pitchFamily="34" charset="-79"/>
                    </a:rPr>
                    <a:t>Nike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BE4071D-8718-5746-B450-D9AD9D46EC27}"/>
                  </a:ext>
                </a:extLst>
              </p:cNvPr>
              <p:cNvGrpSpPr/>
              <p:nvPr/>
            </p:nvGrpSpPr>
            <p:grpSpPr>
              <a:xfrm>
                <a:off x="3471882" y="2629732"/>
                <a:ext cx="939024" cy="281128"/>
                <a:chOff x="6354649" y="2254989"/>
                <a:chExt cx="491366" cy="281128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B5A388-54E5-9348-826C-00FAE8E20839}"/>
                    </a:ext>
                  </a:extLst>
                </p:cNvPr>
                <p:cNvSpPr/>
                <p:nvPr/>
              </p:nvSpPr>
              <p:spPr>
                <a:xfrm>
                  <a:off x="6371309" y="2254989"/>
                  <a:ext cx="474706" cy="2506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3D6B640-9F13-E743-BC87-A114F5CFD246}"/>
                    </a:ext>
                  </a:extLst>
                </p:cNvPr>
                <p:cNvSpPr txBox="1"/>
                <p:nvPr/>
              </p:nvSpPr>
              <p:spPr>
                <a:xfrm>
                  <a:off x="6354649" y="2259118"/>
                  <a:ext cx="4618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200">
                      <a:solidFill>
                        <a:srgbClr val="58688F"/>
                      </a:solidFill>
                    </a:rPr>
                    <a:t>Nike</a:t>
                  </a:r>
                </a:p>
              </p:txBody>
            </p:sp>
          </p:grpSp>
        </p:grpSp>
        <p:pic>
          <p:nvPicPr>
            <p:cNvPr id="51" name="Picture 50" descr="Calendar&#10;&#10;Description automatically generated with low confidence">
              <a:extLst>
                <a:ext uri="{FF2B5EF4-FFF2-40B4-BE49-F238E27FC236}">
                  <a16:creationId xmlns:a16="http://schemas.microsoft.com/office/drawing/2014/main" id="{78751781-23A2-4C4A-BC32-61E7F1C33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3" b="26068"/>
            <a:stretch/>
          </p:blipFill>
          <p:spPr>
            <a:xfrm>
              <a:off x="6091051" y="3376684"/>
              <a:ext cx="2068080" cy="1132686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8ECD758-A765-9A47-B681-1180FC8A5214}"/>
                </a:ext>
              </a:extLst>
            </p:cNvPr>
            <p:cNvSpPr/>
            <p:nvPr/>
          </p:nvSpPr>
          <p:spPr>
            <a:xfrm>
              <a:off x="5997932" y="2970946"/>
              <a:ext cx="347392" cy="148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1976A9-504D-7D48-AE44-017D6242CD6C}"/>
                </a:ext>
              </a:extLst>
            </p:cNvPr>
            <p:cNvSpPr txBox="1"/>
            <p:nvPr/>
          </p:nvSpPr>
          <p:spPr>
            <a:xfrm>
              <a:off x="6002817" y="2974832"/>
              <a:ext cx="62839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stellar" panose="020A0402060406010301" pitchFamily="18" charset="77"/>
                  <a:ea typeface="Verdana" panose="020B0604030504040204" pitchFamily="34" charset="0"/>
                  <a:cs typeface="Calibri Light" panose="020F0302020204030204" pitchFamily="34" charset="0"/>
                </a:rPr>
                <a:t>Nike</a:t>
              </a:r>
            </a:p>
          </p:txBody>
        </p:sp>
        <p:pic>
          <p:nvPicPr>
            <p:cNvPr id="54" name="Picture 53" descr="A picture containing text, person, male, underpants&#10;&#10;Description automatically generated">
              <a:extLst>
                <a:ext uri="{FF2B5EF4-FFF2-40B4-BE49-F238E27FC236}">
                  <a16:creationId xmlns:a16="http://schemas.microsoft.com/office/drawing/2014/main" id="{B296F523-2FC6-174C-A7F6-5C5F7F58E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5" t="35667" r="765" b="37551"/>
            <a:stretch/>
          </p:blipFill>
          <p:spPr>
            <a:xfrm>
              <a:off x="8995981" y="3356241"/>
              <a:ext cx="2069022" cy="1188517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0F334C0-929E-8746-B760-684218EF70E7}"/>
                </a:ext>
              </a:extLst>
            </p:cNvPr>
            <p:cNvSpPr/>
            <p:nvPr/>
          </p:nvSpPr>
          <p:spPr>
            <a:xfrm>
              <a:off x="8914982" y="3178730"/>
              <a:ext cx="1688720" cy="156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N" sz="90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这个冬天</a:t>
              </a:r>
              <a:r>
                <a:rPr lang="zh-CN" altLang="en-US" sz="90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，开启属于你的结界！</a:t>
              </a:r>
              <a:endParaRPr lang="en-CN" sz="9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pic>
          <p:nvPicPr>
            <p:cNvPr id="59" name="Picture 5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F7105D5-0C60-AD4D-BEF4-915CB9A2E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3" b="46484"/>
            <a:stretch/>
          </p:blipFill>
          <p:spPr>
            <a:xfrm>
              <a:off x="3541084" y="3074859"/>
              <a:ext cx="1627532" cy="907418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5D0421-0E6C-4D4D-BB2C-8066FCA8FF07}"/>
                </a:ext>
              </a:extLst>
            </p:cNvPr>
            <p:cNvSpPr/>
            <p:nvPr/>
          </p:nvSpPr>
          <p:spPr>
            <a:xfrm>
              <a:off x="3549282" y="4001365"/>
              <a:ext cx="893399" cy="295541"/>
            </a:xfrm>
            <a:prstGeom prst="rect">
              <a:avLst/>
            </a:prstGeom>
            <a:solidFill>
              <a:srgbClr val="F7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00" b="1">
                  <a:solidFill>
                    <a:schemeClr val="tx1"/>
                  </a:solidFill>
                </a:rPr>
                <a:t>Nike for you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16E3655-5209-114A-B50F-61F18B8D147B}"/>
              </a:ext>
            </a:extLst>
          </p:cNvPr>
          <p:cNvSpPr/>
          <p:nvPr/>
        </p:nvSpPr>
        <p:spPr>
          <a:xfrm>
            <a:off x="3010618" y="4614260"/>
            <a:ext cx="2444807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Interactive Adv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307F29-9B12-1F41-A20E-34EBC84D5F5C}"/>
              </a:ext>
            </a:extLst>
          </p:cNvPr>
          <p:cNvSpPr/>
          <p:nvPr/>
        </p:nvSpPr>
        <p:spPr>
          <a:xfrm>
            <a:off x="5908579" y="4615063"/>
            <a:ext cx="2444807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Engaging Contest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455BFD-AA4B-4042-952D-51B645946422}"/>
              </a:ext>
            </a:extLst>
          </p:cNvPr>
          <p:cNvSpPr/>
          <p:nvPr/>
        </p:nvSpPr>
        <p:spPr>
          <a:xfrm>
            <a:off x="8819239" y="4616143"/>
            <a:ext cx="2444807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Special Adv</a:t>
            </a:r>
          </a:p>
        </p:txBody>
      </p:sp>
    </p:spTree>
    <p:extLst>
      <p:ext uri="{BB962C8B-B14F-4D97-AF65-F5344CB8AC3E}">
        <p14:creationId xmlns:p14="http://schemas.microsoft.com/office/powerpoint/2010/main" val="2654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5DF81F-BDE9-494C-854C-64EEF2112F54}"/>
              </a:ext>
            </a:extLst>
          </p:cNvPr>
          <p:cNvSpPr/>
          <p:nvPr/>
        </p:nvSpPr>
        <p:spPr>
          <a:xfrm>
            <a:off x="7169852" y="2678934"/>
            <a:ext cx="3169753" cy="603481"/>
          </a:xfrm>
          <a:prstGeom prst="roundRect">
            <a:avLst>
              <a:gd name="adj" fmla="val 9639"/>
            </a:avLst>
          </a:prstGeom>
          <a:solidFill>
            <a:srgbClr val="B2B2B3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DOES NIKE OFFER A </a:t>
            </a:r>
          </a:p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STUDENT DISCOUNT?</a:t>
            </a:r>
            <a:r>
              <a:rPr lang="en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C15948-67B1-B94E-96C7-645BE1E044B5}"/>
              </a:ext>
            </a:extLst>
          </p:cNvPr>
          <p:cNvSpPr/>
          <p:nvPr/>
        </p:nvSpPr>
        <p:spPr>
          <a:xfrm>
            <a:off x="3078759" y="2244075"/>
            <a:ext cx="3279883" cy="4067486"/>
          </a:xfrm>
          <a:prstGeom prst="roundRect">
            <a:avLst>
              <a:gd name="adj" fmla="val 0"/>
            </a:avLst>
          </a:prstGeom>
          <a:solidFill>
            <a:srgbClr val="B2B2B3">
              <a:alpha val="1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5251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Right Answer to Right Question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406E1A-CC8F-6544-AC22-BAD7DB2B53BC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C0ADA3-EE7C-254A-8AD7-FAC31E1C0D2C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Online Enquiry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E057E7-859F-424B-A809-CE8C5D11ABC1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D4617E-FFDA-F941-B910-624CCE918CCA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85C8D0-5E03-FE44-9350-E25028A0A586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74335-9609-A34E-BD22-A3AC757825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59" b="52104" l="9895" r="89930">
                        <a14:foregroundMark x1="81786" y1="49272" x2="77233" y2="50688"/>
                        <a14:foregroundMark x1="81086" y1="45712" x2="77933" y2="47492"/>
                        <a14:foregroundMark x1="80298" y1="45024" x2="76445" y2="46440"/>
                        <a14:foregroundMark x1="84851" y1="45712" x2="84151" y2="50688"/>
                        <a14:foregroundMark x1="74081" y1="46076" x2="84151" y2="51416"/>
                        <a14:foregroundMark x1="71804" y1="44660" x2="71804" y2="44660"/>
                        <a14:foregroundMark x1="71016" y1="43244" x2="71016" y2="43244"/>
                        <a14:foregroundMark x1="72592" y1="48584" x2="72592" y2="48584"/>
                        <a14:foregroundMark x1="79510" y1="52104" x2="79510" y2="52104"/>
                        <a14:foregroundMark x1="68739" y1="45712" x2="68739" y2="45712"/>
                        <a14:foregroundMark x1="75657" y1="43244" x2="75657" y2="43244"/>
                        <a14:backgroundMark x1="73380" y1="30785" x2="23292" y2="42152"/>
                        <a14:backgroundMark x1="84851" y1="36125" x2="34851" y2="44296"/>
                        <a14:backgroundMark x1="77233" y1="33617" x2="34063" y2="39684"/>
                        <a14:backgroundMark x1="68739" y1="31513" x2="35639" y2="35194"/>
                        <a14:backgroundMark x1="35639" y1="35194" x2="15587" y2="42516"/>
                        <a14:backgroundMark x1="83363" y1="35032" x2="50263" y2="42516"/>
                        <a14:backgroundMark x1="76445" y1="33617" x2="27145" y2="4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45" t="40974" b="46484"/>
          <a:stretch/>
        </p:blipFill>
        <p:spPr>
          <a:xfrm>
            <a:off x="5487532" y="5001871"/>
            <a:ext cx="1131599" cy="828899"/>
          </a:xfrm>
          <a:prstGeom prst="rect">
            <a:avLst/>
          </a:prstGeom>
        </p:spPr>
      </p:pic>
      <p:sp>
        <p:nvSpPr>
          <p:cNvPr id="16" name="Google Shape;838;p32">
            <a:extLst>
              <a:ext uri="{FF2B5EF4-FFF2-40B4-BE49-F238E27FC236}">
                <a16:creationId xmlns:a16="http://schemas.microsoft.com/office/drawing/2014/main" id="{E5DEB91C-49E8-534A-9E5F-137840E64673}"/>
              </a:ext>
            </a:extLst>
          </p:cNvPr>
          <p:cNvSpPr/>
          <p:nvPr/>
        </p:nvSpPr>
        <p:spPr>
          <a:xfrm>
            <a:off x="4872216" y="1414093"/>
            <a:ext cx="6257892" cy="552076"/>
          </a:xfrm>
          <a:custGeom>
            <a:avLst/>
            <a:gdLst/>
            <a:ahLst/>
            <a:cxnLst/>
            <a:rect l="l" t="t" r="r" b="b"/>
            <a:pathLst>
              <a:path w="96822" h="26468" extrusionOk="0">
                <a:moveTo>
                  <a:pt x="0" y="0"/>
                </a:moveTo>
                <a:lnTo>
                  <a:pt x="0" y="26468"/>
                </a:lnTo>
                <a:lnTo>
                  <a:pt x="92071" y="26468"/>
                </a:lnTo>
                <a:cubicBezTo>
                  <a:pt x="94691" y="26468"/>
                  <a:pt x="96822" y="24337"/>
                  <a:pt x="96822" y="21717"/>
                </a:cubicBezTo>
                <a:lnTo>
                  <a:pt x="96822" y="4751"/>
                </a:lnTo>
                <a:cubicBezTo>
                  <a:pt x="96822" y="2120"/>
                  <a:pt x="94691" y="0"/>
                  <a:pt x="920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CN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Roboto"/>
                <a:sym typeface="Times New Roman" panose="02020603050405020304" pitchFamily="18" charset="0"/>
              </a:rPr>
            </a:br>
            <a:endParaRPr>
              <a:latin typeface="Heiti TC Medium" pitchFamily="2" charset="-128"/>
              <a:ea typeface="Heiti TC Medium" pitchFamily="2" charset="-128"/>
              <a:cs typeface="Roboto"/>
              <a:sym typeface="Times New Roman" panose="02020603050405020304" pitchFamily="18" charset="0"/>
            </a:endParaRPr>
          </a:p>
        </p:txBody>
      </p:sp>
      <p:sp>
        <p:nvSpPr>
          <p:cNvPr id="17" name="Google Shape;839;p32">
            <a:extLst>
              <a:ext uri="{FF2B5EF4-FFF2-40B4-BE49-F238E27FC236}">
                <a16:creationId xmlns:a16="http://schemas.microsoft.com/office/drawing/2014/main" id="{2E7AFBBF-2837-A946-90B5-03A2ED5B41ED}"/>
              </a:ext>
            </a:extLst>
          </p:cNvPr>
          <p:cNvSpPr/>
          <p:nvPr/>
        </p:nvSpPr>
        <p:spPr>
          <a:xfrm>
            <a:off x="3097262" y="1414094"/>
            <a:ext cx="2126091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0815A-0B8F-1E44-A4DD-8C6F07D7D7B0}"/>
              </a:ext>
            </a:extLst>
          </p:cNvPr>
          <p:cNvSpPr txBox="1"/>
          <p:nvPr/>
        </p:nvSpPr>
        <p:spPr>
          <a:xfrm>
            <a:off x="5223353" y="1481828"/>
            <a:ext cx="590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/>
              <a:t>Answer questions in the form of text, voice, image,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243B4-F7AA-864A-9F7A-1E91F0803A0E}"/>
              </a:ext>
            </a:extLst>
          </p:cNvPr>
          <p:cNvSpPr txBox="1"/>
          <p:nvPr/>
        </p:nvSpPr>
        <p:spPr>
          <a:xfrm>
            <a:off x="3327882" y="1448618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</a:rPr>
              <a:t>AI Chatbot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583225-1750-9340-BE2F-F5204FDB40EC}"/>
              </a:ext>
            </a:extLst>
          </p:cNvPr>
          <p:cNvSpPr/>
          <p:nvPr/>
        </p:nvSpPr>
        <p:spPr>
          <a:xfrm>
            <a:off x="3097262" y="2177028"/>
            <a:ext cx="3261380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FAQ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2F70806-CB32-6849-B32C-3BD1C49076A5}"/>
              </a:ext>
            </a:extLst>
          </p:cNvPr>
          <p:cNvSpPr/>
          <p:nvPr/>
        </p:nvSpPr>
        <p:spPr>
          <a:xfrm rot="5400000">
            <a:off x="3307322" y="2825846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D1D3A-5226-984B-9546-90969E23E0C6}"/>
              </a:ext>
            </a:extLst>
          </p:cNvPr>
          <p:cNvSpPr txBox="1"/>
          <p:nvPr/>
        </p:nvSpPr>
        <p:spPr>
          <a:xfrm>
            <a:off x="3627523" y="2713874"/>
            <a:ext cx="21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SHIPPING&amp;DELIVERY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25D2D-FCF0-0D45-8C1E-010B71B6F1DE}"/>
              </a:ext>
            </a:extLst>
          </p:cNvPr>
          <p:cNvSpPr txBox="1"/>
          <p:nvPr/>
        </p:nvSpPr>
        <p:spPr>
          <a:xfrm>
            <a:off x="3627523" y="332451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RETURNS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043B2-B40A-B24D-B226-5D5CD61F6356}"/>
              </a:ext>
            </a:extLst>
          </p:cNvPr>
          <p:cNvSpPr txBox="1"/>
          <p:nvPr/>
        </p:nvSpPr>
        <p:spPr>
          <a:xfrm>
            <a:off x="3627523" y="3935158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NIKE MEMBERSHIP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CC0D8-E08F-D841-A45A-61195FF3DD80}"/>
              </a:ext>
            </a:extLst>
          </p:cNvPr>
          <p:cNvSpPr txBox="1"/>
          <p:nvPr/>
        </p:nvSpPr>
        <p:spPr>
          <a:xfrm>
            <a:off x="3627523" y="454580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ORDERS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39042-415D-BB4E-BE9A-A2B3B31FAEF4}"/>
              </a:ext>
            </a:extLst>
          </p:cNvPr>
          <p:cNvSpPr txBox="1"/>
          <p:nvPr/>
        </p:nvSpPr>
        <p:spPr>
          <a:xfrm>
            <a:off x="3627523" y="5156442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COMPANY INFO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8537E-6766-C142-8180-6186CF08BC62}"/>
              </a:ext>
            </a:extLst>
          </p:cNvPr>
          <p:cNvSpPr txBox="1"/>
          <p:nvPr/>
        </p:nvSpPr>
        <p:spPr>
          <a:xfrm>
            <a:off x="3627523" y="5767082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NIKE OFFERS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ED6292C1-91CE-0048-AC58-2601668F8812}"/>
              </a:ext>
            </a:extLst>
          </p:cNvPr>
          <p:cNvSpPr/>
          <p:nvPr/>
        </p:nvSpPr>
        <p:spPr>
          <a:xfrm rot="5400000">
            <a:off x="3307322" y="3429337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88980C6-4ABC-B34B-9C93-C6525A9BB020}"/>
              </a:ext>
            </a:extLst>
          </p:cNvPr>
          <p:cNvSpPr/>
          <p:nvPr/>
        </p:nvSpPr>
        <p:spPr>
          <a:xfrm rot="5400000">
            <a:off x="3315145" y="4032828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ED69E8C-2A47-DC47-918A-9A94985FBCA9}"/>
              </a:ext>
            </a:extLst>
          </p:cNvPr>
          <p:cNvSpPr/>
          <p:nvPr/>
        </p:nvSpPr>
        <p:spPr>
          <a:xfrm rot="5400000">
            <a:off x="3299963" y="4655600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C4927AB-52F0-B14D-8B30-D3AF70C8F514}"/>
              </a:ext>
            </a:extLst>
          </p:cNvPr>
          <p:cNvSpPr/>
          <p:nvPr/>
        </p:nvSpPr>
        <p:spPr>
          <a:xfrm rot="5400000">
            <a:off x="3299963" y="5259091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1F79001-B4AF-5B40-8514-557292C84E3D}"/>
              </a:ext>
            </a:extLst>
          </p:cNvPr>
          <p:cNvSpPr/>
          <p:nvPr/>
        </p:nvSpPr>
        <p:spPr>
          <a:xfrm rot="5400000">
            <a:off x="3307786" y="5862582"/>
            <a:ext cx="229804" cy="166880"/>
          </a:xfrm>
          <a:prstGeom prst="triangle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A48420-89B0-6E4B-BD91-CC0A2F095C84}"/>
              </a:ext>
            </a:extLst>
          </p:cNvPr>
          <p:cNvSpPr/>
          <p:nvPr/>
        </p:nvSpPr>
        <p:spPr>
          <a:xfrm>
            <a:off x="7169852" y="2167091"/>
            <a:ext cx="3960256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Sample Answer</a:t>
            </a:r>
          </a:p>
        </p:txBody>
      </p:sp>
      <p:pic>
        <p:nvPicPr>
          <p:cNvPr id="2050" name="Picture 2" descr="Here's how to get a Student Discount on Nike.com.">
            <a:extLst>
              <a:ext uri="{FF2B5EF4-FFF2-40B4-BE49-F238E27FC236}">
                <a16:creationId xmlns:a16="http://schemas.microsoft.com/office/drawing/2014/main" id="{26846C35-D4E5-964D-8AA4-04721ABB1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852" y="3029393"/>
            <a:ext cx="3982109" cy="2656789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picture containing bird, bird of prey, owl&#10;&#10;Description automatically generated">
            <a:extLst>
              <a:ext uri="{FF2B5EF4-FFF2-40B4-BE49-F238E27FC236}">
                <a16:creationId xmlns:a16="http://schemas.microsoft.com/office/drawing/2014/main" id="{7AECD6C7-F278-2E4F-9AE6-1B82F0B46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323" y="2617968"/>
            <a:ext cx="648785" cy="667322"/>
          </a:xfrm>
          <a:prstGeom prst="ellipse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BE0FDC2-FB23-6D45-AA05-43A89A914043}"/>
              </a:ext>
            </a:extLst>
          </p:cNvPr>
          <p:cNvSpPr/>
          <p:nvPr/>
        </p:nvSpPr>
        <p:spPr>
          <a:xfrm>
            <a:off x="7845358" y="3789919"/>
            <a:ext cx="3279883" cy="2521642"/>
          </a:xfrm>
          <a:prstGeom prst="roundRect">
            <a:avLst>
              <a:gd name="adj" fmla="val 9639"/>
            </a:avLst>
          </a:prstGeom>
          <a:solidFill>
            <a:srgbClr val="B2B2B3">
              <a:alpha val="3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 </a:t>
            </a: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3273E6B4-4258-1040-BD92-66CC0C6A40DA}"/>
              </a:ext>
            </a:extLst>
          </p:cNvPr>
          <p:cNvSpPr/>
          <p:nvPr/>
        </p:nvSpPr>
        <p:spPr>
          <a:xfrm rot="16200000">
            <a:off x="7747681" y="4222145"/>
            <a:ext cx="182524" cy="111346"/>
          </a:xfrm>
          <a:prstGeom prst="triangle">
            <a:avLst/>
          </a:prstGeom>
          <a:solidFill>
            <a:srgbClr val="B2B2B3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DEF0BC9F-9774-BA43-983D-86FD225BA59E}"/>
              </a:ext>
            </a:extLst>
          </p:cNvPr>
          <p:cNvSpPr/>
          <p:nvPr/>
        </p:nvSpPr>
        <p:spPr>
          <a:xfrm rot="5400000">
            <a:off x="10304016" y="2900530"/>
            <a:ext cx="182524" cy="111346"/>
          </a:xfrm>
          <a:prstGeom prst="triangle">
            <a:avLst/>
          </a:prstGeom>
          <a:solidFill>
            <a:srgbClr val="B2B2B3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971528-4C57-A04F-A203-D34CBECA2589}"/>
              </a:ext>
            </a:extLst>
          </p:cNvPr>
          <p:cNvSpPr txBox="1"/>
          <p:nvPr/>
        </p:nvSpPr>
        <p:spPr>
          <a:xfrm>
            <a:off x="7894616" y="3826389"/>
            <a:ext cx="325734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/>
              <a:t>Hi Bruce! </a:t>
            </a:r>
            <a:r>
              <a:rPr lang="en-US" sz="1200"/>
              <a:t>Long time no see~</a:t>
            </a:r>
            <a:br>
              <a:rPr lang="en-US" sz="1200"/>
            </a:br>
            <a:r>
              <a:rPr lang="en-US" sz="1200"/>
              <a:t>Yes, we offer a 10% discount to eligible high school,* college, and university students in the US.</a:t>
            </a:r>
          </a:p>
          <a:p>
            <a:pPr fontAlgn="base"/>
            <a:r>
              <a:rPr lang="en-US" sz="1200"/>
              <a:t>To get the discount:</a:t>
            </a:r>
          </a:p>
          <a:p>
            <a:pPr fontAlgn="base"/>
            <a:r>
              <a:rPr lang="en-US" sz="1200"/>
              <a:t>Verify your student status with </a:t>
            </a:r>
            <a:r>
              <a:rPr lang="en-US" sz="1200" err="1"/>
              <a:t>SheerID</a:t>
            </a:r>
            <a:r>
              <a:rPr lang="en-US" sz="1200"/>
              <a:t>—you’ll need to complete the verification form, including verifying your age.*</a:t>
            </a:r>
          </a:p>
          <a:p>
            <a:pPr fontAlgn="base"/>
            <a:r>
              <a:rPr lang="en-US" sz="1200"/>
              <a:t>After successful verification, we’ll provide a single-use promo code for 10% off most items.</a:t>
            </a:r>
          </a:p>
          <a:p>
            <a:pPr fontAlgn="base"/>
            <a:r>
              <a:rPr lang="en-US" sz="1200"/>
              <a:t>Use the promo code during checkout. You’ll need to be signed into your Nike Member profile to redeem the discount.</a:t>
            </a:r>
            <a:r>
              <a:rPr lang="zh-CN" altLang="en-US" sz="1200"/>
              <a:t>                                                                                                                                                              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E72E96-584D-D242-BF1A-6E3BD636E961}"/>
              </a:ext>
            </a:extLst>
          </p:cNvPr>
          <p:cNvGrpSpPr/>
          <p:nvPr/>
        </p:nvGrpSpPr>
        <p:grpSpPr>
          <a:xfrm>
            <a:off x="7169852" y="3789919"/>
            <a:ext cx="648786" cy="606466"/>
            <a:chOff x="7280190" y="3001112"/>
            <a:chExt cx="288000" cy="28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4075411-E793-1D44-971A-577DB5321804}"/>
                </a:ext>
              </a:extLst>
            </p:cNvPr>
            <p:cNvSpPr/>
            <p:nvPr/>
          </p:nvSpPr>
          <p:spPr>
            <a:xfrm>
              <a:off x="7280190" y="3001112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Picture 1" descr="page1image3779008">
              <a:extLst>
                <a:ext uri="{FF2B5EF4-FFF2-40B4-BE49-F238E27FC236}">
                  <a16:creationId xmlns:a16="http://schemas.microsoft.com/office/drawing/2014/main" id="{880FA3CB-0D69-9648-86A7-F24D0BFA2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917" y="3109230"/>
              <a:ext cx="254273" cy="88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FCEB00E-592C-DC45-A058-5B30C17D3875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5008222" y="2980675"/>
            <a:ext cx="2161630" cy="2971073"/>
          </a:xfrm>
          <a:prstGeom prst="bentConnector3">
            <a:avLst>
              <a:gd name="adj1" fmla="val 73560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205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Smart Recommendation</a:t>
            </a:r>
            <a:r>
              <a:rPr lang="zh-CN" alt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Nike APP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7E717-4894-1C42-A3FB-F364CE4C1D1F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09F38-D211-A946-9FDC-B0E6A060DEFD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0681CC-544A-2B4C-9A5C-F0B4D54721D9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3AD89D-B667-9449-AFF7-29939B250702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43D275-AF8B-4942-918E-D6C108DDB95F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Purchase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862784-F805-AB4E-B345-FE2C2E9E7AAA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2591E8-3D4E-AD4B-9E46-9D5F3997FA53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pic>
        <p:nvPicPr>
          <p:cNvPr id="24" name="Picture 17" descr="smartphone.png">
            <a:extLst>
              <a:ext uri="{FF2B5EF4-FFF2-40B4-BE49-F238E27FC236}">
                <a16:creationId xmlns:a16="http://schemas.microsoft.com/office/drawing/2014/main" id="{79D2FCE0-B2F6-7842-85A6-2BD39C90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182" y="1910283"/>
            <a:ext cx="2958654" cy="5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Google Shape;838;p32">
            <a:extLst>
              <a:ext uri="{FF2B5EF4-FFF2-40B4-BE49-F238E27FC236}">
                <a16:creationId xmlns:a16="http://schemas.microsoft.com/office/drawing/2014/main" id="{48B59612-E5B6-7B41-A8AF-B1BA94A52146}"/>
              </a:ext>
            </a:extLst>
          </p:cNvPr>
          <p:cNvSpPr/>
          <p:nvPr/>
        </p:nvSpPr>
        <p:spPr>
          <a:xfrm>
            <a:off x="4872215" y="1414093"/>
            <a:ext cx="6751937" cy="552076"/>
          </a:xfrm>
          <a:custGeom>
            <a:avLst/>
            <a:gdLst/>
            <a:ahLst/>
            <a:cxnLst/>
            <a:rect l="l" t="t" r="r" b="b"/>
            <a:pathLst>
              <a:path w="96822" h="26468" extrusionOk="0">
                <a:moveTo>
                  <a:pt x="0" y="0"/>
                </a:moveTo>
                <a:lnTo>
                  <a:pt x="0" y="26468"/>
                </a:lnTo>
                <a:lnTo>
                  <a:pt x="92071" y="26468"/>
                </a:lnTo>
                <a:cubicBezTo>
                  <a:pt x="94691" y="26468"/>
                  <a:pt x="96822" y="24337"/>
                  <a:pt x="96822" y="21717"/>
                </a:cubicBezTo>
                <a:lnTo>
                  <a:pt x="96822" y="4751"/>
                </a:lnTo>
                <a:cubicBezTo>
                  <a:pt x="96822" y="2120"/>
                  <a:pt x="94691" y="0"/>
                  <a:pt x="920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CN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Roboto"/>
                <a:sym typeface="Times New Roman" panose="02020603050405020304" pitchFamily="18" charset="0"/>
              </a:rPr>
            </a:br>
            <a:endParaRPr>
              <a:latin typeface="Heiti TC Medium" pitchFamily="2" charset="-128"/>
              <a:ea typeface="Heiti TC Medium" pitchFamily="2" charset="-128"/>
              <a:cs typeface="Roboto"/>
              <a:sym typeface="Times New Roman" panose="02020603050405020304" pitchFamily="18" charset="0"/>
            </a:endParaRPr>
          </a:p>
        </p:txBody>
      </p:sp>
      <p:sp>
        <p:nvSpPr>
          <p:cNvPr id="26" name="Google Shape;839;p32">
            <a:extLst>
              <a:ext uri="{FF2B5EF4-FFF2-40B4-BE49-F238E27FC236}">
                <a16:creationId xmlns:a16="http://schemas.microsoft.com/office/drawing/2014/main" id="{6AA15765-1542-6D4A-A73D-5784E467F7E0}"/>
              </a:ext>
            </a:extLst>
          </p:cNvPr>
          <p:cNvSpPr/>
          <p:nvPr/>
        </p:nvSpPr>
        <p:spPr>
          <a:xfrm>
            <a:off x="2906038" y="1414094"/>
            <a:ext cx="3828449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E2C66-9DE0-AF40-9C04-2CB4D1C847E0}"/>
              </a:ext>
            </a:extLst>
          </p:cNvPr>
          <p:cNvSpPr txBox="1"/>
          <p:nvPr/>
        </p:nvSpPr>
        <p:spPr>
          <a:xfrm>
            <a:off x="6734487" y="1481828"/>
            <a:ext cx="504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/>
              <a:t>Recommend based on multiple data sources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02B9E-6E0C-044D-8F24-6FA5D09058AE}"/>
              </a:ext>
            </a:extLst>
          </p:cNvPr>
          <p:cNvSpPr txBox="1"/>
          <p:nvPr/>
        </p:nvSpPr>
        <p:spPr>
          <a:xfrm>
            <a:off x="3077362" y="1448618"/>
            <a:ext cx="352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</a:rPr>
              <a:t>Precised recommendation</a:t>
            </a:r>
          </a:p>
        </p:txBody>
      </p:sp>
      <p:pic>
        <p:nvPicPr>
          <p:cNvPr id="29" name="Picture 17" descr="smartphone.png">
            <a:extLst>
              <a:ext uri="{FF2B5EF4-FFF2-40B4-BE49-F238E27FC236}">
                <a16:creationId xmlns:a16="http://schemas.microsoft.com/office/drawing/2014/main" id="{5683FF22-5764-CA4C-B77B-F93F9261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3066" y="1910283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9E0BA-B89A-8943-9287-B4DEC3CFAFE7}"/>
              </a:ext>
            </a:extLst>
          </p:cNvPr>
          <p:cNvSpPr/>
          <p:nvPr/>
        </p:nvSpPr>
        <p:spPr>
          <a:xfrm>
            <a:off x="2904306" y="4588248"/>
            <a:ext cx="3148759" cy="2105484"/>
          </a:xfrm>
          <a:prstGeom prst="round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000" b="1"/>
              <a:t>Recommendation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Cross selling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New product release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Friends’ preference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...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5A009D8-1006-1A48-8345-C3344E20FE41}"/>
              </a:ext>
            </a:extLst>
          </p:cNvPr>
          <p:cNvSpPr/>
          <p:nvPr/>
        </p:nvSpPr>
        <p:spPr>
          <a:xfrm>
            <a:off x="2904306" y="2024556"/>
            <a:ext cx="3148759" cy="21054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N" sz="2000" b="1">
                <a:solidFill>
                  <a:schemeClr val="tx1"/>
                </a:solidFill>
              </a:rPr>
              <a:t>Data Source</a:t>
            </a:r>
            <a:endParaRPr lang="zh-CN" altLang="en-US" sz="2000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chemeClr val="tx1"/>
                </a:solidFill>
              </a:rPr>
              <a:t>Online Enquiry</a:t>
            </a:r>
            <a:endParaRPr lang="en-CN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chemeClr val="tx1"/>
                </a:solidFill>
              </a:rPr>
              <a:t>History Browsing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CN">
                <a:solidFill>
                  <a:schemeClr val="tx1"/>
                </a:solidFill>
              </a:rPr>
              <a:t>Behavior</a:t>
            </a:r>
            <a:r>
              <a:rPr lang="en-US" altLang="zh-CN">
                <a:solidFill>
                  <a:schemeClr val="tx1"/>
                </a:solidFill>
                <a:ea typeface="等线"/>
              </a:rPr>
              <a:t>/Purchase Record</a:t>
            </a:r>
            <a:endParaRPr lang="en-CN">
              <a:solidFill>
                <a:schemeClr val="tx1"/>
              </a:solidFill>
              <a:ea typeface="等线"/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chemeClr val="tx1"/>
                </a:solidFill>
              </a:rPr>
              <a:t>...</a:t>
            </a:r>
            <a:endParaRPr lang="en-CN">
              <a:solidFill>
                <a:schemeClr val="tx1"/>
              </a:solidFill>
              <a:cs typeface="Calibri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0A63AF78-F4BF-7046-9E9E-CD73FDE61E73}"/>
              </a:ext>
            </a:extLst>
          </p:cNvPr>
          <p:cNvSpPr/>
          <p:nvPr/>
        </p:nvSpPr>
        <p:spPr>
          <a:xfrm rot="10800000">
            <a:off x="3694200" y="4269481"/>
            <a:ext cx="1305802" cy="148504"/>
          </a:xfrm>
          <a:prstGeom prst="triangle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68A28F1-FB59-C649-BE08-37DD5CF55E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44815"/>
          <a:stretch/>
        </p:blipFill>
        <p:spPr>
          <a:xfrm>
            <a:off x="6278006" y="2559007"/>
            <a:ext cx="2431850" cy="2332825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F4BEAD-A37A-0743-9C3A-515757C66D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57" r="638" b="24741"/>
          <a:stretch/>
        </p:blipFill>
        <p:spPr>
          <a:xfrm>
            <a:off x="6278004" y="4996988"/>
            <a:ext cx="2431850" cy="1600139"/>
          </a:xfrm>
          <a:prstGeom prst="rect">
            <a:avLst/>
          </a:prstGeom>
        </p:spPr>
      </p:pic>
      <p:pic>
        <p:nvPicPr>
          <p:cNvPr id="34" name="Picture 33" descr="Graphical user interface&#10;&#10;Description automatically generated">
            <a:extLst>
              <a:ext uri="{FF2B5EF4-FFF2-40B4-BE49-F238E27FC236}">
                <a16:creationId xmlns:a16="http://schemas.microsoft.com/office/drawing/2014/main" id="{5F6D7F53-A312-E441-9ED9-08C838300C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82989"/>
          <a:stretch/>
        </p:blipFill>
        <p:spPr>
          <a:xfrm>
            <a:off x="6316839" y="4766468"/>
            <a:ext cx="2393015" cy="3558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968436-5D9C-C94E-8ED2-09C28AAD5BA6}"/>
              </a:ext>
            </a:extLst>
          </p:cNvPr>
          <p:cNvSpPr/>
          <p:nvPr/>
        </p:nvSpPr>
        <p:spPr>
          <a:xfrm>
            <a:off x="6328350" y="4822426"/>
            <a:ext cx="1383124" cy="246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56897-CE8F-3F40-A7BE-74A77D748E33}"/>
              </a:ext>
            </a:extLst>
          </p:cNvPr>
          <p:cNvSpPr txBox="1"/>
          <p:nvPr/>
        </p:nvSpPr>
        <p:spPr>
          <a:xfrm>
            <a:off x="6406382" y="4833964"/>
            <a:ext cx="1537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rgbClr val="2B2A2B"/>
                </a:solidFill>
              </a:rPr>
              <a:t>See Friends’ Favorites</a:t>
            </a:r>
          </a:p>
        </p:txBody>
      </p:sp>
      <p:pic>
        <p:nvPicPr>
          <p:cNvPr id="17" name="Picture 1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32BFBC5-966E-A54F-A104-E5E923424F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37096"/>
          <a:stretch/>
        </p:blipFill>
        <p:spPr>
          <a:xfrm>
            <a:off x="9050684" y="2559007"/>
            <a:ext cx="2452543" cy="29767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0F540D1-5AA2-9342-88CC-F69BDB1C0934}"/>
              </a:ext>
            </a:extLst>
          </p:cNvPr>
          <p:cNvSpPr/>
          <p:nvPr/>
        </p:nvSpPr>
        <p:spPr>
          <a:xfrm>
            <a:off x="9050684" y="5443907"/>
            <a:ext cx="2452543" cy="115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866A9-8DEC-A543-A128-4A484E1D21FD}"/>
              </a:ext>
            </a:extLst>
          </p:cNvPr>
          <p:cNvSpPr txBox="1"/>
          <p:nvPr/>
        </p:nvSpPr>
        <p:spPr>
          <a:xfrm>
            <a:off x="9050684" y="5743289"/>
            <a:ext cx="245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/>
              <a:t>【</a:t>
            </a:r>
            <a:r>
              <a:rPr lang="zh-CN" altLang="en-CN" sz="1200"/>
              <a:t>今日</a:t>
            </a:r>
            <a:r>
              <a:rPr lang="zh-CN" altLang="en-US" sz="1200"/>
              <a:t>穿搭</a:t>
            </a:r>
            <a:r>
              <a:rPr lang="en-US" altLang="zh-CN" sz="1200"/>
              <a:t>】NIKE</a:t>
            </a:r>
            <a:r>
              <a:rPr lang="zh-CN" altLang="en-US" sz="1200"/>
              <a:t> 为你推荐冬日潮男穿搭，简约而不单调，尽显出众时尚型格。</a:t>
            </a:r>
            <a:endParaRPr lang="en-CN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F393A-4F8F-2743-80B3-D876E1B99092}"/>
              </a:ext>
            </a:extLst>
          </p:cNvPr>
          <p:cNvSpPr txBox="1"/>
          <p:nvPr/>
        </p:nvSpPr>
        <p:spPr>
          <a:xfrm>
            <a:off x="9121177" y="537617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15</a:t>
            </a:r>
            <a:endParaRPr lang="en-CN" sz="20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DDA620-BC15-974D-B134-1841557462FB}"/>
              </a:ext>
            </a:extLst>
          </p:cNvPr>
          <p:cNvSpPr txBox="1"/>
          <p:nvPr/>
        </p:nvSpPr>
        <p:spPr>
          <a:xfrm>
            <a:off x="9424105" y="5420474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/>
              <a:t>12</a:t>
            </a:r>
            <a:r>
              <a:rPr lang="zh-CN" altLang="en-US" sz="1100"/>
              <a:t>月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16835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80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Immersive Online Purchasing Experience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7E717-4894-1C42-A3FB-F364CE4C1D1F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09F38-D211-A946-9FDC-B0E6A060DEFD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0681CC-544A-2B4C-9A5C-F0B4D54721D9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3AD89D-B667-9449-AFF7-29939B250702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43D275-AF8B-4942-918E-D6C108DDB95F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Purchase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862784-F805-AB4E-B345-FE2C2E9E7AAA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2591E8-3D4E-AD4B-9E46-9D5F3997FA53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pic>
        <p:nvPicPr>
          <p:cNvPr id="24" name="Picture 17" descr="smartphone.png">
            <a:extLst>
              <a:ext uri="{FF2B5EF4-FFF2-40B4-BE49-F238E27FC236}">
                <a16:creationId xmlns:a16="http://schemas.microsoft.com/office/drawing/2014/main" id="{79D2FCE0-B2F6-7842-85A6-2BD39C90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182" y="1910283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Google Shape;838;p32">
            <a:extLst>
              <a:ext uri="{FF2B5EF4-FFF2-40B4-BE49-F238E27FC236}">
                <a16:creationId xmlns:a16="http://schemas.microsoft.com/office/drawing/2014/main" id="{48B59612-E5B6-7B41-A8AF-B1BA94A52146}"/>
              </a:ext>
            </a:extLst>
          </p:cNvPr>
          <p:cNvSpPr/>
          <p:nvPr/>
        </p:nvSpPr>
        <p:spPr>
          <a:xfrm>
            <a:off x="4872215" y="1414093"/>
            <a:ext cx="6751937" cy="552076"/>
          </a:xfrm>
          <a:custGeom>
            <a:avLst/>
            <a:gdLst/>
            <a:ahLst/>
            <a:cxnLst/>
            <a:rect l="l" t="t" r="r" b="b"/>
            <a:pathLst>
              <a:path w="96822" h="26468" extrusionOk="0">
                <a:moveTo>
                  <a:pt x="0" y="0"/>
                </a:moveTo>
                <a:lnTo>
                  <a:pt x="0" y="26468"/>
                </a:lnTo>
                <a:lnTo>
                  <a:pt x="92071" y="26468"/>
                </a:lnTo>
                <a:cubicBezTo>
                  <a:pt x="94691" y="26468"/>
                  <a:pt x="96822" y="24337"/>
                  <a:pt x="96822" y="21717"/>
                </a:cubicBezTo>
                <a:lnTo>
                  <a:pt x="96822" y="4751"/>
                </a:lnTo>
                <a:cubicBezTo>
                  <a:pt x="96822" y="2120"/>
                  <a:pt x="94691" y="0"/>
                  <a:pt x="920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CN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Roboto"/>
                <a:sym typeface="Times New Roman" panose="02020603050405020304" pitchFamily="18" charset="0"/>
              </a:rPr>
            </a:br>
            <a:endParaRPr>
              <a:latin typeface="Heiti TC Medium" pitchFamily="2" charset="-128"/>
              <a:ea typeface="Heiti TC Medium" pitchFamily="2" charset="-128"/>
              <a:cs typeface="Roboto"/>
              <a:sym typeface="Times New Roman" panose="02020603050405020304" pitchFamily="18" charset="0"/>
            </a:endParaRPr>
          </a:p>
        </p:txBody>
      </p:sp>
      <p:sp>
        <p:nvSpPr>
          <p:cNvPr id="26" name="Google Shape;839;p32">
            <a:extLst>
              <a:ext uri="{FF2B5EF4-FFF2-40B4-BE49-F238E27FC236}">
                <a16:creationId xmlns:a16="http://schemas.microsoft.com/office/drawing/2014/main" id="{6AA15765-1542-6D4A-A73D-5784E467F7E0}"/>
              </a:ext>
            </a:extLst>
          </p:cNvPr>
          <p:cNvSpPr/>
          <p:nvPr/>
        </p:nvSpPr>
        <p:spPr>
          <a:xfrm>
            <a:off x="2906039" y="1414094"/>
            <a:ext cx="2693096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E2C66-9DE0-AF40-9C04-2CB4D1C847E0}"/>
              </a:ext>
            </a:extLst>
          </p:cNvPr>
          <p:cNvSpPr txBox="1"/>
          <p:nvPr/>
        </p:nvSpPr>
        <p:spPr>
          <a:xfrm>
            <a:off x="5770459" y="1481828"/>
            <a:ext cx="6007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/>
              <a:t>Apply the concept of Metaverse to arouse 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02B9E-6E0C-044D-8F24-6FA5D09058AE}"/>
              </a:ext>
            </a:extLst>
          </p:cNvPr>
          <p:cNvSpPr txBox="1"/>
          <p:nvPr/>
        </p:nvSpPr>
        <p:spPr>
          <a:xfrm>
            <a:off x="3077362" y="1448618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</a:rPr>
              <a:t>AR + Community</a:t>
            </a:r>
          </a:p>
        </p:txBody>
      </p:sp>
      <p:pic>
        <p:nvPicPr>
          <p:cNvPr id="29" name="Picture 17" descr="smartphone.png">
            <a:extLst>
              <a:ext uri="{FF2B5EF4-FFF2-40B4-BE49-F238E27FC236}">
                <a16:creationId xmlns:a16="http://schemas.microsoft.com/office/drawing/2014/main" id="{5683FF22-5764-CA4C-B77B-F93F9261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3066" y="1910283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9E0BA-B89A-8943-9287-B4DEC3CFAFE7}"/>
              </a:ext>
            </a:extLst>
          </p:cNvPr>
          <p:cNvSpPr/>
          <p:nvPr/>
        </p:nvSpPr>
        <p:spPr>
          <a:xfrm>
            <a:off x="2904306" y="4588248"/>
            <a:ext cx="3058083" cy="2105484"/>
          </a:xfrm>
          <a:prstGeom prst="round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000" b="1"/>
              <a:t>Community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Incentive for sharing new look produced by AR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Likes, comments to arouse discussion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Increasing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...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5A009D8-1006-1A48-8345-C3344E20FE41}"/>
              </a:ext>
            </a:extLst>
          </p:cNvPr>
          <p:cNvSpPr/>
          <p:nvPr/>
        </p:nvSpPr>
        <p:spPr>
          <a:xfrm>
            <a:off x="2904307" y="2024556"/>
            <a:ext cx="3058082" cy="21054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000" b="1">
                <a:solidFill>
                  <a:sysClr val="windowText" lastClr="000000"/>
                </a:solidFill>
              </a:rPr>
              <a:t>AR Dressing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>
                <a:solidFill>
                  <a:sysClr val="windowText" lastClr="000000"/>
                </a:solidFill>
              </a:rPr>
              <a:t>Accurate size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>
                <a:solidFill>
                  <a:sysClr val="windowText" lastClr="000000"/>
                </a:solidFill>
              </a:rPr>
              <a:t>Multiple colors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>
                <a:solidFill>
                  <a:sysClr val="windowText" lastClr="000000"/>
                </a:solidFill>
              </a:rPr>
              <a:t>Novel experience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>
                <a:solidFill>
                  <a:sysClr val="windowText" lastClr="000000"/>
                </a:solidFill>
              </a:rPr>
              <a:t>Fewer refunds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...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0A63AF78-F4BF-7046-9E9E-CD73FDE61E73}"/>
              </a:ext>
            </a:extLst>
          </p:cNvPr>
          <p:cNvSpPr/>
          <p:nvPr/>
        </p:nvSpPr>
        <p:spPr>
          <a:xfrm rot="10800000">
            <a:off x="3694200" y="4269481"/>
            <a:ext cx="1305802" cy="148504"/>
          </a:xfrm>
          <a:prstGeom prst="triangle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F76BC-F86D-B34A-AB7E-6B14F7F3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07" y="2604456"/>
            <a:ext cx="2381501" cy="3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erson&#10;&#10;Description automatically generated">
            <a:extLst>
              <a:ext uri="{FF2B5EF4-FFF2-40B4-BE49-F238E27FC236}">
                <a16:creationId xmlns:a16="http://schemas.microsoft.com/office/drawing/2014/main" id="{7BBE4D25-6141-7B4E-8B9F-E78F88964A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9059897" y="2550901"/>
            <a:ext cx="2413616" cy="3986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4517CB-AF58-3F4A-82E1-3DA467804684}"/>
              </a:ext>
            </a:extLst>
          </p:cNvPr>
          <p:cNvSpPr/>
          <p:nvPr/>
        </p:nvSpPr>
        <p:spPr>
          <a:xfrm>
            <a:off x="9059897" y="3058886"/>
            <a:ext cx="2413616" cy="2704636"/>
          </a:xfrm>
          <a:prstGeom prst="rect">
            <a:avLst/>
          </a:prstGeom>
          <a:solidFill>
            <a:srgbClr val="1819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FF311B-BB6C-0F4B-AECE-F3FC46203E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t="12293" r="15150" b="11340"/>
          <a:stretch/>
        </p:blipFill>
        <p:spPr>
          <a:xfrm>
            <a:off x="9784191" y="3178265"/>
            <a:ext cx="1202005" cy="2776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DC243-AF4D-FB49-AF67-810CB7770DA0}"/>
              </a:ext>
            </a:extLst>
          </p:cNvPr>
          <p:cNvSpPr/>
          <p:nvPr/>
        </p:nvSpPr>
        <p:spPr>
          <a:xfrm>
            <a:off x="9287693" y="2897765"/>
            <a:ext cx="496498" cy="177106"/>
          </a:xfrm>
          <a:prstGeom prst="rect">
            <a:avLst/>
          </a:prstGeom>
          <a:solidFill>
            <a:srgbClr val="18191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N" sz="800"/>
              <a:t>Bruce</a:t>
            </a:r>
          </a:p>
        </p:txBody>
      </p:sp>
      <p:pic>
        <p:nvPicPr>
          <p:cNvPr id="34" name="Picture 33" descr="A picture containing bird, bird of prey, owl&#10;&#10;Description automatically generated">
            <a:extLst>
              <a:ext uri="{FF2B5EF4-FFF2-40B4-BE49-F238E27FC236}">
                <a16:creationId xmlns:a16="http://schemas.microsoft.com/office/drawing/2014/main" id="{620073F1-CDB5-4844-9EBA-D8BF78FE1F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32" y="2864625"/>
            <a:ext cx="237336" cy="244117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4ABCA-A1CE-0D4D-8D58-3352A1F02DD7}"/>
              </a:ext>
            </a:extLst>
          </p:cNvPr>
          <p:cNvSpPr txBox="1"/>
          <p:nvPr/>
        </p:nvSpPr>
        <p:spPr>
          <a:xfrm rot="21070166">
            <a:off x="9253335" y="4211149"/>
            <a:ext cx="224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>
                <a:solidFill>
                  <a:schemeClr val="bg1"/>
                </a:solidFill>
                <a:highlight>
                  <a:srgbClr val="E94C21"/>
                </a:highlight>
              </a:rPr>
              <a:t>Pick my new look!!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D8DD5A-BFCF-FD46-8D36-286D11000596}"/>
              </a:ext>
            </a:extLst>
          </p:cNvPr>
          <p:cNvSpPr/>
          <p:nvPr/>
        </p:nvSpPr>
        <p:spPr>
          <a:xfrm>
            <a:off x="9096756" y="5994260"/>
            <a:ext cx="1936315" cy="156071"/>
          </a:xfrm>
          <a:prstGeom prst="rect">
            <a:avLst/>
          </a:prstGeom>
          <a:solidFill>
            <a:srgbClr val="18191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600"/>
              <a:t>家人们</a:t>
            </a:r>
            <a:r>
              <a:rPr lang="zh-CN" altLang="en-US" sz="600"/>
              <a:t>！</a:t>
            </a:r>
            <a:r>
              <a:rPr lang="en-US" altLang="zh-CN" sz="600"/>
              <a:t>Nike</a:t>
            </a:r>
            <a:r>
              <a:rPr lang="zh-CN" altLang="en-US" sz="600"/>
              <a:t>会员定制款新款都太好看了吧！！！</a:t>
            </a:r>
            <a:endParaRPr lang="en-CN" sz="600"/>
          </a:p>
        </p:txBody>
      </p:sp>
    </p:spTree>
    <p:extLst>
      <p:ext uri="{BB962C8B-B14F-4D97-AF65-F5344CB8AC3E}">
        <p14:creationId xmlns:p14="http://schemas.microsoft.com/office/powerpoint/2010/main" val="11990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3ED4A6-A654-E340-B81D-6594E83B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557" y="1246148"/>
            <a:ext cx="11291739" cy="634367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7298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Smart Shopping Guide for Offline Purchase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F90F7-5B31-B54E-A9C9-A15F7067F0EB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184FE-F74B-734F-BC25-E52FC358AEEF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E29104-9C22-3146-8B74-BA7C2C6613E0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F7E3C-BB20-7F41-B8DA-B80201946C2B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63E4D7-4BD2-8146-BFF2-9CA83C2E29A0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Purchase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D27A61-779D-2942-AB3A-2267C26CA00C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C046D7-D68F-4640-BF94-456B0E494C50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sp>
        <p:nvSpPr>
          <p:cNvPr id="20" name="Google Shape;838;p32">
            <a:extLst>
              <a:ext uri="{FF2B5EF4-FFF2-40B4-BE49-F238E27FC236}">
                <a16:creationId xmlns:a16="http://schemas.microsoft.com/office/drawing/2014/main" id="{BB787E6B-34A4-1E49-817A-DFCCC923B4B4}"/>
              </a:ext>
            </a:extLst>
          </p:cNvPr>
          <p:cNvSpPr/>
          <p:nvPr/>
        </p:nvSpPr>
        <p:spPr>
          <a:xfrm>
            <a:off x="4872215" y="1414093"/>
            <a:ext cx="6751937" cy="552076"/>
          </a:xfrm>
          <a:custGeom>
            <a:avLst/>
            <a:gdLst/>
            <a:ahLst/>
            <a:cxnLst/>
            <a:rect l="l" t="t" r="r" b="b"/>
            <a:pathLst>
              <a:path w="96822" h="26468" extrusionOk="0">
                <a:moveTo>
                  <a:pt x="0" y="0"/>
                </a:moveTo>
                <a:lnTo>
                  <a:pt x="0" y="26468"/>
                </a:lnTo>
                <a:lnTo>
                  <a:pt x="92071" y="26468"/>
                </a:lnTo>
                <a:cubicBezTo>
                  <a:pt x="94691" y="26468"/>
                  <a:pt x="96822" y="24337"/>
                  <a:pt x="96822" y="21717"/>
                </a:cubicBezTo>
                <a:lnTo>
                  <a:pt x="96822" y="4751"/>
                </a:lnTo>
                <a:cubicBezTo>
                  <a:pt x="96822" y="2120"/>
                  <a:pt x="94691" y="0"/>
                  <a:pt x="920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CN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Roboto"/>
                <a:sym typeface="Times New Roman" panose="02020603050405020304" pitchFamily="18" charset="0"/>
              </a:rPr>
            </a:br>
            <a:endParaRPr>
              <a:latin typeface="Heiti TC Medium" pitchFamily="2" charset="-128"/>
              <a:ea typeface="Heiti TC Medium" pitchFamily="2" charset="-128"/>
              <a:cs typeface="Roboto"/>
              <a:sym typeface="Times New Roman" panose="02020603050405020304" pitchFamily="18" charset="0"/>
            </a:endParaRPr>
          </a:p>
        </p:txBody>
      </p:sp>
      <p:sp>
        <p:nvSpPr>
          <p:cNvPr id="21" name="Google Shape;839;p32">
            <a:extLst>
              <a:ext uri="{FF2B5EF4-FFF2-40B4-BE49-F238E27FC236}">
                <a16:creationId xmlns:a16="http://schemas.microsoft.com/office/drawing/2014/main" id="{94124D50-09D4-A841-9A9B-059C7E3B7484}"/>
              </a:ext>
            </a:extLst>
          </p:cNvPr>
          <p:cNvSpPr/>
          <p:nvPr/>
        </p:nvSpPr>
        <p:spPr>
          <a:xfrm>
            <a:off x="2906038" y="1414094"/>
            <a:ext cx="2931091" cy="552075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iti TC Medium" pitchFamily="2" charset="-128"/>
              <a:ea typeface="Heiti TC Medium" pitchFamily="2" charset="-128"/>
              <a:sym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4EF17-5E30-F743-9D0F-65DA46BB60C9}"/>
              </a:ext>
            </a:extLst>
          </p:cNvPr>
          <p:cNvSpPr txBox="1"/>
          <p:nvPr/>
        </p:nvSpPr>
        <p:spPr>
          <a:xfrm>
            <a:off x="5962389" y="1481828"/>
            <a:ext cx="5815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/>
              <a:t>APP</a:t>
            </a:r>
            <a:r>
              <a:rPr lang="zh-CN" altLang="en-US" sz="2000"/>
              <a:t> </a:t>
            </a:r>
            <a:r>
              <a:rPr lang="en-CN" altLang="zh-CN" sz="2000"/>
              <a:t>as AI for</a:t>
            </a:r>
            <a:r>
              <a:rPr lang="en-CN" sz="2000"/>
              <a:t> the self-service shopping experience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F1A8D2-E119-4E44-AA3B-E54A8592BE00}"/>
              </a:ext>
            </a:extLst>
          </p:cNvPr>
          <p:cNvSpPr txBox="1"/>
          <p:nvPr/>
        </p:nvSpPr>
        <p:spPr>
          <a:xfrm>
            <a:off x="3077362" y="1448618"/>
            <a:ext cx="253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>
                <a:solidFill>
                  <a:schemeClr val="bg1"/>
                </a:solidFill>
              </a:rPr>
              <a:t>AI Shopping Guide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AEF2C5-DA5F-B946-89ED-1C191E6DCAFC}"/>
              </a:ext>
            </a:extLst>
          </p:cNvPr>
          <p:cNvSpPr/>
          <p:nvPr/>
        </p:nvSpPr>
        <p:spPr>
          <a:xfrm>
            <a:off x="2904306" y="4588248"/>
            <a:ext cx="3058083" cy="2105484"/>
          </a:xfrm>
          <a:prstGeom prst="round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000" b="1"/>
              <a:t>Services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Customer flow heat map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Promotion notification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Detailed product info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Club activity reminder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/>
              <a:t>...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3C313E6-08B5-584C-BD6D-69490F3EC9ED}"/>
              </a:ext>
            </a:extLst>
          </p:cNvPr>
          <p:cNvSpPr/>
          <p:nvPr/>
        </p:nvSpPr>
        <p:spPr>
          <a:xfrm>
            <a:off x="2904307" y="2024556"/>
            <a:ext cx="3058082" cy="21054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000" b="1">
                <a:solidFill>
                  <a:sysClr val="windowText" lastClr="000000"/>
                </a:solidFill>
              </a:rPr>
              <a:t>Data Source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Location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POS Data (Size, style</a:t>
            </a:r>
            <a:r>
              <a:rPr lang="en-US">
                <a:solidFill>
                  <a:sysClr val="windowText" lastClr="000000"/>
                </a:solidFill>
              </a:rPr>
              <a:t>...)</a:t>
            </a:r>
            <a:endParaRPr lang="en-CN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Online purchase history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External data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N">
                <a:solidFill>
                  <a:sysClr val="windowText" lastClr="000000"/>
                </a:solidFill>
              </a:rPr>
              <a:t>...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D75EE3D-C979-BD4E-B72F-56DDFABAFAB2}"/>
              </a:ext>
            </a:extLst>
          </p:cNvPr>
          <p:cNvSpPr/>
          <p:nvPr/>
        </p:nvSpPr>
        <p:spPr>
          <a:xfrm rot="10800000">
            <a:off x="3694200" y="4269481"/>
            <a:ext cx="1305802" cy="148504"/>
          </a:xfrm>
          <a:prstGeom prst="triangle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6E9B109-D573-1742-8177-252802BB3988}"/>
              </a:ext>
            </a:extLst>
          </p:cNvPr>
          <p:cNvGrpSpPr/>
          <p:nvPr/>
        </p:nvGrpSpPr>
        <p:grpSpPr>
          <a:xfrm>
            <a:off x="6053066" y="1910283"/>
            <a:ext cx="5724900" cy="5321033"/>
            <a:chOff x="6053066" y="1910283"/>
            <a:chExt cx="5724900" cy="5321033"/>
          </a:xfrm>
        </p:grpSpPr>
        <p:pic>
          <p:nvPicPr>
            <p:cNvPr id="19" name="Picture 17" descr="smartphone.png">
              <a:extLst>
                <a:ext uri="{FF2B5EF4-FFF2-40B4-BE49-F238E27FC236}">
                  <a16:creationId xmlns:a16="http://schemas.microsoft.com/office/drawing/2014/main" id="{7E9B3F30-F93E-8C45-93C9-F80A39C4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819182" y="1910283"/>
              <a:ext cx="2958784" cy="5321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7" descr="smartphone.png">
              <a:extLst>
                <a:ext uri="{FF2B5EF4-FFF2-40B4-BE49-F238E27FC236}">
                  <a16:creationId xmlns:a16="http://schemas.microsoft.com/office/drawing/2014/main" id="{8B809267-7486-D141-91D5-B746E72C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53066" y="1910283"/>
              <a:ext cx="2958784" cy="5321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8981158-5CCF-694C-ADC2-166E4F22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8" b="5068"/>
            <a:stretch/>
          </p:blipFill>
          <p:spPr>
            <a:xfrm>
              <a:off x="6309706" y="2558441"/>
              <a:ext cx="2409569" cy="39892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F68009-CD82-0F45-8795-D4224D761C98}"/>
                </a:ext>
              </a:extLst>
            </p:cNvPr>
            <p:cNvSpPr/>
            <p:nvPr/>
          </p:nvSpPr>
          <p:spPr>
            <a:xfrm>
              <a:off x="6426652" y="3302138"/>
              <a:ext cx="2315939" cy="1445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E5EC4F-DAFF-524E-8449-95B7F59C5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566" y="3290233"/>
              <a:ext cx="2220380" cy="178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94DC99-74B9-5D4A-ADB8-F7F33254C6E7}"/>
                </a:ext>
              </a:extLst>
            </p:cNvPr>
            <p:cNvSpPr/>
            <p:nvPr/>
          </p:nvSpPr>
          <p:spPr>
            <a:xfrm>
              <a:off x="6426652" y="2965622"/>
              <a:ext cx="211734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N" sz="1050" b="1"/>
                <a:t>Customer flow heat map based on where you are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5D4D9F-ED5A-5044-8C6E-C6085AE8D678}"/>
                </a:ext>
              </a:extLst>
            </p:cNvPr>
            <p:cNvSpPr/>
            <p:nvPr/>
          </p:nvSpPr>
          <p:spPr>
            <a:xfrm>
              <a:off x="6248793" y="4922236"/>
              <a:ext cx="2479711" cy="1445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CN" sz="1050" b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626DF9-B0BF-BD48-8010-66EE361C7047}"/>
                </a:ext>
              </a:extLst>
            </p:cNvPr>
            <p:cNvSpPr/>
            <p:nvPr/>
          </p:nvSpPr>
          <p:spPr>
            <a:xfrm>
              <a:off x="6522986" y="5034570"/>
              <a:ext cx="211734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N" sz="1050" b="1"/>
                <a:t>See promotions in the current physical store</a:t>
              </a:r>
            </a:p>
          </p:txBody>
        </p:sp>
        <p:pic>
          <p:nvPicPr>
            <p:cNvPr id="28" name="Picture 27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75C4DFB8-F161-854F-B991-B9D541FD7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160" r="1138" b="72065"/>
            <a:stretch/>
          </p:blipFill>
          <p:spPr>
            <a:xfrm>
              <a:off x="6434346" y="5403902"/>
              <a:ext cx="2117832" cy="592272"/>
            </a:xfrm>
            <a:prstGeom prst="rect">
              <a:avLst/>
            </a:prstGeom>
          </p:spPr>
        </p:pic>
        <p:pic>
          <p:nvPicPr>
            <p:cNvPr id="33" name="Picture 32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FA5F2661-8C00-4640-85BF-DF544F1D5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1675" r="1138" b="43065"/>
            <a:stretch/>
          </p:blipFill>
          <p:spPr>
            <a:xfrm>
              <a:off x="7717801" y="5949396"/>
              <a:ext cx="826199" cy="275987"/>
            </a:xfrm>
            <a:prstGeom prst="rect">
              <a:avLst/>
            </a:prstGeom>
          </p:spPr>
        </p:pic>
        <p:pic>
          <p:nvPicPr>
            <p:cNvPr id="32" name="Picture 3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E18E448-47A5-B248-802C-7D82372CC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86" b="5251"/>
            <a:stretch/>
          </p:blipFill>
          <p:spPr>
            <a:xfrm>
              <a:off x="9077103" y="2558441"/>
              <a:ext cx="2391450" cy="400480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C96E5C-5789-AA4F-A31D-345564219C70}"/>
                </a:ext>
              </a:extLst>
            </p:cNvPr>
            <p:cNvSpPr/>
            <p:nvPr/>
          </p:nvSpPr>
          <p:spPr>
            <a:xfrm>
              <a:off x="9136489" y="2808868"/>
              <a:ext cx="2329092" cy="3754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Picture 37" descr="Text, letter&#10;&#10;Description automatically generated">
              <a:extLst>
                <a:ext uri="{FF2B5EF4-FFF2-40B4-BE49-F238E27FC236}">
                  <a16:creationId xmlns:a16="http://schemas.microsoft.com/office/drawing/2014/main" id="{575941AA-EEBB-544D-AFE5-F3AA00FD7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3514" r="94324">
                          <a14:foregroundMark x1="10541" y1="47838" x2="7432" y2="64595"/>
                          <a14:foregroundMark x1="7432" y1="64595" x2="7838" y2="70135"/>
                          <a14:foregroundMark x1="6351" y1="67703" x2="3514" y2="71892"/>
                          <a14:foregroundMark x1="35811" y1="82703" x2="14865" y2="82297"/>
                          <a14:foregroundMark x1="89595" y1="60000" x2="94324" y2="63784"/>
                          <a14:foregroundMark x1="35000" y1="81216" x2="14324" y2="816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385" y="2934477"/>
              <a:ext cx="974009" cy="974009"/>
            </a:xfrm>
            <a:prstGeom prst="rect">
              <a:avLst/>
            </a:prstGeom>
          </p:spPr>
        </p:pic>
        <p:pic>
          <p:nvPicPr>
            <p:cNvPr id="37" name="Graphic 36" descr="Qr Code with solid fill">
              <a:extLst>
                <a:ext uri="{FF2B5EF4-FFF2-40B4-BE49-F238E27FC236}">
                  <a16:creationId xmlns:a16="http://schemas.microsoft.com/office/drawing/2014/main" id="{49AF3B9B-87ED-B746-90EB-0638F38D1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78771">
              <a:off x="9426916" y="3275009"/>
              <a:ext cx="213205" cy="21320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BCAD5-F8FC-194F-91C7-F818D882C45C}"/>
                </a:ext>
              </a:extLst>
            </p:cNvPr>
            <p:cNvSpPr/>
            <p:nvPr/>
          </p:nvSpPr>
          <p:spPr>
            <a:xfrm>
              <a:off x="9061340" y="4185837"/>
              <a:ext cx="211734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r>
                <a:rPr lang="en-CN" sz="1050" b="1"/>
                <a:t>See the detailed information of this product</a:t>
              </a:r>
            </a:p>
          </p:txBody>
        </p:sp>
        <p:pic>
          <p:nvPicPr>
            <p:cNvPr id="44" name="Picture 43" descr="A pair of blue and green sneakers&#10;&#10;Description automatically generated with low confidence">
              <a:extLst>
                <a:ext uri="{FF2B5EF4-FFF2-40B4-BE49-F238E27FC236}">
                  <a16:creationId xmlns:a16="http://schemas.microsoft.com/office/drawing/2014/main" id="{35186F30-AF97-A641-965E-5AD7C46C0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6412" y="2953602"/>
              <a:ext cx="1147809" cy="114780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07224F9-9B6B-2049-8CC9-3CC276FB5EB9}"/>
                </a:ext>
              </a:extLst>
            </p:cNvPr>
            <p:cNvSpPr/>
            <p:nvPr/>
          </p:nvSpPr>
          <p:spPr>
            <a:xfrm>
              <a:off x="9061340" y="5039940"/>
              <a:ext cx="211734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N" sz="1050" b="1"/>
                <a:t>See the recommended sportswear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B1D73CD-DA34-C24A-9FA6-32007E35513D}"/>
                </a:ext>
              </a:extLst>
            </p:cNvPr>
            <p:cNvGrpSpPr/>
            <p:nvPr/>
          </p:nvGrpSpPr>
          <p:grpSpPr>
            <a:xfrm>
              <a:off x="9304719" y="2866102"/>
              <a:ext cx="1353700" cy="1276935"/>
              <a:chOff x="10192057" y="2853107"/>
              <a:chExt cx="1353700" cy="1276935"/>
            </a:xfrm>
          </p:grpSpPr>
          <p:pic>
            <p:nvPicPr>
              <p:cNvPr id="40" name="Graphic 39" descr="Qr Code with solid fill">
                <a:extLst>
                  <a:ext uri="{FF2B5EF4-FFF2-40B4-BE49-F238E27FC236}">
                    <a16:creationId xmlns:a16="http://schemas.microsoft.com/office/drawing/2014/main" id="{03A41CE2-7964-FA4B-9984-513034E95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387563" y="29642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图片 18" descr="图片包含 游戏机&#10;&#10;描述已自动生成">
                <a:extLst>
                  <a:ext uri="{FF2B5EF4-FFF2-40B4-BE49-F238E27FC236}">
                    <a16:creationId xmlns:a16="http://schemas.microsoft.com/office/drawing/2014/main" id="{403596F7-3B21-3343-93BC-CA054C6E4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6200000" flipH="1">
                <a:off x="10230439" y="2814725"/>
                <a:ext cx="1276935" cy="1353700"/>
              </a:xfrm>
              <a:prstGeom prst="rect">
                <a:avLst/>
              </a:prstGeom>
            </p:spPr>
          </p:pic>
        </p:grpSp>
        <p:pic>
          <p:nvPicPr>
            <p:cNvPr id="48" name="Picture 47" descr="A person wearing a white shirt&#10;&#10;Description automatically generated with medium confidence">
              <a:extLst>
                <a:ext uri="{FF2B5EF4-FFF2-40B4-BE49-F238E27FC236}">
                  <a16:creationId xmlns:a16="http://schemas.microsoft.com/office/drawing/2014/main" id="{6348A3A6-3C14-7245-B95B-622F16BD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033" y="5365787"/>
              <a:ext cx="977385" cy="977385"/>
            </a:xfrm>
            <a:prstGeom prst="rect">
              <a:avLst/>
            </a:prstGeom>
          </p:spPr>
        </p:pic>
        <p:pic>
          <p:nvPicPr>
            <p:cNvPr id="50" name="Picture 49" descr="A person wearing a black sweatshirt&#10;&#10;Description automatically generated with medium confidence">
              <a:extLst>
                <a:ext uri="{FF2B5EF4-FFF2-40B4-BE49-F238E27FC236}">
                  <a16:creationId xmlns:a16="http://schemas.microsoft.com/office/drawing/2014/main" id="{66B85A5B-BA96-D748-B854-6A2EDAA8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160" y="5365787"/>
              <a:ext cx="977385" cy="977385"/>
            </a:xfrm>
            <a:prstGeom prst="rect">
              <a:avLst/>
            </a:prstGeom>
          </p:spPr>
        </p:pic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4EB9DF91-2F6F-6A47-9AFC-07F99F529574}"/>
                </a:ext>
              </a:extLst>
            </p:cNvPr>
            <p:cNvSpPr/>
            <p:nvPr/>
          </p:nvSpPr>
          <p:spPr>
            <a:xfrm rot="5400000">
              <a:off x="9142081" y="4631792"/>
              <a:ext cx="126961" cy="45719"/>
            </a:xfrm>
            <a:prstGeom prst="triangle">
              <a:avLst/>
            </a:prstGeom>
            <a:solidFill>
              <a:srgbClr val="586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2CF1A1E1-A850-CE49-840E-8544B2E94661}"/>
                </a:ext>
              </a:extLst>
            </p:cNvPr>
            <p:cNvSpPr/>
            <p:nvPr/>
          </p:nvSpPr>
          <p:spPr>
            <a:xfrm rot="5400000">
              <a:off x="9142081" y="4849508"/>
              <a:ext cx="126961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05248FDF-C154-B844-92AC-4B9243DD7036}"/>
                </a:ext>
              </a:extLst>
            </p:cNvPr>
            <p:cNvSpPr/>
            <p:nvPr/>
          </p:nvSpPr>
          <p:spPr>
            <a:xfrm rot="5400000">
              <a:off x="9989214" y="4609204"/>
              <a:ext cx="126961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E335DFC1-88D4-E042-910E-79C7B4FE3B93}"/>
                </a:ext>
              </a:extLst>
            </p:cNvPr>
            <p:cNvSpPr/>
            <p:nvPr/>
          </p:nvSpPr>
          <p:spPr>
            <a:xfrm rot="5400000">
              <a:off x="9989214" y="4826920"/>
              <a:ext cx="126961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A5BB2A86-FE67-EC47-8CE6-A4D9DEE97FAE}"/>
                </a:ext>
              </a:extLst>
            </p:cNvPr>
            <p:cNvSpPr/>
            <p:nvPr/>
          </p:nvSpPr>
          <p:spPr>
            <a:xfrm rot="5400000">
              <a:off x="10760492" y="4609204"/>
              <a:ext cx="126961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C96ED9E4-F703-BD48-96E5-FFBAF998593C}"/>
                </a:ext>
              </a:extLst>
            </p:cNvPr>
            <p:cNvSpPr/>
            <p:nvPr/>
          </p:nvSpPr>
          <p:spPr>
            <a:xfrm rot="5400000">
              <a:off x="10760492" y="4826920"/>
              <a:ext cx="126961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0E2B8-FDF0-5445-BC54-E8D22441FE62}"/>
                </a:ext>
              </a:extLst>
            </p:cNvPr>
            <p:cNvSpPr txBox="1"/>
            <p:nvPr/>
          </p:nvSpPr>
          <p:spPr>
            <a:xfrm>
              <a:off x="9185026" y="4753719"/>
              <a:ext cx="5982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C8B07-46C7-5F44-BD28-CA4918233DBE}"/>
                </a:ext>
              </a:extLst>
            </p:cNvPr>
            <p:cNvSpPr txBox="1"/>
            <p:nvPr/>
          </p:nvSpPr>
          <p:spPr>
            <a:xfrm>
              <a:off x="9182700" y="4554336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Available size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7BF3609-3CBF-EF43-8836-CEA8FF1439DA}"/>
                </a:ext>
              </a:extLst>
            </p:cNvPr>
            <p:cNvSpPr txBox="1"/>
            <p:nvPr/>
          </p:nvSpPr>
          <p:spPr>
            <a:xfrm>
              <a:off x="10036045" y="4543450"/>
              <a:ext cx="479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Origin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789AE74-6BF6-4845-814B-E924C097DC0E}"/>
                </a:ext>
              </a:extLst>
            </p:cNvPr>
            <p:cNvSpPr txBox="1"/>
            <p:nvPr/>
          </p:nvSpPr>
          <p:spPr>
            <a:xfrm>
              <a:off x="10046725" y="4750715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0EB83-711E-504F-B9E6-68BC26C8510B}"/>
                </a:ext>
              </a:extLst>
            </p:cNvPr>
            <p:cNvSpPr txBox="1"/>
            <p:nvPr/>
          </p:nvSpPr>
          <p:spPr>
            <a:xfrm>
              <a:off x="10829884" y="4521678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Popularity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D29180-B995-1B44-A75B-93F33A9B78E9}"/>
                </a:ext>
              </a:extLst>
            </p:cNvPr>
            <p:cNvSpPr txBox="1"/>
            <p:nvPr/>
          </p:nvSpPr>
          <p:spPr>
            <a:xfrm>
              <a:off x="10849684" y="4724293"/>
              <a:ext cx="5116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512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Enhance Customer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F90F7-5B31-B54E-A9C9-A15F7067F0EB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184FE-F74B-734F-BC25-E52FC358AEEF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E29104-9C22-3146-8B74-BA7C2C6613E0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F7E3C-BB20-7F41-B8DA-B80201946C2B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63E4D7-4BD2-8146-BFF2-9CA83C2E29A0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D27A61-779D-2942-AB3A-2267C26CA00C}"/>
              </a:ext>
            </a:extLst>
          </p:cNvPr>
          <p:cNvSpPr/>
          <p:nvPr/>
        </p:nvSpPr>
        <p:spPr>
          <a:xfrm>
            <a:off x="414034" y="4768771"/>
            <a:ext cx="1853515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Customer Review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C046D7-D68F-4640-BF94-456B0E494C50}"/>
              </a:ext>
            </a:extLst>
          </p:cNvPr>
          <p:cNvSpPr/>
          <p:nvPr/>
        </p:nvSpPr>
        <p:spPr>
          <a:xfrm>
            <a:off x="414034" y="5859844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Repeating Purchase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CF7D2B0-248A-E34A-B009-6BD8B346BC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36" y="1957126"/>
            <a:ext cx="1971204" cy="4265889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9347F9F-41E8-614C-9096-EFAD8100DC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51" y="1957126"/>
            <a:ext cx="1971204" cy="4265889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E70AD77-464E-7F41-8848-B68544138F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68" y="1960020"/>
            <a:ext cx="1948751" cy="4217298"/>
          </a:xfrm>
          <a:prstGeom prst="rect">
            <a:avLst/>
          </a:prstGeom>
        </p:spPr>
      </p:pic>
      <p:pic>
        <p:nvPicPr>
          <p:cNvPr id="25" name="Picture 24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20D4129D-254B-004A-B1E7-8F823EBEB1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35" y="1960020"/>
            <a:ext cx="1948752" cy="4217298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D969682-3FF2-A84F-A30E-C15318F468F0}"/>
              </a:ext>
            </a:extLst>
          </p:cNvPr>
          <p:cNvSpPr/>
          <p:nvPr/>
        </p:nvSpPr>
        <p:spPr>
          <a:xfrm>
            <a:off x="4521035" y="1373567"/>
            <a:ext cx="4409751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/>
              <a:t>Text mining as Social listening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45A64D-0130-AB45-87E2-6A40A83E7E61}"/>
              </a:ext>
            </a:extLst>
          </p:cNvPr>
          <p:cNvGrpSpPr/>
          <p:nvPr/>
        </p:nvGrpSpPr>
        <p:grpSpPr>
          <a:xfrm>
            <a:off x="2483151" y="1940725"/>
            <a:ext cx="8463068" cy="4371492"/>
            <a:chOff x="2483151" y="1940725"/>
            <a:chExt cx="8463068" cy="437149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01801F1-8616-2745-87B5-21B7C61C6AA0}"/>
                </a:ext>
              </a:extLst>
            </p:cNvPr>
            <p:cNvGrpSpPr/>
            <p:nvPr/>
          </p:nvGrpSpPr>
          <p:grpSpPr>
            <a:xfrm>
              <a:off x="2483151" y="1940725"/>
              <a:ext cx="8463068" cy="4282290"/>
              <a:chOff x="2483151" y="1940725"/>
              <a:chExt cx="8463068" cy="428229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5087F64-74E4-CB4D-9CC4-D7AE66DB6742}"/>
                  </a:ext>
                </a:extLst>
              </p:cNvPr>
              <p:cNvGrpSpPr/>
              <p:nvPr/>
            </p:nvGrpSpPr>
            <p:grpSpPr>
              <a:xfrm>
                <a:off x="2483151" y="1957125"/>
                <a:ext cx="8463068" cy="4265890"/>
                <a:chOff x="2483151" y="1957125"/>
                <a:chExt cx="8463068" cy="426589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5E90C1F-ADDE-0D4B-8B3B-A083A8B83F5C}"/>
                    </a:ext>
                  </a:extLst>
                </p:cNvPr>
                <p:cNvSpPr/>
                <p:nvPr/>
              </p:nvSpPr>
              <p:spPr>
                <a:xfrm>
                  <a:off x="2483151" y="1957126"/>
                  <a:ext cx="4009089" cy="42658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590F70F-8150-B64B-836B-63D9EAEA55A5}"/>
                    </a:ext>
                  </a:extLst>
                </p:cNvPr>
                <p:cNvSpPr/>
                <p:nvPr/>
              </p:nvSpPr>
              <p:spPr>
                <a:xfrm>
                  <a:off x="6937130" y="1957125"/>
                  <a:ext cx="4009089" cy="42658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8FF99680-6D47-9046-8540-6189FF7C4698}"/>
                    </a:ext>
                  </a:extLst>
                </p:cNvPr>
                <p:cNvSpPr/>
                <p:nvPr/>
              </p:nvSpPr>
              <p:spPr>
                <a:xfrm rot="10800000">
                  <a:off x="4072379" y="5335193"/>
                  <a:ext cx="1305802" cy="148504"/>
                </a:xfrm>
                <a:prstGeom prst="triangle">
                  <a:avLst/>
                </a:prstGeom>
                <a:solidFill>
                  <a:srgbClr val="B2B2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8A87ACEE-9A91-D845-8A32-45937A65A0E3}"/>
                    </a:ext>
                  </a:extLst>
                </p:cNvPr>
                <p:cNvSpPr/>
                <p:nvPr/>
              </p:nvSpPr>
              <p:spPr>
                <a:xfrm rot="10800000">
                  <a:off x="8125902" y="5335193"/>
                  <a:ext cx="1305802" cy="148504"/>
                </a:xfrm>
                <a:prstGeom prst="triangle">
                  <a:avLst/>
                </a:prstGeom>
                <a:solidFill>
                  <a:srgbClr val="B2B2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F5DCE661-D67F-3546-A18C-9A909082FE19}"/>
                    </a:ext>
                  </a:extLst>
                </p:cNvPr>
                <p:cNvSpPr/>
                <p:nvPr/>
              </p:nvSpPr>
              <p:spPr>
                <a:xfrm>
                  <a:off x="7387531" y="4595149"/>
                  <a:ext cx="2679088" cy="567158"/>
                </a:xfrm>
                <a:prstGeom prst="roundRect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2400" b="1"/>
                    <a:t>Negative Attitude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D348E420-D7B9-BE49-BA63-F2B9D59C8F7F}"/>
                    </a:ext>
                  </a:extLst>
                </p:cNvPr>
                <p:cNvSpPr/>
                <p:nvPr/>
              </p:nvSpPr>
              <p:spPr>
                <a:xfrm>
                  <a:off x="3416912" y="4611550"/>
                  <a:ext cx="2679088" cy="567158"/>
                </a:xfrm>
                <a:prstGeom prst="roundRect">
                  <a:avLst/>
                </a:prstGeom>
                <a:solidFill>
                  <a:srgbClr val="E94C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2400" b="1"/>
                    <a:t>Positive Attitude</a:t>
                  </a:r>
                </a:p>
              </p:txBody>
            </p:sp>
          </p:grpSp>
          <p:pic>
            <p:nvPicPr>
              <p:cNvPr id="53" name="Picture 52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ED6A33D0-E8F4-844D-81EE-C3D09909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6821" r="17129" b="19969"/>
              <a:stretch/>
            </p:blipFill>
            <p:spPr>
              <a:xfrm>
                <a:off x="3094203" y="1940725"/>
                <a:ext cx="3151163" cy="2654424"/>
              </a:xfrm>
              <a:prstGeom prst="rect">
                <a:avLst/>
              </a:prstGeom>
            </p:spPr>
          </p:pic>
          <p:pic>
            <p:nvPicPr>
              <p:cNvPr id="54" name="Picture 53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C5B5C1D4-146C-4B4C-A0D8-098F9D2F8A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2" t="17509" r="5646" b="27989"/>
              <a:stretch/>
            </p:blipFill>
            <p:spPr>
              <a:xfrm>
                <a:off x="6690256" y="2095719"/>
                <a:ext cx="3600733" cy="2247639"/>
              </a:xfrm>
              <a:prstGeom prst="rect">
                <a:avLst/>
              </a:prstGeom>
            </p:spPr>
          </p:pic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DB63545-B213-1C40-A973-6C29349ECABF}"/>
                </a:ext>
              </a:extLst>
            </p:cNvPr>
            <p:cNvSpPr/>
            <p:nvPr/>
          </p:nvSpPr>
          <p:spPr>
            <a:xfrm>
              <a:off x="7387531" y="5672930"/>
              <a:ext cx="2679088" cy="567158"/>
            </a:xfrm>
            <a:prstGeom prst="round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400" b="1"/>
                <a:t>P</a:t>
              </a:r>
              <a:r>
                <a:rPr lang="en-US" altLang="zh-CN" sz="2400" b="1" err="1"/>
                <a:t>ublic</a:t>
              </a:r>
              <a:r>
                <a:rPr lang="en-US" altLang="zh-CN" sz="2400" b="1"/>
                <a:t> Relations</a:t>
              </a:r>
              <a:endParaRPr lang="en-CN" sz="2400" b="1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43F5AD1-0139-CC44-A953-C62B9EDE702B}"/>
                </a:ext>
              </a:extLst>
            </p:cNvPr>
            <p:cNvSpPr/>
            <p:nvPr/>
          </p:nvSpPr>
          <p:spPr>
            <a:xfrm>
              <a:off x="3416912" y="5745059"/>
              <a:ext cx="2679088" cy="567158"/>
            </a:xfrm>
            <a:prstGeom prst="roundRect">
              <a:avLst/>
            </a:prstGeom>
            <a:solidFill>
              <a:srgbClr val="E94C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400" b="1"/>
                <a:t>Incentive as bonus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64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F1813F50-8508-CD41-BA2B-900C4A4D660F}"/>
              </a:ext>
            </a:extLst>
          </p:cNvPr>
          <p:cNvSpPr/>
          <p:nvPr/>
        </p:nvSpPr>
        <p:spPr>
          <a:xfrm>
            <a:off x="6122696" y="5385712"/>
            <a:ext cx="1867598" cy="1067192"/>
          </a:xfrm>
          <a:prstGeom prst="trapezoid">
            <a:avLst>
              <a:gd name="adj" fmla="val 2517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41C37F-284E-FA4C-89D2-42FD08D544DB}"/>
              </a:ext>
            </a:extLst>
          </p:cNvPr>
          <p:cNvCxnSpPr>
            <a:cxnSpLocks/>
          </p:cNvCxnSpPr>
          <p:nvPr/>
        </p:nvCxnSpPr>
        <p:spPr>
          <a:xfrm flipH="1">
            <a:off x="5335709" y="1687966"/>
            <a:ext cx="41103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3976FC0E-B979-BA4B-BC73-2FF328976B48}"/>
              </a:ext>
            </a:extLst>
          </p:cNvPr>
          <p:cNvSpPr/>
          <p:nvPr/>
        </p:nvSpPr>
        <p:spPr>
          <a:xfrm>
            <a:off x="6377362" y="2619434"/>
            <a:ext cx="1349076" cy="2792787"/>
          </a:xfrm>
          <a:prstGeom prst="triangle">
            <a:avLst/>
          </a:prstGeom>
          <a:solidFill>
            <a:srgbClr val="ED7D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7101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Reapproach the Active User after Purchase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9D448-4321-EC43-BC4E-500804147F32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594FB-EB60-3741-B121-DFA2EA4A413A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3D921-EED4-0344-8660-0AB1FADC70F9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3F17F0-EE32-0041-8DBF-0A15C3850B10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106278-46A6-404C-9CBB-E2424F45C156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FBB956E-AF78-BA45-AD9D-B13CABAB491E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6D3504-8593-C241-B275-897599CA8914}"/>
              </a:ext>
            </a:extLst>
          </p:cNvPr>
          <p:cNvSpPr/>
          <p:nvPr/>
        </p:nvSpPr>
        <p:spPr>
          <a:xfrm>
            <a:off x="414034" y="5859843"/>
            <a:ext cx="1853515" cy="5988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Repeating Purchase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C0E850-B3D2-1D45-9175-3E6B93392DFA}"/>
              </a:ext>
            </a:extLst>
          </p:cNvPr>
          <p:cNvSpPr/>
          <p:nvPr/>
        </p:nvSpPr>
        <p:spPr>
          <a:xfrm>
            <a:off x="2761683" y="1389968"/>
            <a:ext cx="2863613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/>
              <a:t>Active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C720F0-C956-2847-85B0-5D3BD8B0DCAD}"/>
              </a:ext>
            </a:extLst>
          </p:cNvPr>
          <p:cNvSpPr/>
          <p:nvPr/>
        </p:nvSpPr>
        <p:spPr>
          <a:xfrm>
            <a:off x="8483383" y="1389968"/>
            <a:ext cx="3294584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/>
              <a:t>Key Opinion 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7229E-52F9-564A-9C61-77C7F38AF835}"/>
              </a:ext>
            </a:extLst>
          </p:cNvPr>
          <p:cNvSpPr txBox="1"/>
          <p:nvPr/>
        </p:nvSpPr>
        <p:spPr>
          <a:xfrm>
            <a:off x="6107575" y="1521691"/>
            <a:ext cx="1916679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F7F6F8"/>
                </a:solidFill>
              </a:rPr>
              <a:t>Club Management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F1B6BC-8F06-C349-934E-DF01BB5452FD}"/>
              </a:ext>
            </a:extLst>
          </p:cNvPr>
          <p:cNvSpPr/>
          <p:nvPr/>
        </p:nvSpPr>
        <p:spPr>
          <a:xfrm>
            <a:off x="2761683" y="2591566"/>
            <a:ext cx="2863613" cy="3867107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N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89CC1C-B077-E742-96B9-0BCF82E606A5}"/>
              </a:ext>
            </a:extLst>
          </p:cNvPr>
          <p:cNvSpPr/>
          <p:nvPr/>
        </p:nvSpPr>
        <p:spPr>
          <a:xfrm>
            <a:off x="2761683" y="2215821"/>
            <a:ext cx="2863613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Club S</a:t>
            </a:r>
            <a:r>
              <a:rPr lang="en-US" altLang="zh-CN" b="1" err="1"/>
              <a:t>ystem</a:t>
            </a:r>
            <a:endParaRPr lang="en-CN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8A5F23-3C2B-A346-B104-1A1916648431}"/>
              </a:ext>
            </a:extLst>
          </p:cNvPr>
          <p:cNvSpPr/>
          <p:nvPr/>
        </p:nvSpPr>
        <p:spPr>
          <a:xfrm>
            <a:off x="6096001" y="2215821"/>
            <a:ext cx="1928254" cy="37574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Membership Tiers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BF9E9-27E9-7845-A293-70DFEE51E3ED}"/>
              </a:ext>
            </a:extLst>
          </p:cNvPr>
          <p:cNvSpPr/>
          <p:nvPr/>
        </p:nvSpPr>
        <p:spPr>
          <a:xfrm>
            <a:off x="8494960" y="2210052"/>
            <a:ext cx="3283006" cy="375745"/>
          </a:xfrm>
          <a:prstGeom prst="rect">
            <a:avLst/>
          </a:prstGeom>
          <a:solidFill>
            <a:srgbClr val="3A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Influence in social media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DB8CF38-BE2E-4F43-86D9-37DE53C98EFB}"/>
              </a:ext>
            </a:extLst>
          </p:cNvPr>
          <p:cNvSpPr/>
          <p:nvPr/>
        </p:nvSpPr>
        <p:spPr>
          <a:xfrm>
            <a:off x="6515987" y="2643876"/>
            <a:ext cx="1064822" cy="2151492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E03C534-091F-7A44-88CD-C8ADEA377906}"/>
              </a:ext>
            </a:extLst>
          </p:cNvPr>
          <p:cNvSpPr/>
          <p:nvPr/>
        </p:nvSpPr>
        <p:spPr>
          <a:xfrm>
            <a:off x="6684343" y="2585797"/>
            <a:ext cx="726921" cy="155561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EFD483-DE22-D44F-9EDA-DAFFD4B8FBB5}"/>
              </a:ext>
            </a:extLst>
          </p:cNvPr>
          <p:cNvCxnSpPr/>
          <p:nvPr/>
        </p:nvCxnSpPr>
        <p:spPr>
          <a:xfrm>
            <a:off x="6259920" y="3692324"/>
            <a:ext cx="7666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DDB359-5305-CB45-AA33-A8F85D74CC8A}"/>
              </a:ext>
            </a:extLst>
          </p:cNvPr>
          <p:cNvSpPr txBox="1"/>
          <p:nvPr/>
        </p:nvSpPr>
        <p:spPr>
          <a:xfrm>
            <a:off x="5820077" y="350672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5%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01EE31-937B-5D40-A11B-8CF96188B499}"/>
              </a:ext>
            </a:extLst>
          </p:cNvPr>
          <p:cNvCxnSpPr/>
          <p:nvPr/>
        </p:nvCxnSpPr>
        <p:spPr>
          <a:xfrm>
            <a:off x="6259920" y="4501617"/>
            <a:ext cx="7666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DD60F0-298F-004D-839C-EC7FDDD2AB55}"/>
              </a:ext>
            </a:extLst>
          </p:cNvPr>
          <p:cNvSpPr txBox="1"/>
          <p:nvPr/>
        </p:nvSpPr>
        <p:spPr>
          <a:xfrm>
            <a:off x="5820077" y="4316017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15</a:t>
            </a:r>
            <a:r>
              <a:rPr lang="en-CN" b="1">
                <a:solidFill>
                  <a:schemeClr val="accent2"/>
                </a:solidFill>
              </a:rPr>
              <a:t>%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E98D68-9AA2-004B-B5FC-C3C74A9FD9D7}"/>
              </a:ext>
            </a:extLst>
          </p:cNvPr>
          <p:cNvCxnSpPr/>
          <p:nvPr/>
        </p:nvCxnSpPr>
        <p:spPr>
          <a:xfrm>
            <a:off x="6096000" y="6167644"/>
            <a:ext cx="7666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75B2ECC-5AEF-6E47-AFBE-4CF6FAD313F0}"/>
              </a:ext>
            </a:extLst>
          </p:cNvPr>
          <p:cNvSpPr txBox="1"/>
          <p:nvPr/>
        </p:nvSpPr>
        <p:spPr>
          <a:xfrm>
            <a:off x="5825920" y="5937577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en-CN" b="1">
                <a:solidFill>
                  <a:schemeClr val="accent2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C6EC83-C831-E34A-84AD-EF34D1D8ACAC}"/>
              </a:ext>
            </a:extLst>
          </p:cNvPr>
          <p:cNvSpPr txBox="1"/>
          <p:nvPr/>
        </p:nvSpPr>
        <p:spPr>
          <a:xfrm>
            <a:off x="6342298" y="333495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Gold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47220B-F6B5-4C49-BBBE-D0ED07AC0D8E}"/>
              </a:ext>
            </a:extLst>
          </p:cNvPr>
          <p:cNvSpPr txBox="1"/>
          <p:nvPr/>
        </p:nvSpPr>
        <p:spPr>
          <a:xfrm>
            <a:off x="6259920" y="5812901"/>
            <a:ext cx="10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accent2">
                    <a:lumMod val="20000"/>
                    <a:lumOff val="80000"/>
                  </a:schemeClr>
                </a:solidFill>
              </a:rPr>
              <a:t>Ordinary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B50E7E-8F5D-6346-9358-FFE3E8B8555C}"/>
              </a:ext>
            </a:extLst>
          </p:cNvPr>
          <p:cNvSpPr txBox="1"/>
          <p:nvPr/>
        </p:nvSpPr>
        <p:spPr>
          <a:xfrm>
            <a:off x="6322208" y="4036107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accent2"/>
                </a:solidFill>
              </a:rPr>
              <a:t>Silver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554218CB-EB50-5F44-85E6-8A8AB1352070}"/>
              </a:ext>
            </a:extLst>
          </p:cNvPr>
          <p:cNvSpPr/>
          <p:nvPr/>
        </p:nvSpPr>
        <p:spPr>
          <a:xfrm rot="2052140">
            <a:off x="7219950" y="3199676"/>
            <a:ext cx="149705" cy="2964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EAD0F-DB34-F049-8AB4-44E5C769E183}"/>
              </a:ext>
            </a:extLst>
          </p:cNvPr>
          <p:cNvSpPr txBox="1"/>
          <p:nvPr/>
        </p:nvSpPr>
        <p:spPr>
          <a:xfrm>
            <a:off x="7210475" y="2916425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rgbClr val="E94C21"/>
                </a:solidFill>
              </a:rPr>
              <a:t>incentive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92E7D01-928F-8644-A39E-F5E4B3380EC6}"/>
              </a:ext>
            </a:extLst>
          </p:cNvPr>
          <p:cNvSpPr/>
          <p:nvPr/>
        </p:nvSpPr>
        <p:spPr>
          <a:xfrm>
            <a:off x="8494958" y="2585797"/>
            <a:ext cx="3283006" cy="3867107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N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B47458-9516-6F43-BB12-09C7B97C2C5F}"/>
              </a:ext>
            </a:extLst>
          </p:cNvPr>
          <p:cNvSpPr txBox="1"/>
          <p:nvPr/>
        </p:nvSpPr>
        <p:spPr>
          <a:xfrm>
            <a:off x="2882768" y="4695742"/>
            <a:ext cx="257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N"/>
              <a:t>Recommend customer with selective club based on the data of “Interest</a:t>
            </a:r>
            <a:r>
              <a:rPr lang="en-US"/>
              <a:t>”</a:t>
            </a:r>
            <a:r>
              <a:rPr lang="en-CN"/>
              <a:t> and “Purchase History”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FA7B98-0EC9-0643-A36F-37FFC2DFDB93}"/>
              </a:ext>
            </a:extLst>
          </p:cNvPr>
          <p:cNvSpPr txBox="1"/>
          <p:nvPr/>
        </p:nvSpPr>
        <p:spPr>
          <a:xfrm>
            <a:off x="9314835" y="2742764"/>
            <a:ext cx="22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Special Birthday Gifts 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9F21E188-2D0D-5C44-B258-A0CD0A4B9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8" y="5581561"/>
            <a:ext cx="864613" cy="432307"/>
          </a:xfrm>
          <a:prstGeom prst="rect">
            <a:avLst/>
          </a:prstGeom>
        </p:spPr>
      </p:pic>
      <p:pic>
        <p:nvPicPr>
          <p:cNvPr id="60" name="Picture 59" descr="A picture containing icon&#10;&#10;Description automatically generated">
            <a:extLst>
              <a:ext uri="{FF2B5EF4-FFF2-40B4-BE49-F238E27FC236}">
                <a16:creationId xmlns:a16="http://schemas.microsoft.com/office/drawing/2014/main" id="{ABDDFF9D-172B-5C4A-9DF6-D7C37627DC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74" y="5571639"/>
            <a:ext cx="822857" cy="432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AD76EE3-9E8E-5142-8274-E8FB5B8C9ADF}"/>
              </a:ext>
            </a:extLst>
          </p:cNvPr>
          <p:cNvSpPr txBox="1"/>
          <p:nvPr/>
        </p:nvSpPr>
        <p:spPr>
          <a:xfrm>
            <a:off x="9102789" y="598362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/>
              <a:t>Member Get Member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C271C-75EE-4C40-8996-6B2B621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66" y="5637701"/>
            <a:ext cx="299876" cy="2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riangle 63">
            <a:extLst>
              <a:ext uri="{FF2B5EF4-FFF2-40B4-BE49-F238E27FC236}">
                <a16:creationId xmlns:a16="http://schemas.microsoft.com/office/drawing/2014/main" id="{D4049FDA-7D96-5549-91DC-C575D846F8BF}"/>
              </a:ext>
            </a:extLst>
          </p:cNvPr>
          <p:cNvSpPr/>
          <p:nvPr/>
        </p:nvSpPr>
        <p:spPr>
          <a:xfrm rot="10800000">
            <a:off x="9564205" y="4093152"/>
            <a:ext cx="1305802" cy="148504"/>
          </a:xfrm>
          <a:prstGeom prst="triangle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7A7CA5-8996-FA49-BA3E-8A71A88A900F}"/>
              </a:ext>
            </a:extLst>
          </p:cNvPr>
          <p:cNvSpPr txBox="1"/>
          <p:nvPr/>
        </p:nvSpPr>
        <p:spPr>
          <a:xfrm>
            <a:off x="9613729" y="4314598"/>
            <a:ext cx="1563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rgbClr val="3A3838"/>
                </a:solidFill>
              </a:rPr>
              <a:t>#Fitness Routine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D0BDD4-8AD0-314E-B768-A08BBD3C54C1}"/>
              </a:ext>
            </a:extLst>
          </p:cNvPr>
          <p:cNvSpPr txBox="1"/>
          <p:nvPr/>
        </p:nvSpPr>
        <p:spPr>
          <a:xfrm>
            <a:off x="9021566" y="4532471"/>
            <a:ext cx="280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>
                <a:solidFill>
                  <a:srgbClr val="58688F"/>
                </a:solidFill>
              </a:rPr>
              <a:t>#Keep running with Nike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8A25E6-D43E-F048-B62F-06E46B9412DF}"/>
              </a:ext>
            </a:extLst>
          </p:cNvPr>
          <p:cNvSpPr txBox="1"/>
          <p:nvPr/>
        </p:nvSpPr>
        <p:spPr>
          <a:xfrm>
            <a:off x="9203127" y="5190242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#Nike by 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D14903-3DCF-694D-887B-086F0AF372AE}"/>
              </a:ext>
            </a:extLst>
          </p:cNvPr>
          <p:cNvSpPr txBox="1"/>
          <p:nvPr/>
        </p:nvSpPr>
        <p:spPr>
          <a:xfrm>
            <a:off x="8612357" y="4851782"/>
            <a:ext cx="2662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/>
              <a:t>#JOIN the CLUB U LOVE</a:t>
            </a:r>
          </a:p>
        </p:txBody>
      </p:sp>
      <p:pic>
        <p:nvPicPr>
          <p:cNvPr id="69" name="Graphic 68" descr="Present with solid fill">
            <a:extLst>
              <a:ext uri="{FF2B5EF4-FFF2-40B4-BE49-F238E27FC236}">
                <a16:creationId xmlns:a16="http://schemas.microsoft.com/office/drawing/2014/main" id="{7119D121-61AC-9F40-8C53-A7D882357E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6978" y="2702733"/>
            <a:ext cx="369332" cy="369332"/>
          </a:xfrm>
          <a:prstGeom prst="rect">
            <a:avLst/>
          </a:prstGeom>
        </p:spPr>
      </p:pic>
      <p:pic>
        <p:nvPicPr>
          <p:cNvPr id="71" name="Graphic 70" descr="Delivery with solid fill">
            <a:extLst>
              <a:ext uri="{FF2B5EF4-FFF2-40B4-BE49-F238E27FC236}">
                <a16:creationId xmlns:a16="http://schemas.microsoft.com/office/drawing/2014/main" id="{7FD8B8E9-6280-9049-88DF-A0FC34DB8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82616" y="3178890"/>
            <a:ext cx="406856" cy="40685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BBDD3CF-27C9-F444-8F47-7D41711E25AE}"/>
              </a:ext>
            </a:extLst>
          </p:cNvPr>
          <p:cNvSpPr txBox="1"/>
          <p:nvPr/>
        </p:nvSpPr>
        <p:spPr>
          <a:xfrm>
            <a:off x="9314835" y="3224818"/>
            <a:ext cx="18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Premium Delivery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3A42B0-A373-D64B-8BE6-4292EF153F76}"/>
              </a:ext>
            </a:extLst>
          </p:cNvPr>
          <p:cNvSpPr txBox="1"/>
          <p:nvPr/>
        </p:nvSpPr>
        <p:spPr>
          <a:xfrm>
            <a:off x="9327689" y="3677772"/>
            <a:ext cx="21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Consultation Service </a:t>
            </a:r>
          </a:p>
        </p:txBody>
      </p:sp>
      <p:pic>
        <p:nvPicPr>
          <p:cNvPr id="76" name="Graphic 75" descr="Follow with solid fill">
            <a:extLst>
              <a:ext uri="{FF2B5EF4-FFF2-40B4-BE49-F238E27FC236}">
                <a16:creationId xmlns:a16="http://schemas.microsoft.com/office/drawing/2014/main" id="{97BACA45-8F2E-B945-B524-CA1ED50C37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2616" y="3628501"/>
            <a:ext cx="408574" cy="4085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E6A7E-013E-5F44-A04E-D7B3C7904B61}"/>
              </a:ext>
            </a:extLst>
          </p:cNvPr>
          <p:cNvSpPr/>
          <p:nvPr/>
        </p:nvSpPr>
        <p:spPr>
          <a:xfrm>
            <a:off x="2891933" y="2896473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5" name="Graphic 44" descr="Run with solid fill">
            <a:extLst>
              <a:ext uri="{FF2B5EF4-FFF2-40B4-BE49-F238E27FC236}">
                <a16:creationId xmlns:a16="http://schemas.microsoft.com/office/drawing/2014/main" id="{3491D330-44D2-DA47-B76E-398C2EE2C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85126" y="2986473"/>
            <a:ext cx="540000" cy="540000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33E9C25-F613-8149-B223-BC9226EFB588}"/>
              </a:ext>
            </a:extLst>
          </p:cNvPr>
          <p:cNvSpPr/>
          <p:nvPr/>
        </p:nvSpPr>
        <p:spPr>
          <a:xfrm>
            <a:off x="3834077" y="2896473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464B134-9266-7F48-A08A-924E90BCF31F}"/>
              </a:ext>
            </a:extLst>
          </p:cNvPr>
          <p:cNvSpPr/>
          <p:nvPr/>
        </p:nvSpPr>
        <p:spPr>
          <a:xfrm>
            <a:off x="4776999" y="2896473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7" name="Graphic 46" descr="Body builder with solid fill">
            <a:extLst>
              <a:ext uri="{FF2B5EF4-FFF2-40B4-BE49-F238E27FC236}">
                <a16:creationId xmlns:a16="http://schemas.microsoft.com/office/drawing/2014/main" id="{EBEE656A-1A1D-AA41-9F3F-06269EEF2B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32993" y="3000607"/>
            <a:ext cx="540000" cy="540000"/>
          </a:xfrm>
          <a:prstGeom prst="rect">
            <a:avLst/>
          </a:prstGeom>
        </p:spPr>
      </p:pic>
      <p:pic>
        <p:nvPicPr>
          <p:cNvPr id="49" name="Graphic 48" descr="Yoga with solid fill">
            <a:extLst>
              <a:ext uri="{FF2B5EF4-FFF2-40B4-BE49-F238E27FC236}">
                <a16:creationId xmlns:a16="http://schemas.microsoft.com/office/drawing/2014/main" id="{B5EEC1B8-103D-4543-B997-736F29D63F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72242" y="2986473"/>
            <a:ext cx="540000" cy="540000"/>
          </a:xfrm>
          <a:prstGeom prst="rect">
            <a:avLst/>
          </a:prstGeom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F447D7F-6948-2E49-B47E-A2855412264F}"/>
              </a:ext>
            </a:extLst>
          </p:cNvPr>
          <p:cNvSpPr/>
          <p:nvPr/>
        </p:nvSpPr>
        <p:spPr>
          <a:xfrm>
            <a:off x="2891933" y="3806996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D3AE536-38DC-854C-9C99-A069812A1D1C}"/>
              </a:ext>
            </a:extLst>
          </p:cNvPr>
          <p:cNvSpPr/>
          <p:nvPr/>
        </p:nvSpPr>
        <p:spPr>
          <a:xfrm>
            <a:off x="3834077" y="3806996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3865AF1-B309-3F42-AC64-5215D0A5E887}"/>
              </a:ext>
            </a:extLst>
          </p:cNvPr>
          <p:cNvSpPr/>
          <p:nvPr/>
        </p:nvSpPr>
        <p:spPr>
          <a:xfrm>
            <a:off x="4776999" y="3803812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" name="Graphic 50" descr="Game controller with solid fill">
            <a:extLst>
              <a:ext uri="{FF2B5EF4-FFF2-40B4-BE49-F238E27FC236}">
                <a16:creationId xmlns:a16="http://schemas.microsoft.com/office/drawing/2014/main" id="{815C8C45-110D-CF4E-B1EA-7A25A1EBA7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22660" y="3893812"/>
            <a:ext cx="540000" cy="540000"/>
          </a:xfrm>
          <a:prstGeom prst="rect">
            <a:avLst/>
          </a:prstGeom>
        </p:spPr>
      </p:pic>
      <p:pic>
        <p:nvPicPr>
          <p:cNvPr id="55" name="Graphic 54" descr="Soccer ball with solid fill">
            <a:extLst>
              <a:ext uri="{FF2B5EF4-FFF2-40B4-BE49-F238E27FC236}">
                <a16:creationId xmlns:a16="http://schemas.microsoft.com/office/drawing/2014/main" id="{CE77FC48-0399-A940-AEF8-AE722B9043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82569" y="3917810"/>
            <a:ext cx="540000" cy="540000"/>
          </a:xfrm>
          <a:prstGeom prst="rect">
            <a:avLst/>
          </a:prstGeom>
        </p:spPr>
      </p:pic>
      <p:pic>
        <p:nvPicPr>
          <p:cNvPr id="53" name="Graphic 52" descr="Basketball with solid fill">
            <a:extLst>
              <a:ext uri="{FF2B5EF4-FFF2-40B4-BE49-F238E27FC236}">
                <a16:creationId xmlns:a16="http://schemas.microsoft.com/office/drawing/2014/main" id="{075A5798-68FE-F044-9DDF-22E156DD2C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66999" y="3917810"/>
            <a:ext cx="540000" cy="540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47C0847-DA25-CF48-A906-624B0140F47D}"/>
              </a:ext>
            </a:extLst>
          </p:cNvPr>
          <p:cNvSpPr txBox="1"/>
          <p:nvPr/>
        </p:nvSpPr>
        <p:spPr>
          <a:xfrm>
            <a:off x="5820077" y="50976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20</a:t>
            </a:r>
            <a:r>
              <a:rPr lang="en-CN" b="1">
                <a:solidFill>
                  <a:schemeClr val="accent2"/>
                </a:solidFill>
              </a:rPr>
              <a:t>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52DB2-387C-1B44-81B9-E026637E23D0}"/>
              </a:ext>
            </a:extLst>
          </p:cNvPr>
          <p:cNvSpPr txBox="1"/>
          <p:nvPr/>
        </p:nvSpPr>
        <p:spPr>
          <a:xfrm>
            <a:off x="6290077" y="4920995"/>
            <a:ext cx="84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chemeClr val="accent2">
                    <a:lumMod val="50000"/>
                  </a:schemeClr>
                </a:solidFill>
              </a:rPr>
              <a:t>Bronze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4C3BBBB-1BC7-6348-B4AB-A6974E0BC610}"/>
              </a:ext>
            </a:extLst>
          </p:cNvPr>
          <p:cNvCxnSpPr/>
          <p:nvPr/>
        </p:nvCxnSpPr>
        <p:spPr>
          <a:xfrm>
            <a:off x="6290077" y="5355325"/>
            <a:ext cx="7666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85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7" descr="smartphone.png">
            <a:extLst>
              <a:ext uri="{FF2B5EF4-FFF2-40B4-BE49-F238E27FC236}">
                <a16:creationId xmlns:a16="http://schemas.microsoft.com/office/drawing/2014/main" id="{D3860F18-4E52-884D-ACCB-DF209F527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527" y="3934549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BIG DATA MKT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2038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248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Retain the inactive user</a:t>
            </a:r>
            <a:r>
              <a:rPr lang="zh-CN" alt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 incentive</a:t>
            </a:r>
            <a:endParaRPr lang="en-CN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5364A-5F53-8F41-A758-6280544B6F95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F281B-5C1C-CB45-89B8-648FE484C4D3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546DAE-D321-EA42-B0D7-ED68AEC3BF54}"/>
              </a:ext>
            </a:extLst>
          </p:cNvPr>
          <p:cNvSpPr/>
          <p:nvPr/>
        </p:nvSpPr>
        <p:spPr>
          <a:xfrm>
            <a:off x="414034" y="195712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Browsing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01A327-51E7-DA49-B6EB-740F4A889049}"/>
              </a:ext>
            </a:extLst>
          </p:cNvPr>
          <p:cNvSpPr/>
          <p:nvPr/>
        </p:nvSpPr>
        <p:spPr>
          <a:xfrm>
            <a:off x="414034" y="293280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Online Enquiry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3E720-C6E0-B642-8FB3-B7CB9873CEDD}"/>
              </a:ext>
            </a:extLst>
          </p:cNvPr>
          <p:cNvSpPr/>
          <p:nvPr/>
        </p:nvSpPr>
        <p:spPr>
          <a:xfrm>
            <a:off x="414034" y="390848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Purchase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DF04F-3BFE-BE4D-8F26-0DF137DFCDF9}"/>
              </a:ext>
            </a:extLst>
          </p:cNvPr>
          <p:cNvSpPr/>
          <p:nvPr/>
        </p:nvSpPr>
        <p:spPr>
          <a:xfrm>
            <a:off x="414034" y="4884166"/>
            <a:ext cx="1853515" cy="369332"/>
          </a:xfrm>
          <a:prstGeom prst="roundRect">
            <a:avLst/>
          </a:prstGeom>
          <a:solidFill>
            <a:srgbClr val="B2B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Customer Review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3175089-8C51-B44A-A119-6E0E47258D65}"/>
              </a:ext>
            </a:extLst>
          </p:cNvPr>
          <p:cNvSpPr/>
          <p:nvPr/>
        </p:nvSpPr>
        <p:spPr>
          <a:xfrm>
            <a:off x="414033" y="5859846"/>
            <a:ext cx="1853515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Defector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FBAE2BB-9A60-D44B-A1CA-7BDF38BCBD85}"/>
              </a:ext>
            </a:extLst>
          </p:cNvPr>
          <p:cNvSpPr/>
          <p:nvPr/>
        </p:nvSpPr>
        <p:spPr>
          <a:xfrm>
            <a:off x="4846364" y="1373567"/>
            <a:ext cx="3900567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b="1"/>
              <a:t>Registered members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031FF89-4BDB-F648-AC14-A8BD394B9CD6}"/>
              </a:ext>
            </a:extLst>
          </p:cNvPr>
          <p:cNvSpPr/>
          <p:nvPr/>
        </p:nvSpPr>
        <p:spPr>
          <a:xfrm>
            <a:off x="3362643" y="2272971"/>
            <a:ext cx="2624798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b="1"/>
              <a:t>Never purchased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51B5F5-E6ED-464E-8D77-A3067BC57B09}"/>
              </a:ext>
            </a:extLst>
          </p:cNvPr>
          <p:cNvSpPr/>
          <p:nvPr/>
        </p:nvSpPr>
        <p:spPr>
          <a:xfrm>
            <a:off x="7772394" y="2250701"/>
            <a:ext cx="2624798" cy="5671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b="1"/>
              <a:t>Purchased before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1C2DC4-195E-3B49-9F1C-1F67567E3B92}"/>
              </a:ext>
            </a:extLst>
          </p:cNvPr>
          <p:cNvSpPr/>
          <p:nvPr/>
        </p:nvSpPr>
        <p:spPr>
          <a:xfrm>
            <a:off x="2325611" y="3127834"/>
            <a:ext cx="2624798" cy="7806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90, F</a:t>
            </a:r>
            <a:r>
              <a:rPr lang="zh-CN" altLang="en-US" sz="2000"/>
              <a:t> </a:t>
            </a:r>
            <a:r>
              <a:rPr lang="en-US" altLang="zh-CN" sz="2000"/>
              <a:t>=</a:t>
            </a:r>
            <a:r>
              <a:rPr lang="zh-CN" altLang="en-US" sz="2000"/>
              <a:t> </a:t>
            </a:r>
            <a:r>
              <a:rPr lang="en-US" altLang="zh-CN" sz="2000"/>
              <a:t>0, M</a:t>
            </a:r>
            <a:r>
              <a:rPr lang="zh-CN" altLang="en-US" sz="2000"/>
              <a:t> </a:t>
            </a:r>
            <a:r>
              <a:rPr lang="en-US" altLang="zh-CN" sz="2000"/>
              <a:t>=</a:t>
            </a:r>
            <a:r>
              <a:rPr lang="zh-CN" altLang="en-US" sz="2000"/>
              <a:t> </a:t>
            </a:r>
            <a:r>
              <a:rPr lang="en-US" altLang="zh-CN" sz="2000"/>
              <a:t>0</a:t>
            </a:r>
          </a:p>
          <a:p>
            <a:pPr algn="ctr"/>
            <a:r>
              <a:rPr lang="en-US" sz="2000"/>
              <a:t>60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CR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180</a:t>
            </a:r>
            <a:endParaRPr lang="en-CN" sz="20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9F05818-141E-DF4D-8C75-74CF85015E05}"/>
              </a:ext>
            </a:extLst>
          </p:cNvPr>
          <p:cNvSpPr/>
          <p:nvPr/>
        </p:nvSpPr>
        <p:spPr>
          <a:xfrm>
            <a:off x="5661493" y="3148905"/>
            <a:ext cx="2624798" cy="7815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</a:t>
            </a:r>
            <a:r>
              <a:rPr lang="zh-CN" altLang="en-US" sz="2000"/>
              <a:t> </a:t>
            </a:r>
            <a:r>
              <a:rPr lang="en-US" sz="2000"/>
              <a:t>&gt;</a:t>
            </a:r>
            <a:r>
              <a:rPr lang="zh-CN" altLang="en-US" sz="2000"/>
              <a:t> </a:t>
            </a:r>
            <a:r>
              <a:rPr lang="en-US" sz="2000"/>
              <a:t>90</a:t>
            </a:r>
            <a:r>
              <a:rPr lang="en-US" altLang="zh-CN" sz="2000"/>
              <a:t>, F</a:t>
            </a:r>
            <a:r>
              <a:rPr lang="zh-CN" altLang="en-US" sz="2000"/>
              <a:t> </a:t>
            </a:r>
            <a:r>
              <a:rPr lang="en-US" altLang="zh-CN" sz="2000"/>
              <a:t>=</a:t>
            </a:r>
            <a:r>
              <a:rPr lang="zh-CN" altLang="en-US" sz="2000"/>
              <a:t> </a:t>
            </a:r>
            <a:r>
              <a:rPr lang="en-US" altLang="zh-CN" sz="2000"/>
              <a:t>0, M</a:t>
            </a:r>
            <a:r>
              <a:rPr lang="zh-CN" altLang="en-US" sz="2000"/>
              <a:t> </a:t>
            </a:r>
            <a:r>
              <a:rPr lang="en-US" altLang="zh-CN" sz="2000"/>
              <a:t>=</a:t>
            </a:r>
            <a:r>
              <a:rPr lang="zh-CN" altLang="en-US" sz="2000"/>
              <a:t> </a:t>
            </a:r>
            <a:r>
              <a:rPr lang="en-US" altLang="zh-CN" sz="2000"/>
              <a:t>0</a:t>
            </a:r>
          </a:p>
          <a:p>
            <a:pPr algn="ctr"/>
            <a:r>
              <a:rPr lang="en-US" sz="2000"/>
              <a:t>0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CR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altLang="zh-CN" sz="2000"/>
              <a:t>6</a:t>
            </a:r>
            <a:r>
              <a:rPr lang="en-US" sz="2000"/>
              <a:t>0</a:t>
            </a:r>
            <a:endParaRPr lang="en-CN" sz="200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0AB159-9B70-904A-92D7-0482E85C9842}"/>
              </a:ext>
            </a:extLst>
          </p:cNvPr>
          <p:cNvSpPr/>
          <p:nvPr/>
        </p:nvSpPr>
        <p:spPr>
          <a:xfrm>
            <a:off x="8945073" y="3148210"/>
            <a:ext cx="2701692" cy="7815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</a:t>
            </a:r>
            <a:r>
              <a:rPr lang="zh-CN" altLang="en-US" sz="2000"/>
              <a:t> </a:t>
            </a:r>
            <a:r>
              <a:rPr lang="en-US" altLang="zh-CN" sz="2000"/>
              <a:t>&lt;</a:t>
            </a:r>
            <a:r>
              <a:rPr lang="zh-CN" altLang="en-US" sz="2000"/>
              <a:t> </a:t>
            </a:r>
            <a:r>
              <a:rPr lang="en-US" sz="2000"/>
              <a:t>90, F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4, M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4000; </a:t>
            </a:r>
          </a:p>
          <a:p>
            <a:pPr algn="ctr"/>
            <a:r>
              <a:rPr lang="en-US" sz="2000"/>
              <a:t>0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CR</a:t>
            </a:r>
            <a:r>
              <a:rPr lang="zh-CN" altLang="en-US" sz="2000"/>
              <a:t> </a:t>
            </a:r>
            <a:r>
              <a:rPr lang="en-US" sz="2000"/>
              <a:t>&lt;</a:t>
            </a:r>
            <a:r>
              <a:rPr lang="zh-CN" altLang="en-US" sz="2000"/>
              <a:t> </a:t>
            </a:r>
            <a:r>
              <a:rPr lang="en-US" sz="2000"/>
              <a:t>60</a:t>
            </a:r>
            <a:endParaRPr lang="en-CN" sz="200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E3E5B28-3AC5-DF4C-910C-148A3F4C67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68783" y="145785"/>
            <a:ext cx="22270" cy="4409751"/>
          </a:xfrm>
          <a:prstGeom prst="bentConnector3">
            <a:avLst>
              <a:gd name="adj1" fmla="val 112649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2C7CE7C-CAD6-384D-8D77-33E573AE4D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86240" y="965090"/>
            <a:ext cx="22270" cy="4409751"/>
          </a:xfrm>
          <a:prstGeom prst="bentConnector3">
            <a:avLst>
              <a:gd name="adj1" fmla="val 112649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66999-5800-7C41-86D2-9C4318575656}"/>
              </a:ext>
            </a:extLst>
          </p:cNvPr>
          <p:cNvCxnSpPr>
            <a:stCxn id="17" idx="2"/>
          </p:cNvCxnSpPr>
          <p:nvPr/>
        </p:nvCxnSpPr>
        <p:spPr>
          <a:xfrm flipH="1">
            <a:off x="6796647" y="1940725"/>
            <a:ext cx="1" cy="1537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7D4CAB-242E-5841-81F9-088C68A2C6D9}"/>
              </a:ext>
            </a:extLst>
          </p:cNvPr>
          <p:cNvCxnSpPr>
            <a:cxnSpLocks/>
          </p:cNvCxnSpPr>
          <p:nvPr/>
        </p:nvCxnSpPr>
        <p:spPr>
          <a:xfrm flipH="1">
            <a:off x="3934033" y="2830200"/>
            <a:ext cx="1" cy="35090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485EEC-0E64-BA4F-9FAD-A876EA72E741}"/>
              </a:ext>
            </a:extLst>
          </p:cNvPr>
          <p:cNvCxnSpPr/>
          <p:nvPr/>
        </p:nvCxnSpPr>
        <p:spPr>
          <a:xfrm flipH="1">
            <a:off x="9084793" y="2764118"/>
            <a:ext cx="1" cy="1537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17" descr="smartphone.png">
            <a:extLst>
              <a:ext uri="{FF2B5EF4-FFF2-40B4-BE49-F238E27FC236}">
                <a16:creationId xmlns:a16="http://schemas.microsoft.com/office/drawing/2014/main" id="{34CCE7FE-8628-794F-8DEB-F217D8CA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4500" y="3934548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7" descr="smartphone.png">
            <a:extLst>
              <a:ext uri="{FF2B5EF4-FFF2-40B4-BE49-F238E27FC236}">
                <a16:creationId xmlns:a16="http://schemas.microsoft.com/office/drawing/2014/main" id="{23BD9B06-473A-4747-AF4D-4A3136C1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0382" y="3930485"/>
            <a:ext cx="2958784" cy="53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651B5E-DAC4-0B4F-A905-72EB9DAA61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/>
          <a:stretch/>
        </p:blipFill>
        <p:spPr>
          <a:xfrm>
            <a:off x="2493594" y="4570803"/>
            <a:ext cx="2408552" cy="5019512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6A02D6-BA95-AB41-B37D-50FA9902F9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/>
          <a:stretch/>
        </p:blipFill>
        <p:spPr>
          <a:xfrm>
            <a:off x="5748033" y="4570803"/>
            <a:ext cx="2408552" cy="501951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849BF53-7B6D-0B47-9234-B2EDDAFD59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9075657" y="4570803"/>
            <a:ext cx="2440523" cy="50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0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133EA-678F-E040-A9E7-A80691860FDD}"/>
              </a:ext>
            </a:extLst>
          </p:cNvPr>
          <p:cNvGrpSpPr/>
          <p:nvPr/>
        </p:nvGrpSpPr>
        <p:grpSpPr>
          <a:xfrm>
            <a:off x="232475" y="-292392"/>
            <a:ext cx="8981207" cy="5665822"/>
            <a:chOff x="232475" y="-292392"/>
            <a:chExt cx="8981207" cy="5665822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2F0554AD-EDE6-FD43-81DC-25B3EA29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75" y="-292392"/>
              <a:ext cx="1272740" cy="14000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1FF03-BFAC-4048-9CE5-A12783AB5D47}"/>
                </a:ext>
              </a:extLst>
            </p:cNvPr>
            <p:cNvSpPr txBox="1"/>
            <p:nvPr/>
          </p:nvSpPr>
          <p:spPr>
            <a:xfrm>
              <a:off x="4544918" y="1478494"/>
              <a:ext cx="2789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0D5D1-4044-AB42-AED5-7C54C20B480B}"/>
                </a:ext>
              </a:extLst>
            </p:cNvPr>
            <p:cNvSpPr txBox="1"/>
            <p:nvPr/>
          </p:nvSpPr>
          <p:spPr>
            <a:xfrm>
              <a:off x="3324552" y="2827180"/>
              <a:ext cx="5230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DF5CC-BDC2-724A-9AFF-08CD1EB10E39}"/>
                </a:ext>
              </a:extLst>
            </p:cNvPr>
            <p:cNvSpPr txBox="1"/>
            <p:nvPr/>
          </p:nvSpPr>
          <p:spPr>
            <a:xfrm>
              <a:off x="2640729" y="3501523"/>
              <a:ext cx="6572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MARKETING FRAMEWORK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5FB4-5286-BF47-8246-720A676C2457}"/>
                </a:ext>
              </a:extLst>
            </p:cNvPr>
            <p:cNvSpPr txBox="1"/>
            <p:nvPr/>
          </p:nvSpPr>
          <p:spPr>
            <a:xfrm>
              <a:off x="2812378" y="4175866"/>
              <a:ext cx="622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CREATIVE MARKETING CAMPAIGN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4DBC92-6584-124F-BBCA-7E6FEB5B0007}"/>
                </a:ext>
              </a:extLst>
            </p:cNvPr>
            <p:cNvSpPr txBox="1"/>
            <p:nvPr/>
          </p:nvSpPr>
          <p:spPr>
            <a:xfrm>
              <a:off x="3900446" y="4850210"/>
              <a:ext cx="407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STATEMENT OF 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241E46-40C9-5C49-B46E-27C622E208FA}"/>
                </a:ext>
              </a:extLst>
            </p:cNvPr>
            <p:cNvSpPr txBox="1"/>
            <p:nvPr/>
          </p:nvSpPr>
          <p:spPr>
            <a:xfrm>
              <a:off x="3477462" y="2152837"/>
              <a:ext cx="4791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PROBLEM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04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567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C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ampaign Overview</a:t>
            </a:r>
            <a:endParaRPr kumimoji="0" lang="en-CN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2823EA14-D61F-4C3C-9E85-B1A23CE00DC8}"/>
              </a:ext>
            </a:extLst>
          </p:cNvPr>
          <p:cNvSpPr/>
          <p:nvPr/>
        </p:nvSpPr>
        <p:spPr>
          <a:xfrm>
            <a:off x="322518" y="2718949"/>
            <a:ext cx="11317479" cy="6781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bject 9">
            <a:extLst>
              <a:ext uri="{FF2B5EF4-FFF2-40B4-BE49-F238E27FC236}">
                <a16:creationId xmlns:a16="http://schemas.microsoft.com/office/drawing/2014/main" id="{27407EB3-E080-4F87-939D-3E8BFC866F16}"/>
              </a:ext>
            </a:extLst>
          </p:cNvPr>
          <p:cNvSpPr/>
          <p:nvPr/>
        </p:nvSpPr>
        <p:spPr>
          <a:xfrm>
            <a:off x="322517" y="5960497"/>
            <a:ext cx="11317479" cy="6908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object 20">
            <a:extLst>
              <a:ext uri="{FF2B5EF4-FFF2-40B4-BE49-F238E27FC236}">
                <a16:creationId xmlns:a16="http://schemas.microsoft.com/office/drawing/2014/main" id="{AF6D59BA-4FE8-4629-9F9D-BEC7E3B46C58}"/>
              </a:ext>
            </a:extLst>
          </p:cNvPr>
          <p:cNvSpPr/>
          <p:nvPr/>
        </p:nvSpPr>
        <p:spPr>
          <a:xfrm>
            <a:off x="322518" y="1889894"/>
            <a:ext cx="11317479" cy="6814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bject 24">
            <a:extLst>
              <a:ext uri="{FF2B5EF4-FFF2-40B4-BE49-F238E27FC236}">
                <a16:creationId xmlns:a16="http://schemas.microsoft.com/office/drawing/2014/main" id="{0B4CB67E-67C3-4AAB-9D50-BFC9DFA7CF5B}"/>
              </a:ext>
            </a:extLst>
          </p:cNvPr>
          <p:cNvSpPr/>
          <p:nvPr/>
        </p:nvSpPr>
        <p:spPr>
          <a:xfrm>
            <a:off x="4580575" y="2574995"/>
            <a:ext cx="542556" cy="193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bject 25">
            <a:extLst>
              <a:ext uri="{FF2B5EF4-FFF2-40B4-BE49-F238E27FC236}">
                <a16:creationId xmlns:a16="http://schemas.microsoft.com/office/drawing/2014/main" id="{036D3C63-84AB-4314-817E-32589F146245}"/>
              </a:ext>
            </a:extLst>
          </p:cNvPr>
          <p:cNvSpPr/>
          <p:nvPr/>
        </p:nvSpPr>
        <p:spPr>
          <a:xfrm>
            <a:off x="4606483" y="2600839"/>
            <a:ext cx="440436" cy="91439"/>
          </a:xfrm>
          <a:prstGeom prst="rect">
            <a:avLst/>
          </a:prstGeom>
          <a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bject 26">
            <a:extLst>
              <a:ext uri="{FF2B5EF4-FFF2-40B4-BE49-F238E27FC236}">
                <a16:creationId xmlns:a16="http://schemas.microsoft.com/office/drawing/2014/main" id="{A8668479-E733-49F6-BA72-63001E4CD5FE}"/>
              </a:ext>
            </a:extLst>
          </p:cNvPr>
          <p:cNvSpPr/>
          <p:nvPr/>
        </p:nvSpPr>
        <p:spPr>
          <a:xfrm>
            <a:off x="314837" y="1881274"/>
            <a:ext cx="2241895" cy="750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object 27">
            <a:extLst>
              <a:ext uri="{FF2B5EF4-FFF2-40B4-BE49-F238E27FC236}">
                <a16:creationId xmlns:a16="http://schemas.microsoft.com/office/drawing/2014/main" id="{A0BCD138-4DA9-4A35-A985-60FF1C8C644F}"/>
              </a:ext>
            </a:extLst>
          </p:cNvPr>
          <p:cNvSpPr/>
          <p:nvPr/>
        </p:nvSpPr>
        <p:spPr>
          <a:xfrm>
            <a:off x="758383" y="1933315"/>
            <a:ext cx="1397508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bject 28">
            <a:extLst>
              <a:ext uri="{FF2B5EF4-FFF2-40B4-BE49-F238E27FC236}">
                <a16:creationId xmlns:a16="http://schemas.microsoft.com/office/drawing/2014/main" id="{9928A64F-AABF-42B7-9D5F-74E710E89B65}"/>
              </a:ext>
            </a:extLst>
          </p:cNvPr>
          <p:cNvSpPr/>
          <p:nvPr/>
        </p:nvSpPr>
        <p:spPr>
          <a:xfrm>
            <a:off x="322518" y="1889132"/>
            <a:ext cx="2167128" cy="675132"/>
          </a:xfrm>
          <a:prstGeom prst="roundRect">
            <a:avLst/>
          </a:prstGeom>
          <a:gradFill flip="none" rotWithShape="1">
            <a:gsLst>
              <a:gs pos="0">
                <a:srgbClr val="ED7D31">
                  <a:shade val="30000"/>
                  <a:satMod val="115000"/>
                </a:srgbClr>
              </a:gs>
              <a:gs pos="50000">
                <a:srgbClr val="ED7D31">
                  <a:shade val="67500"/>
                  <a:satMod val="115000"/>
                </a:srgbClr>
              </a:gs>
              <a:gs pos="100000">
                <a:srgbClr val="ED7D3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bject 29">
            <a:extLst>
              <a:ext uri="{FF2B5EF4-FFF2-40B4-BE49-F238E27FC236}">
                <a16:creationId xmlns:a16="http://schemas.microsoft.com/office/drawing/2014/main" id="{251C27E1-B98C-4A32-9169-787076E0D62F}"/>
              </a:ext>
            </a:extLst>
          </p:cNvPr>
          <p:cNvSpPr/>
          <p:nvPr/>
        </p:nvSpPr>
        <p:spPr>
          <a:xfrm>
            <a:off x="314837" y="2710413"/>
            <a:ext cx="2241895" cy="753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bject 30">
            <a:extLst>
              <a:ext uri="{FF2B5EF4-FFF2-40B4-BE49-F238E27FC236}">
                <a16:creationId xmlns:a16="http://schemas.microsoft.com/office/drawing/2014/main" id="{E0DC1E1F-3FD0-4301-9EB7-B7F8E72C0876}"/>
              </a:ext>
            </a:extLst>
          </p:cNvPr>
          <p:cNvSpPr/>
          <p:nvPr/>
        </p:nvSpPr>
        <p:spPr>
          <a:xfrm>
            <a:off x="709614" y="2870549"/>
            <a:ext cx="1443228" cy="475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bject 31">
            <a:extLst>
              <a:ext uri="{FF2B5EF4-FFF2-40B4-BE49-F238E27FC236}">
                <a16:creationId xmlns:a16="http://schemas.microsoft.com/office/drawing/2014/main" id="{C9873706-A483-4110-91E3-81C08EDB6F2A}"/>
              </a:ext>
            </a:extLst>
          </p:cNvPr>
          <p:cNvSpPr/>
          <p:nvPr/>
        </p:nvSpPr>
        <p:spPr>
          <a:xfrm>
            <a:off x="322518" y="2718188"/>
            <a:ext cx="2167128" cy="678179"/>
          </a:xfrm>
          <a:prstGeom prst="roundRect">
            <a:avLst/>
          </a:prstGeom>
          <a:gradFill flip="none" rotWithShape="1">
            <a:gsLst>
              <a:gs pos="0">
                <a:srgbClr val="ED7D31">
                  <a:shade val="30000"/>
                  <a:satMod val="115000"/>
                </a:srgbClr>
              </a:gs>
              <a:gs pos="50000">
                <a:srgbClr val="ED7D31">
                  <a:shade val="67500"/>
                  <a:satMod val="115000"/>
                </a:srgbClr>
              </a:gs>
              <a:gs pos="100000">
                <a:srgbClr val="ED7D3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bject 32">
            <a:extLst>
              <a:ext uri="{FF2B5EF4-FFF2-40B4-BE49-F238E27FC236}">
                <a16:creationId xmlns:a16="http://schemas.microsoft.com/office/drawing/2014/main" id="{8A498CB2-0612-45B5-AF58-2F4DEEEDAD21}"/>
              </a:ext>
            </a:extLst>
          </p:cNvPr>
          <p:cNvSpPr/>
          <p:nvPr/>
        </p:nvSpPr>
        <p:spPr>
          <a:xfrm>
            <a:off x="314837" y="5952045"/>
            <a:ext cx="2241895" cy="765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bject 33">
            <a:extLst>
              <a:ext uri="{FF2B5EF4-FFF2-40B4-BE49-F238E27FC236}">
                <a16:creationId xmlns:a16="http://schemas.microsoft.com/office/drawing/2014/main" id="{E6F38660-A6B6-44B4-AA24-4D00ADC6BE04}"/>
              </a:ext>
            </a:extLst>
          </p:cNvPr>
          <p:cNvSpPr/>
          <p:nvPr/>
        </p:nvSpPr>
        <p:spPr>
          <a:xfrm>
            <a:off x="764478" y="6011552"/>
            <a:ext cx="1388364" cy="688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bject 34">
            <a:extLst>
              <a:ext uri="{FF2B5EF4-FFF2-40B4-BE49-F238E27FC236}">
                <a16:creationId xmlns:a16="http://schemas.microsoft.com/office/drawing/2014/main" id="{56C52378-B4F6-402E-99C4-4F3F29E85B1D}"/>
              </a:ext>
            </a:extLst>
          </p:cNvPr>
          <p:cNvSpPr/>
          <p:nvPr/>
        </p:nvSpPr>
        <p:spPr>
          <a:xfrm>
            <a:off x="322518" y="5959735"/>
            <a:ext cx="2167128" cy="690372"/>
          </a:xfrm>
          <a:prstGeom prst="roundRect">
            <a:avLst/>
          </a:prstGeom>
          <a:gradFill flip="none" rotWithShape="1">
            <a:gsLst>
              <a:gs pos="0">
                <a:srgbClr val="ED7D31">
                  <a:shade val="30000"/>
                  <a:satMod val="115000"/>
                </a:srgbClr>
              </a:gs>
              <a:gs pos="50000">
                <a:srgbClr val="ED7D31">
                  <a:shade val="67500"/>
                  <a:satMod val="115000"/>
                </a:srgbClr>
              </a:gs>
              <a:gs pos="100000">
                <a:srgbClr val="ED7D3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bject 35">
            <a:extLst>
              <a:ext uri="{FF2B5EF4-FFF2-40B4-BE49-F238E27FC236}">
                <a16:creationId xmlns:a16="http://schemas.microsoft.com/office/drawing/2014/main" id="{58C33810-529F-4173-BF44-880C162A7332}"/>
              </a:ext>
            </a:extLst>
          </p:cNvPr>
          <p:cNvSpPr txBox="1"/>
          <p:nvPr/>
        </p:nvSpPr>
        <p:spPr>
          <a:xfrm>
            <a:off x="884367" y="6074137"/>
            <a:ext cx="1047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lvl="0" indent="-7937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CHN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lang="en-US" sz="1400" b="1" i="0" u="none" strike="noStrike" kern="1200" cap="none" spc="-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  </a:t>
            </a: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8" name="object 41">
            <a:extLst>
              <a:ext uri="{FF2B5EF4-FFF2-40B4-BE49-F238E27FC236}">
                <a16:creationId xmlns:a16="http://schemas.microsoft.com/office/drawing/2014/main" id="{786DE50D-B66A-4A58-90FA-F6206FA2DD3C}"/>
              </a:ext>
            </a:extLst>
          </p:cNvPr>
          <p:cNvSpPr/>
          <p:nvPr/>
        </p:nvSpPr>
        <p:spPr>
          <a:xfrm>
            <a:off x="314837" y="3550292"/>
            <a:ext cx="11325160" cy="2268220"/>
          </a:xfrm>
          <a:prstGeom prst="roundRect">
            <a:avLst>
              <a:gd name="adj" fmla="val 8790"/>
            </a:avLst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B2AF3B3D-6F61-46C4-A162-0ECA5688C1E9}"/>
              </a:ext>
            </a:extLst>
          </p:cNvPr>
          <p:cNvSpPr/>
          <p:nvPr/>
        </p:nvSpPr>
        <p:spPr>
          <a:xfrm>
            <a:off x="3234121" y="4085978"/>
            <a:ext cx="3853179" cy="1536700"/>
          </a:xfrm>
          <a:custGeom>
            <a:avLst/>
            <a:gdLst/>
            <a:ahLst/>
            <a:cxnLst/>
            <a:rect l="l" t="t" r="r" b="b"/>
            <a:pathLst>
              <a:path w="3853179" h="1536700">
                <a:moveTo>
                  <a:pt x="0" y="1536191"/>
                </a:moveTo>
                <a:lnTo>
                  <a:pt x="3852671" y="1536191"/>
                </a:lnTo>
                <a:lnTo>
                  <a:pt x="3852671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AAE91E3F-10D6-4D86-8B5D-2A1685343C36}"/>
              </a:ext>
            </a:extLst>
          </p:cNvPr>
          <p:cNvSpPr/>
          <p:nvPr/>
        </p:nvSpPr>
        <p:spPr>
          <a:xfrm>
            <a:off x="3234121" y="4085978"/>
            <a:ext cx="3853179" cy="1536700"/>
          </a:xfrm>
          <a:custGeom>
            <a:avLst/>
            <a:gdLst/>
            <a:ahLst/>
            <a:cxnLst/>
            <a:rect l="l" t="t" r="r" b="b"/>
            <a:pathLst>
              <a:path w="3853179" h="1536700">
                <a:moveTo>
                  <a:pt x="0" y="1536191"/>
                </a:moveTo>
                <a:lnTo>
                  <a:pt x="3852671" y="1536191"/>
                </a:lnTo>
                <a:lnTo>
                  <a:pt x="3852671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ln w="19050">
            <a:solidFill>
              <a:srgbClr val="ED7D31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AA3C358F-7E1B-4FFF-A2CE-960C51A1F660}"/>
              </a:ext>
            </a:extLst>
          </p:cNvPr>
          <p:cNvSpPr/>
          <p:nvPr/>
        </p:nvSpPr>
        <p:spPr>
          <a:xfrm>
            <a:off x="7388545" y="4085978"/>
            <a:ext cx="3858895" cy="1536700"/>
          </a:xfrm>
          <a:custGeom>
            <a:avLst/>
            <a:gdLst/>
            <a:ahLst/>
            <a:cxnLst/>
            <a:rect l="l" t="t" r="r" b="b"/>
            <a:pathLst>
              <a:path w="3858895" h="1536700">
                <a:moveTo>
                  <a:pt x="0" y="1536191"/>
                </a:moveTo>
                <a:lnTo>
                  <a:pt x="3858768" y="1536191"/>
                </a:lnTo>
                <a:lnTo>
                  <a:pt x="3858768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3B5AF0A9-7F31-4A30-930C-162BDFE22FA6}"/>
              </a:ext>
            </a:extLst>
          </p:cNvPr>
          <p:cNvSpPr/>
          <p:nvPr/>
        </p:nvSpPr>
        <p:spPr>
          <a:xfrm>
            <a:off x="7388545" y="4085978"/>
            <a:ext cx="3858895" cy="1536700"/>
          </a:xfrm>
          <a:custGeom>
            <a:avLst/>
            <a:gdLst/>
            <a:ahLst/>
            <a:cxnLst/>
            <a:rect l="l" t="t" r="r" b="b"/>
            <a:pathLst>
              <a:path w="3858895" h="1536700">
                <a:moveTo>
                  <a:pt x="0" y="1536191"/>
                </a:moveTo>
                <a:lnTo>
                  <a:pt x="3858768" y="1536191"/>
                </a:lnTo>
                <a:lnTo>
                  <a:pt x="3858768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ln w="19050">
            <a:solidFill>
              <a:srgbClr val="ED7D31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object 65">
            <a:extLst>
              <a:ext uri="{FF2B5EF4-FFF2-40B4-BE49-F238E27FC236}">
                <a16:creationId xmlns:a16="http://schemas.microsoft.com/office/drawing/2014/main" id="{30726E61-1834-46D9-8BA0-B7A12C26A903}"/>
              </a:ext>
            </a:extLst>
          </p:cNvPr>
          <p:cNvSpPr/>
          <p:nvPr/>
        </p:nvSpPr>
        <p:spPr>
          <a:xfrm>
            <a:off x="314837" y="3542613"/>
            <a:ext cx="2241895" cy="2342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bject 66">
            <a:extLst>
              <a:ext uri="{FF2B5EF4-FFF2-40B4-BE49-F238E27FC236}">
                <a16:creationId xmlns:a16="http://schemas.microsoft.com/office/drawing/2014/main" id="{A6F6FD07-8418-4EFE-96D9-6222DD76B06F}"/>
              </a:ext>
            </a:extLst>
          </p:cNvPr>
          <p:cNvSpPr/>
          <p:nvPr/>
        </p:nvSpPr>
        <p:spPr>
          <a:xfrm>
            <a:off x="570931" y="4284872"/>
            <a:ext cx="1767839" cy="9021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object 67">
            <a:extLst>
              <a:ext uri="{FF2B5EF4-FFF2-40B4-BE49-F238E27FC236}">
                <a16:creationId xmlns:a16="http://schemas.microsoft.com/office/drawing/2014/main" id="{6EB7ADC7-84C2-462E-A7CE-02BBB670AA68}"/>
              </a:ext>
            </a:extLst>
          </p:cNvPr>
          <p:cNvSpPr/>
          <p:nvPr/>
        </p:nvSpPr>
        <p:spPr>
          <a:xfrm>
            <a:off x="322518" y="3550292"/>
            <a:ext cx="2167128" cy="2267712"/>
          </a:xfrm>
          <a:prstGeom prst="roundRect">
            <a:avLst>
              <a:gd name="adj" fmla="val 9392"/>
            </a:avLst>
          </a:prstGeom>
          <a:gradFill flip="none" rotWithShape="1">
            <a:gsLst>
              <a:gs pos="0">
                <a:srgbClr val="ED7D31">
                  <a:shade val="30000"/>
                  <a:satMod val="115000"/>
                </a:srgbClr>
              </a:gs>
              <a:gs pos="50000">
                <a:srgbClr val="ED7D31">
                  <a:shade val="67500"/>
                  <a:satMod val="115000"/>
                </a:srgbClr>
              </a:gs>
              <a:gs pos="100000">
                <a:srgbClr val="ED7D3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object 68">
            <a:extLst>
              <a:ext uri="{FF2B5EF4-FFF2-40B4-BE49-F238E27FC236}">
                <a16:creationId xmlns:a16="http://schemas.microsoft.com/office/drawing/2014/main" id="{8C458BF4-A756-4339-BACA-3D3D78325812}"/>
              </a:ext>
            </a:extLst>
          </p:cNvPr>
          <p:cNvSpPr txBox="1"/>
          <p:nvPr/>
        </p:nvSpPr>
        <p:spPr>
          <a:xfrm>
            <a:off x="512359" y="4335730"/>
            <a:ext cx="1787267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 </a:t>
            </a:r>
            <a:r>
              <a:rPr kumimoji="0" lang="en-US" sz="1400" b="1" i="0" u="none" strike="noStrike" kern="120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PROMOTE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(Infinity Series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5" name="object 69">
            <a:extLst>
              <a:ext uri="{FF2B5EF4-FFF2-40B4-BE49-F238E27FC236}">
                <a16:creationId xmlns:a16="http://schemas.microsoft.com/office/drawing/2014/main" id="{014D8A0C-5513-4F0A-8385-C16B96E0307C}"/>
              </a:ext>
            </a:extLst>
          </p:cNvPr>
          <p:cNvSpPr/>
          <p:nvPr/>
        </p:nvSpPr>
        <p:spPr>
          <a:xfrm>
            <a:off x="314837" y="1300145"/>
            <a:ext cx="11325921" cy="43328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Enhance customer engagement &amp; Increase customer retention </a:t>
            </a:r>
          </a:p>
        </p:txBody>
      </p:sp>
      <p:sp>
        <p:nvSpPr>
          <p:cNvPr id="158" name="object 72">
            <a:extLst>
              <a:ext uri="{FF2B5EF4-FFF2-40B4-BE49-F238E27FC236}">
                <a16:creationId xmlns:a16="http://schemas.microsoft.com/office/drawing/2014/main" id="{8CEC1C06-069D-4D36-B59C-D1894752AF46}"/>
              </a:ext>
            </a:extLst>
          </p:cNvPr>
          <p:cNvSpPr/>
          <p:nvPr/>
        </p:nvSpPr>
        <p:spPr>
          <a:xfrm>
            <a:off x="314837" y="1218573"/>
            <a:ext cx="2241895" cy="5837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object 73">
            <a:extLst>
              <a:ext uri="{FF2B5EF4-FFF2-40B4-BE49-F238E27FC236}">
                <a16:creationId xmlns:a16="http://schemas.microsoft.com/office/drawing/2014/main" id="{1B484357-244B-4DDE-B985-08860AFB33DC}"/>
              </a:ext>
            </a:extLst>
          </p:cNvPr>
          <p:cNvSpPr/>
          <p:nvPr/>
        </p:nvSpPr>
        <p:spPr>
          <a:xfrm>
            <a:off x="688279" y="1299305"/>
            <a:ext cx="1484376" cy="4755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object 74">
            <a:extLst>
              <a:ext uri="{FF2B5EF4-FFF2-40B4-BE49-F238E27FC236}">
                <a16:creationId xmlns:a16="http://schemas.microsoft.com/office/drawing/2014/main" id="{4BBCB7F7-BCCE-4440-9FF1-8EE146B84A11}"/>
              </a:ext>
            </a:extLst>
          </p:cNvPr>
          <p:cNvSpPr/>
          <p:nvPr/>
        </p:nvSpPr>
        <p:spPr>
          <a:xfrm>
            <a:off x="322518" y="1285101"/>
            <a:ext cx="2167128" cy="450106"/>
          </a:xfrm>
          <a:prstGeom prst="roundRect">
            <a:avLst/>
          </a:prstGeom>
          <a:gradFill flip="none" rotWithShape="1">
            <a:gsLst>
              <a:gs pos="0">
                <a:srgbClr val="ED7D31">
                  <a:shade val="30000"/>
                  <a:satMod val="115000"/>
                </a:srgbClr>
              </a:gs>
              <a:gs pos="50000">
                <a:srgbClr val="ED7D31">
                  <a:shade val="67500"/>
                  <a:satMod val="115000"/>
                </a:srgbClr>
              </a:gs>
              <a:gs pos="100000">
                <a:srgbClr val="ED7D3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object 75">
            <a:extLst>
              <a:ext uri="{FF2B5EF4-FFF2-40B4-BE49-F238E27FC236}">
                <a16:creationId xmlns:a16="http://schemas.microsoft.com/office/drawing/2014/main" id="{20B640EC-4AFC-4716-B12F-CDBF511D604D}"/>
              </a:ext>
            </a:extLst>
          </p:cNvPr>
          <p:cNvSpPr txBox="1"/>
          <p:nvPr/>
        </p:nvSpPr>
        <p:spPr>
          <a:xfrm>
            <a:off x="808776" y="1360050"/>
            <a:ext cx="1194435" cy="185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1915" marR="7493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1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lang="en-US" sz="1400" b="1" i="0" u="none" strike="noStrike" kern="1200" cap="none" spc="-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</a:t>
            </a: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  </a:t>
            </a: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CRITERIA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2" name="object 76">
            <a:extLst>
              <a:ext uri="{FF2B5EF4-FFF2-40B4-BE49-F238E27FC236}">
                <a16:creationId xmlns:a16="http://schemas.microsoft.com/office/drawing/2014/main" id="{5E9DECE6-EC0D-4BA0-96C8-34CBB0E67AB7}"/>
              </a:ext>
            </a:extLst>
          </p:cNvPr>
          <p:cNvSpPr/>
          <p:nvPr/>
        </p:nvSpPr>
        <p:spPr>
          <a:xfrm>
            <a:off x="9361362" y="2567375"/>
            <a:ext cx="542556" cy="193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object 77">
            <a:extLst>
              <a:ext uri="{FF2B5EF4-FFF2-40B4-BE49-F238E27FC236}">
                <a16:creationId xmlns:a16="http://schemas.microsoft.com/office/drawing/2014/main" id="{757CEB57-7974-419C-9D30-77C0D4957D34}"/>
              </a:ext>
            </a:extLst>
          </p:cNvPr>
          <p:cNvSpPr/>
          <p:nvPr/>
        </p:nvSpPr>
        <p:spPr>
          <a:xfrm>
            <a:off x="9387271" y="2593220"/>
            <a:ext cx="440435" cy="91439"/>
          </a:xfrm>
          <a:prstGeom prst="rect">
            <a:avLst/>
          </a:prstGeom>
          <a:blipFill>
            <a:blip r:embed="rId1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object 78">
            <a:extLst>
              <a:ext uri="{FF2B5EF4-FFF2-40B4-BE49-F238E27FC236}">
                <a16:creationId xmlns:a16="http://schemas.microsoft.com/office/drawing/2014/main" id="{7B7FB2F3-3C69-4F36-AA3A-3E10E14D4431}"/>
              </a:ext>
            </a:extLst>
          </p:cNvPr>
          <p:cNvSpPr/>
          <p:nvPr/>
        </p:nvSpPr>
        <p:spPr>
          <a:xfrm rot="10800000">
            <a:off x="7097401" y="2997822"/>
            <a:ext cx="706120" cy="220979"/>
          </a:xfrm>
          <a:custGeom>
            <a:avLst/>
            <a:gdLst/>
            <a:ahLst/>
            <a:cxnLst/>
            <a:rect l="l" t="t" r="r" b="b"/>
            <a:pathLst>
              <a:path w="706120" h="220980">
                <a:moveTo>
                  <a:pt x="705612" y="160020"/>
                </a:moveTo>
                <a:lnTo>
                  <a:pt x="284479" y="160020"/>
                </a:lnTo>
                <a:lnTo>
                  <a:pt x="284479" y="220980"/>
                </a:lnTo>
                <a:lnTo>
                  <a:pt x="0" y="110490"/>
                </a:lnTo>
                <a:lnTo>
                  <a:pt x="284479" y="0"/>
                </a:lnTo>
                <a:lnTo>
                  <a:pt x="284479" y="60960"/>
                </a:lnTo>
                <a:lnTo>
                  <a:pt x="705612" y="60960"/>
                </a:lnTo>
                <a:lnTo>
                  <a:pt x="705612" y="160020"/>
                </a:lnTo>
                <a:close/>
              </a:path>
            </a:pathLst>
          </a:custGeom>
          <a:solidFill>
            <a:srgbClr val="F6BE98"/>
          </a:solidFill>
          <a:ln w="1905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object 80">
            <a:extLst>
              <a:ext uri="{FF2B5EF4-FFF2-40B4-BE49-F238E27FC236}">
                <a16:creationId xmlns:a16="http://schemas.microsoft.com/office/drawing/2014/main" id="{7B154A36-FC15-42BA-BE41-31CD9C87932E}"/>
              </a:ext>
            </a:extLst>
          </p:cNvPr>
          <p:cNvSpPr txBox="1"/>
          <p:nvPr/>
        </p:nvSpPr>
        <p:spPr>
          <a:xfrm>
            <a:off x="2794447" y="3686308"/>
            <a:ext cx="88455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Infinity Series: Offline Star Item Purchase + Online Equipment Dress-up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F75468-0E7C-40F2-81A2-6A7DDC469891}"/>
              </a:ext>
            </a:extLst>
          </p:cNvPr>
          <p:cNvSpPr txBox="1"/>
          <p:nvPr/>
        </p:nvSpPr>
        <p:spPr>
          <a:xfrm>
            <a:off x="3861965" y="2032752"/>
            <a:ext cx="18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Existing</a:t>
            </a: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Customer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FF6600">
                      <a:shade val="30000"/>
                      <a:satMod val="115000"/>
                    </a:srgbClr>
                  </a:gs>
                  <a:gs pos="50000">
                    <a:srgbClr val="FF6600">
                      <a:shade val="67500"/>
                      <a:satMod val="115000"/>
                    </a:srgbClr>
                  </a:gs>
                  <a:gs pos="100000">
                    <a:srgbClr val="FF66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1E69AA6-34E1-42D4-A221-1E6BC0E15B00}"/>
              </a:ext>
            </a:extLst>
          </p:cNvPr>
          <p:cNvSpPr txBox="1"/>
          <p:nvPr/>
        </p:nvSpPr>
        <p:spPr>
          <a:xfrm>
            <a:off x="8687990" y="2034991"/>
            <a:ext cx="201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Potential Customer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FF6600">
                      <a:shade val="30000"/>
                      <a:satMod val="115000"/>
                    </a:srgbClr>
                  </a:gs>
                  <a:gs pos="50000">
                    <a:srgbClr val="FF6600">
                      <a:shade val="67500"/>
                      <a:satMod val="115000"/>
                    </a:srgbClr>
                  </a:gs>
                  <a:gs pos="100000">
                    <a:srgbClr val="FF66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3C764EDB-B207-4C59-97E2-934B6BEF6C76}"/>
              </a:ext>
            </a:extLst>
          </p:cNvPr>
          <p:cNvSpPr txBox="1"/>
          <p:nvPr/>
        </p:nvSpPr>
        <p:spPr>
          <a:xfrm>
            <a:off x="2850835" y="2795736"/>
            <a:ext cx="3952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 Enhance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Create better connections; Activate community</a:t>
            </a:r>
            <a:r>
              <a:rPr kumimoji="0" lang="zh-CN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723754A-B2DE-4384-8B58-742826DC5E7F}"/>
              </a:ext>
            </a:extLst>
          </p:cNvPr>
          <p:cNvSpPr txBox="1"/>
          <p:nvPr/>
        </p:nvSpPr>
        <p:spPr>
          <a:xfrm>
            <a:off x="7772400" y="2800720"/>
            <a:ext cx="3709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 Arouse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Inspire curiosity</a:t>
            </a: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54C25D-8412-4C7F-A1AB-79BD0BB62C20}"/>
              </a:ext>
            </a:extLst>
          </p:cNvPr>
          <p:cNvSpPr txBox="1"/>
          <p:nvPr/>
        </p:nvSpPr>
        <p:spPr>
          <a:xfrm>
            <a:off x="7079181" y="2723155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MGM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FF6600">
                      <a:shade val="30000"/>
                      <a:satMod val="115000"/>
                    </a:srgbClr>
                  </a:gs>
                  <a:gs pos="50000">
                    <a:srgbClr val="FF6600">
                      <a:shade val="67500"/>
                      <a:satMod val="115000"/>
                    </a:srgbClr>
                  </a:gs>
                  <a:gs pos="100000">
                    <a:srgbClr val="FF66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61A59024-C296-46EF-8667-2546AF5A2165}"/>
              </a:ext>
            </a:extLst>
          </p:cNvPr>
          <p:cNvSpPr txBox="1"/>
          <p:nvPr/>
        </p:nvSpPr>
        <p:spPr>
          <a:xfrm>
            <a:off x="2552345" y="5900193"/>
            <a:ext cx="3276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AI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Deep learning (Precise preference prediction / need arousal)</a:t>
            </a: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E265183C-A059-42AA-94B1-567CFE1E8940}"/>
              </a:ext>
            </a:extLst>
          </p:cNvPr>
          <p:cNvSpPr txBox="1"/>
          <p:nvPr/>
        </p:nvSpPr>
        <p:spPr>
          <a:xfrm>
            <a:off x="5634526" y="5895851"/>
            <a:ext cx="34150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Big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Massive behavior + POS data analysis (browsing/add-to-cart/purchase/repurchase)</a:t>
            </a: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93DC4F1-80CE-42E1-98E2-156FC2336CD6}"/>
              </a:ext>
            </a:extLst>
          </p:cNvPr>
          <p:cNvSpPr txBox="1"/>
          <p:nvPr/>
        </p:nvSpPr>
        <p:spPr>
          <a:xfrm>
            <a:off x="8648946" y="5900193"/>
            <a:ext cx="29516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6600">
                        <a:shade val="30000"/>
                        <a:satMod val="115000"/>
                      </a:srgbClr>
                    </a:gs>
                    <a:gs pos="50000">
                      <a:srgbClr val="FF6600">
                        <a:shade val="67500"/>
                        <a:satMod val="115000"/>
                      </a:srgbClr>
                    </a:gs>
                    <a:gs pos="100000">
                      <a:srgbClr val="FF66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Cloud Computing/AR/VR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Virtual Community Construction / “Brand + Metauniverse” </a:t>
            </a: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5" name="图片 174">
            <a:extLst>
              <a:ext uri="{FF2B5EF4-FFF2-40B4-BE49-F238E27FC236}">
                <a16:creationId xmlns:a16="http://schemas.microsoft.com/office/drawing/2014/main" id="{55222508-BCF6-463F-BA9E-DB88593EF5B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996" y="4201746"/>
            <a:ext cx="1178501" cy="12108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37E53D45-5340-440A-B6A5-227832D8524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94" y="4131357"/>
            <a:ext cx="1155221" cy="1491321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26BD87EC-F635-4681-864A-FD18091D603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3217">
            <a:off x="4670873" y="4435344"/>
            <a:ext cx="1166662" cy="717541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AC97BCA2-05AF-438F-B486-A10E90194D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26" y="4251022"/>
            <a:ext cx="1082353" cy="1291023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29C09551-66AC-42D9-B20E-059BA93529C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09" y="4807185"/>
            <a:ext cx="1281293" cy="872448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8AD673AA-4F72-4A65-885F-644EC7DEFA0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3"/>
          <a:stretch/>
        </p:blipFill>
        <p:spPr>
          <a:xfrm>
            <a:off x="9684997" y="4778774"/>
            <a:ext cx="1198041" cy="834583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AA3EF79C-94AF-4034-ACB2-0E4DD04DC03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27" r="56578"/>
          <a:stretch/>
        </p:blipFill>
        <p:spPr>
          <a:xfrm>
            <a:off x="6966421" y="4678471"/>
            <a:ext cx="1897580" cy="8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9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10E8BD03-2528-3247-98CD-D9CFBCD2E0FB}"/>
              </a:ext>
            </a:extLst>
          </p:cNvPr>
          <p:cNvSpPr/>
          <p:nvPr/>
        </p:nvSpPr>
        <p:spPr>
          <a:xfrm>
            <a:off x="8591760" y="2706223"/>
            <a:ext cx="2612178" cy="397032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17F8952-2BE0-FC4D-A471-EDB76F0D0593}"/>
              </a:ext>
            </a:extLst>
          </p:cNvPr>
          <p:cNvSpPr/>
          <p:nvPr/>
        </p:nvSpPr>
        <p:spPr>
          <a:xfrm>
            <a:off x="4892954" y="2723403"/>
            <a:ext cx="2406089" cy="397032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5863C53-13BD-494C-8D87-053050EE49BD}"/>
              </a:ext>
            </a:extLst>
          </p:cNvPr>
          <p:cNvSpPr/>
          <p:nvPr/>
        </p:nvSpPr>
        <p:spPr>
          <a:xfrm>
            <a:off x="781125" y="2726541"/>
            <a:ext cx="2406089" cy="397032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7968FC5-5D49-7D4F-BB2D-611CC38D2F87}"/>
              </a:ext>
            </a:extLst>
          </p:cNvPr>
          <p:cNvSpPr/>
          <p:nvPr/>
        </p:nvSpPr>
        <p:spPr>
          <a:xfrm>
            <a:off x="671090" y="3404242"/>
            <a:ext cx="10987884" cy="2921583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  <a:effectLst>
            <a:outerShdw blurRad="268923" dist="38100" dir="5400000" sx="101000" sy="10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FD3F27-93E7-8547-A1F0-EDE79168D150}"/>
              </a:ext>
            </a:extLst>
          </p:cNvPr>
          <p:cNvSpPr/>
          <p:nvPr/>
        </p:nvSpPr>
        <p:spPr>
          <a:xfrm>
            <a:off x="414034" y="3076744"/>
            <a:ext cx="11430304" cy="32240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0FEA04-A141-634C-825A-3E9D6F00D25F}"/>
              </a:ext>
            </a:extLst>
          </p:cNvPr>
          <p:cNvSpPr/>
          <p:nvPr/>
        </p:nvSpPr>
        <p:spPr>
          <a:xfrm>
            <a:off x="8513882" y="2728071"/>
            <a:ext cx="2809602" cy="5232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546A63-B615-C14C-8C9A-BC0E0E1CB618}"/>
              </a:ext>
            </a:extLst>
          </p:cNvPr>
          <p:cNvSpPr/>
          <p:nvPr/>
        </p:nvSpPr>
        <p:spPr>
          <a:xfrm>
            <a:off x="4789911" y="2724824"/>
            <a:ext cx="2612178" cy="5232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97D6B2-DDFC-5540-B3A6-1F9046DAE71C}"/>
              </a:ext>
            </a:extLst>
          </p:cNvPr>
          <p:cNvSpPr/>
          <p:nvPr/>
        </p:nvSpPr>
        <p:spPr>
          <a:xfrm>
            <a:off x="671090" y="2728072"/>
            <a:ext cx="2612178" cy="5232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619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 Observation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E7EEC51-9EA1-0046-B871-9A455D3C77FF}"/>
              </a:ext>
            </a:extLst>
          </p:cNvPr>
          <p:cNvSpPr txBox="1"/>
          <p:nvPr/>
        </p:nvSpPr>
        <p:spPr>
          <a:xfrm>
            <a:off x="649328" y="3343842"/>
            <a:ext cx="3007027" cy="26345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300-billion-yuan sportswear market in China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17.7% compound growth during 2015-2019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Grows faster than other segments of clothing industry in the last 5 years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8B2413-58E3-444C-985A-6560B90C149F}"/>
              </a:ext>
            </a:extLst>
          </p:cNvPr>
          <p:cNvSpPr txBox="1"/>
          <p:nvPr/>
        </p:nvSpPr>
        <p:spPr>
          <a:xfrm>
            <a:off x="328613" y="-8143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行业规模、前景、消费群体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6BDB00B-FE48-D647-9A80-53EFE205D3AB}"/>
              </a:ext>
            </a:extLst>
          </p:cNvPr>
          <p:cNvSpPr txBox="1"/>
          <p:nvPr/>
        </p:nvSpPr>
        <p:spPr>
          <a:xfrm>
            <a:off x="678080" y="2799687"/>
            <a:ext cx="2612178" cy="3606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Futura Medium" panose="020B0602020204020303" pitchFamily="34" charset="-79"/>
                <a:ea typeface="等线"/>
                <a:cs typeface="Futura Medium"/>
              </a:rPr>
              <a:t>Industry Characteristics</a:t>
            </a:r>
            <a:endParaRPr lang="zh-CN" altLang="en-US" sz="1600" b="1">
              <a:solidFill>
                <a:schemeClr val="bg1"/>
              </a:solidFill>
              <a:latin typeface="Futura Medium" panose="020B0602020204020303" pitchFamily="34" charset="-79"/>
              <a:ea typeface="等线"/>
              <a:cs typeface="Futura Medium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C492B2C-8626-4B41-92D2-C4C3BB122710}"/>
              </a:ext>
            </a:extLst>
          </p:cNvPr>
          <p:cNvSpPr txBox="1"/>
          <p:nvPr/>
        </p:nvSpPr>
        <p:spPr>
          <a:xfrm>
            <a:off x="4941391" y="2792544"/>
            <a:ext cx="2318438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Encouraging Policies</a:t>
            </a:r>
            <a:endParaRPr lang="en-CN" sz="16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8360CE9-D89E-A84B-A1C5-58E6410749D8}"/>
              </a:ext>
            </a:extLst>
          </p:cNvPr>
          <p:cNvSpPr txBox="1"/>
          <p:nvPr/>
        </p:nvSpPr>
        <p:spPr>
          <a:xfrm>
            <a:off x="4789911" y="3340182"/>
            <a:ext cx="3007027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2016: Outline of Healthy China Plan 2030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2019: Proposal of Promoting National Fitness and Sports Consumption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2019: Outline of Building a Sports Power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6A863853-8463-0248-9A4E-F1DC8FD6E6FC}"/>
              </a:ext>
            </a:extLst>
          </p:cNvPr>
          <p:cNvSpPr txBox="1"/>
          <p:nvPr/>
        </p:nvSpPr>
        <p:spPr>
          <a:xfrm>
            <a:off x="8497930" y="2799687"/>
            <a:ext cx="284150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Customers Characteristics</a:t>
            </a:r>
            <a:endParaRPr lang="en-CN" sz="1600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B70FB944-DFA4-4443-959F-6BE45B3BF4E2}"/>
              </a:ext>
            </a:extLst>
          </p:cNvPr>
          <p:cNvSpPr txBox="1"/>
          <p:nvPr/>
        </p:nvSpPr>
        <p:spPr>
          <a:xfrm>
            <a:off x="8497930" y="3338360"/>
            <a:ext cx="3007026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5,035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dollar per capita disposable income in 2020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32.4 US dollar spent on sportswear per person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18.7% over 19-year-old people participate in regular sports in 2018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E62FF61-EBCF-E64B-AC0B-F7B8C1BCA8CF}"/>
              </a:ext>
            </a:extLst>
          </p:cNvPr>
          <p:cNvSpPr txBox="1"/>
          <p:nvPr/>
        </p:nvSpPr>
        <p:spPr>
          <a:xfrm>
            <a:off x="552098" y="1346259"/>
            <a:ext cx="11225868" cy="9517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Sportswear industry is a huge market with 300-billion-yuan market size and grows obviously in China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 The prospects of Sportswear is thriving because of encouraging policies and growing demand in China</a:t>
            </a:r>
            <a:endParaRPr kumimoji="1" lang="zh-CN" altLang="en-US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65131D-CD14-496B-84AF-96153E9FC1ED}"/>
              </a:ext>
            </a:extLst>
          </p:cNvPr>
          <p:cNvSpPr txBox="1"/>
          <p:nvPr/>
        </p:nvSpPr>
        <p:spPr>
          <a:xfrm>
            <a:off x="-55419" y="6334991"/>
            <a:ext cx="11142516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900" i="1">
                <a:latin typeface="Arial"/>
                <a:ea typeface="+mn-lt"/>
                <a:cs typeface="Arial"/>
              </a:rPr>
              <a:t>Source:</a:t>
            </a:r>
            <a:endParaRPr lang="zh-CN" altLang="en-US" sz="900" i="1">
              <a:latin typeface="Arial"/>
              <a:ea typeface="等线" panose="02010600030101010101" pitchFamily="2" charset="-122"/>
              <a:cs typeface="Arial"/>
            </a:endParaRPr>
          </a:p>
          <a:p>
            <a:r>
              <a:rPr lang="en-US" altLang="zh-CN" sz="900" i="1">
                <a:latin typeface="Arial"/>
                <a:ea typeface="+mn-lt"/>
                <a:cs typeface="Arial"/>
              </a:rPr>
              <a:t>Research of Sportswear Industry. </a:t>
            </a:r>
            <a:r>
              <a:rPr lang="zh-CN" sz="900" i="1">
                <a:latin typeface="Arial"/>
                <a:ea typeface="+mn-lt"/>
                <a:cs typeface="Arial"/>
              </a:rPr>
              <a:t>https://robo.datayes.com/v2/details/report/4546981?tab=original</a:t>
            </a:r>
            <a:endParaRPr lang="zh-CN" sz="900" i="1">
              <a:latin typeface="Arial"/>
              <a:ea typeface="等线"/>
              <a:cs typeface="Arial"/>
            </a:endParaRPr>
          </a:p>
          <a:p>
            <a:r>
              <a:rPr lang="en-US" altLang="zh-CN" sz="900" i="1">
                <a:latin typeface="Arial"/>
                <a:ea typeface="等线"/>
                <a:cs typeface="Arial"/>
              </a:rPr>
              <a:t>Brands of Sportswear in China. </a:t>
            </a:r>
            <a:r>
              <a:rPr lang="en-US" sz="900" i="1">
                <a:ea typeface="+mn-lt"/>
                <a:cs typeface="+mn-lt"/>
              </a:rPr>
              <a:t>https://</a:t>
            </a:r>
            <a:r>
              <a:rPr lang="en-US" sz="900" i="1" err="1">
                <a:ea typeface="+mn-lt"/>
                <a:cs typeface="+mn-lt"/>
              </a:rPr>
              <a:t>robo.datayes.com</a:t>
            </a:r>
            <a:r>
              <a:rPr lang="en-US" sz="900" i="1">
                <a:ea typeface="+mn-lt"/>
                <a:cs typeface="+mn-lt"/>
              </a:rPr>
              <a:t>/v2/details/report/4551047?tab=original</a:t>
            </a:r>
            <a:endParaRPr lang="zh-CN" sz="900" i="1"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340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5">
            <a:extLst>
              <a:ext uri="{FF2B5EF4-FFF2-40B4-BE49-F238E27FC236}">
                <a16:creationId xmlns:a16="http://schemas.microsoft.com/office/drawing/2014/main" id="{219A8E24-A688-4391-B262-EF1E2849AB7E}"/>
              </a:ext>
            </a:extLst>
          </p:cNvPr>
          <p:cNvSpPr/>
          <p:nvPr/>
        </p:nvSpPr>
        <p:spPr>
          <a:xfrm>
            <a:off x="-381" y="5576376"/>
            <a:ext cx="12184380" cy="1289903"/>
          </a:xfrm>
          <a:custGeom>
            <a:avLst/>
            <a:gdLst/>
            <a:ahLst/>
            <a:cxnLst/>
            <a:rect l="l" t="t" r="r" b="b"/>
            <a:pathLst>
              <a:path w="12184380" h="1094739">
                <a:moveTo>
                  <a:pt x="0" y="1094232"/>
                </a:moveTo>
                <a:lnTo>
                  <a:pt x="12184380" y="1094232"/>
                </a:lnTo>
                <a:lnTo>
                  <a:pt x="12184380" y="0"/>
                </a:lnTo>
                <a:lnTo>
                  <a:pt x="0" y="0"/>
                </a:lnTo>
                <a:lnTo>
                  <a:pt x="0" y="1094232"/>
                </a:lnTo>
                <a:close/>
              </a:path>
            </a:pathLst>
          </a:cu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20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C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ampaign Main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I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dea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&amp; V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isual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D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emo</a:t>
            </a:r>
            <a:endParaRPr kumimoji="0" lang="en-CN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56E6CA-933C-445E-8AA1-F4DD04D72536}"/>
              </a:ext>
            </a:extLst>
          </p:cNvPr>
          <p:cNvSpPr txBox="1"/>
          <p:nvPr/>
        </p:nvSpPr>
        <p:spPr>
          <a:xfrm>
            <a:off x="1172135" y="6018595"/>
            <a:ext cx="23970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Fashion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Dress up your own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InfinityME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!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E6DA1F-7F9A-45B9-915D-4537EE8EA0A2}"/>
              </a:ext>
            </a:extLst>
          </p:cNvPr>
          <p:cNvSpPr txBox="1"/>
          <p:nvPr/>
        </p:nvSpPr>
        <p:spPr>
          <a:xfrm>
            <a:off x="4526857" y="6018595"/>
            <a:ext cx="25966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Fancy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Upload your life in a fancy world!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635498-1F49-4AFF-805E-393697B58B84}"/>
              </a:ext>
            </a:extLst>
          </p:cNvPr>
          <p:cNvSpPr txBox="1"/>
          <p:nvPr/>
        </p:nvSpPr>
        <p:spPr>
          <a:xfrm>
            <a:off x="8312473" y="6018595"/>
            <a:ext cx="2884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Friendship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ED7D31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ED7D31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ED7D31">
                        <a:lumMod val="75000"/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Meet interesting people without time-space limitation!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9D23A6-82D9-4C78-A272-7C5602167470}"/>
              </a:ext>
            </a:extLst>
          </p:cNvPr>
          <p:cNvGrpSpPr/>
          <p:nvPr/>
        </p:nvGrpSpPr>
        <p:grpSpPr>
          <a:xfrm>
            <a:off x="1922929" y="1218573"/>
            <a:ext cx="8346141" cy="4691226"/>
            <a:chOff x="1628775" y="1380000"/>
            <a:chExt cx="8346141" cy="4691226"/>
          </a:xfrm>
          <a:effectLst/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0CB03D4-1A36-4634-8E5E-BB04637259BD}"/>
                </a:ext>
              </a:extLst>
            </p:cNvPr>
            <p:cNvGrpSpPr/>
            <p:nvPr/>
          </p:nvGrpSpPr>
          <p:grpSpPr>
            <a:xfrm>
              <a:off x="1628775" y="1380000"/>
              <a:ext cx="8346141" cy="4691226"/>
              <a:chOff x="1733278" y="1184057"/>
              <a:chExt cx="8346141" cy="4691226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00F96CC-DE0A-463D-9822-C0F8EDA4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39462" y="1184057"/>
                <a:ext cx="8339957" cy="469122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EE293E86-249E-400E-B9F5-BE220D69A5C5}"/>
                  </a:ext>
                </a:extLst>
              </p:cNvPr>
              <p:cNvSpPr/>
              <p:nvPr/>
            </p:nvSpPr>
            <p:spPr>
              <a:xfrm>
                <a:off x="1733278" y="3533095"/>
                <a:ext cx="8337761" cy="2342188"/>
              </a:xfrm>
              <a:custGeom>
                <a:avLst/>
                <a:gdLst/>
                <a:ahLst/>
                <a:cxnLst/>
                <a:rect l="l" t="t" r="r" b="b"/>
                <a:pathLst>
                  <a:path w="7759065" h="1851660">
                    <a:moveTo>
                      <a:pt x="0" y="1851660"/>
                    </a:moveTo>
                    <a:lnTo>
                      <a:pt x="7758683" y="1851660"/>
                    </a:lnTo>
                    <a:lnTo>
                      <a:pt x="7758683" y="0"/>
                    </a:lnTo>
                    <a:lnTo>
                      <a:pt x="0" y="0"/>
                    </a:lnTo>
                    <a:lnTo>
                      <a:pt x="0" y="18516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59999"/>
                </a:schemeClr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E674D0E-0C8C-4851-B177-709136F3549B}"/>
                  </a:ext>
                </a:extLst>
              </p:cNvPr>
              <p:cNvSpPr txBox="1"/>
              <p:nvPr/>
            </p:nvSpPr>
            <p:spPr>
              <a:xfrm>
                <a:off x="2860897" y="4114000"/>
                <a:ext cx="609708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reflection blurRad="6350" stA="55000" endA="300" endPos="45500" dir="5400000" sy="-100000" algn="bl" rotWithShape="0"/>
                    </a:effectLst>
                    <a:uLnTx/>
                    <a:uFillTx/>
                    <a:latin typeface="Dubai Light" panose="020B0303030403030204" pitchFamily="34" charset="-78"/>
                    <a:ea typeface="宋体" panose="02010600030101010101" pitchFamily="2" charset="-122"/>
                    <a:cs typeface="Dubai Light" panose="020B0303030403030204" pitchFamily="34" charset="-78"/>
                  </a:rPr>
                  <a:t>Just Do It In Your Infinity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reflection blurRad="6350" stA="55000" endA="300" endPos="45500" dir="5400000" sy="-100000" algn="bl" rotWithShape="0"/>
                  </a:effectLst>
                  <a:uLnTx/>
                  <a:uFillTx/>
                  <a:latin typeface="Dubai Light" panose="020B0303030403030204" pitchFamily="34" charset="-78"/>
                  <a:ea typeface="宋体" panose="02010600030101010101" pitchFamily="2" charset="-122"/>
                  <a:cs typeface="Dubai Light" panose="020B0303030403030204" pitchFamily="34" charset="-78"/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1418319-A209-4AAC-AF06-173CD7B3D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36093" y="2521522"/>
                <a:ext cx="2563452" cy="16625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object 98">
              <a:extLst>
                <a:ext uri="{FF2B5EF4-FFF2-40B4-BE49-F238E27FC236}">
                  <a16:creationId xmlns:a16="http://schemas.microsoft.com/office/drawing/2014/main" id="{F118E59D-27B8-44DD-AB40-CD37AD155DD0}"/>
                </a:ext>
              </a:extLst>
            </p:cNvPr>
            <p:cNvSpPr txBox="1"/>
            <p:nvPr/>
          </p:nvSpPr>
          <p:spPr>
            <a:xfrm>
              <a:off x="2393684" y="5498197"/>
              <a:ext cx="2773629" cy="43858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4318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&lt;&lt;</a:t>
              </a:r>
              <a:r>
                <a:rPr kumimoji="0" sz="800" b="0" i="0" u="none" strike="noStrike" kern="1200" cap="none" spc="-1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 </a:t>
              </a:r>
              <a:r>
                <a:rPr kumimoji="0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进入</a:t>
              </a:r>
              <a:r>
                <a:rPr kumimoji="0" lang="en-US" sz="800" b="0" i="0" u="none" strike="noStrike" kern="1200" cap="none" spc="-5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NIKE</a:t>
              </a:r>
              <a:r>
                <a:rPr kumimoji="0" lang="en-US" sz="800" b="0" i="0" u="none" strike="noStrike" kern="120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 APP</a:t>
              </a:r>
              <a:r>
                <a:rPr kumimoji="0" lang="zh-CN" altLang="en-US" sz="800" b="0" i="0" u="none" strike="noStrike" kern="120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，一站式个性化会员中心</a:t>
              </a: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  <a:p>
              <a:pPr marL="12700" marR="5080" lvl="0" indent="0" algn="l" defTabSz="914400" rtl="0" eaLnBrk="1" fontAlgn="auto" latinLnBrk="0" hangingPunct="1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即日起参与</a:t>
              </a:r>
              <a:r>
                <a:rPr kumimoji="0" sz="800" b="0" i="0" u="none" strike="noStrike" kern="1200" cap="none" spc="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H5</a:t>
              </a:r>
              <a:r>
                <a:rPr kumimoji="0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活动，</a:t>
              </a:r>
              <a:r>
                <a:rPr kumimoji="0" lang="zh-CN" altLang="en-US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设计你专属的</a:t>
              </a:r>
              <a:r>
                <a:rPr kumimoji="0" lang="en-US" altLang="zh-CN" sz="800" b="0" i="0" u="none" strike="noStrike" kern="1200" cap="none" spc="2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InfinityME</a:t>
              </a:r>
              <a:r>
                <a:rPr kumimoji="0" lang="zh-CN" altLang="en-US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形象，在充满想象力的</a:t>
              </a:r>
              <a:r>
                <a:rPr kumimoji="0" lang="en-US" altLang="zh-CN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NIKE</a:t>
              </a:r>
              <a:r>
                <a:rPr kumimoji="0" lang="zh-CN" altLang="en-US" sz="800" b="0" i="0" u="none" strike="noStrike" kern="1200" cap="none" spc="2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世界里无限畅玩，还可获得丰富的奖励哦！</a:t>
              </a: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24" name="object 99">
              <a:extLst>
                <a:ext uri="{FF2B5EF4-FFF2-40B4-BE49-F238E27FC236}">
                  <a16:creationId xmlns:a16="http://schemas.microsoft.com/office/drawing/2014/main" id="{FF09E95D-921A-44AD-A446-12DB679D01FE}"/>
                </a:ext>
              </a:extLst>
            </p:cNvPr>
            <p:cNvSpPr/>
            <p:nvPr/>
          </p:nvSpPr>
          <p:spPr>
            <a:xfrm>
              <a:off x="1753718" y="5450467"/>
              <a:ext cx="521207" cy="521207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40">
              <a:extLst>
                <a:ext uri="{FF2B5EF4-FFF2-40B4-BE49-F238E27FC236}">
                  <a16:creationId xmlns:a16="http://schemas.microsoft.com/office/drawing/2014/main" id="{77D49051-48B3-4976-B613-92E8BC13CBF6}"/>
                </a:ext>
              </a:extLst>
            </p:cNvPr>
            <p:cNvSpPr txBox="1"/>
            <p:nvPr/>
          </p:nvSpPr>
          <p:spPr>
            <a:xfrm>
              <a:off x="2756394" y="4726366"/>
              <a:ext cx="6188944" cy="173766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购买</a:t>
              </a:r>
              <a:r>
                <a:rPr kumimoji="0" lang="en-US" altLang="zh-CN" sz="105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2022</a:t>
              </a:r>
              <a:r>
                <a:rPr kumimoji="0" lang="zh-CN" altLang="en-US" sz="105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明星系列单品，在</a:t>
              </a:r>
              <a:r>
                <a:rPr kumimoji="0" lang="en-US" altLang="zh-CN" sz="105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NIKE Infinity</a:t>
              </a:r>
              <a:r>
                <a:rPr kumimoji="0" lang="zh-CN" altLang="en-US" sz="105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世界里上身同款装备，体验运动、潮流与想象力融合的新奇宇宙</a:t>
              </a: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41E8900-FD1E-46A8-A76F-474D0B73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748" y="3738623"/>
              <a:ext cx="984394" cy="10114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1F253B8-5A2F-4780-A807-3B66D161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692" y="3816972"/>
              <a:ext cx="1384943" cy="8040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5" name="标注: 弯曲线形(无边框) 34">
            <a:extLst>
              <a:ext uri="{FF2B5EF4-FFF2-40B4-BE49-F238E27FC236}">
                <a16:creationId xmlns:a16="http://schemas.microsoft.com/office/drawing/2014/main" id="{CB1015C3-32CC-4130-8F8A-1B35AC0B85FD}"/>
              </a:ext>
            </a:extLst>
          </p:cNvPr>
          <p:cNvSpPr/>
          <p:nvPr/>
        </p:nvSpPr>
        <p:spPr>
          <a:xfrm>
            <a:off x="554421" y="1791815"/>
            <a:ext cx="914400" cy="612648"/>
          </a:xfrm>
          <a:prstGeom prst="callout2">
            <a:avLst>
              <a:gd name="adj1" fmla="val 49966"/>
              <a:gd name="adj2" fmla="val -45588"/>
              <a:gd name="adj3" fmla="val 49965"/>
              <a:gd name="adj4" fmla="val 229084"/>
              <a:gd name="adj5" fmla="val 341746"/>
              <a:gd name="adj6" fmla="val 46836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CDDD67-D9D8-467A-BE3B-4DD222FC3964}"/>
              </a:ext>
            </a:extLst>
          </p:cNvPr>
          <p:cNvSpPr txBox="1"/>
          <p:nvPr/>
        </p:nvSpPr>
        <p:spPr>
          <a:xfrm>
            <a:off x="180013" y="1574919"/>
            <a:ext cx="1788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Brand + Metauniverse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“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NIKE Infinity ”</a:t>
            </a:r>
          </a:p>
        </p:txBody>
      </p:sp>
      <p:sp>
        <p:nvSpPr>
          <p:cNvPr id="37" name="标注: 弯曲线形(无边框) 36">
            <a:extLst>
              <a:ext uri="{FF2B5EF4-FFF2-40B4-BE49-F238E27FC236}">
                <a16:creationId xmlns:a16="http://schemas.microsoft.com/office/drawing/2014/main" id="{838C33CC-00CB-43B8-85CE-9E4F10FB7305}"/>
              </a:ext>
            </a:extLst>
          </p:cNvPr>
          <p:cNvSpPr/>
          <p:nvPr/>
        </p:nvSpPr>
        <p:spPr>
          <a:xfrm>
            <a:off x="-962768" y="1778736"/>
            <a:ext cx="914400" cy="612648"/>
          </a:xfrm>
          <a:prstGeom prst="callout2">
            <a:avLst>
              <a:gd name="adj1" fmla="val 253850"/>
              <a:gd name="adj2" fmla="val 122385"/>
              <a:gd name="adj3" fmla="val 255799"/>
              <a:gd name="adj4" fmla="val 391175"/>
              <a:gd name="adj5" fmla="val 341746"/>
              <a:gd name="adj6" fmla="val 46836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4D7FF2-9F20-46CD-888D-70EB53423D1A}"/>
              </a:ext>
            </a:extLst>
          </p:cNvPr>
          <p:cNvSpPr txBox="1"/>
          <p:nvPr/>
        </p:nvSpPr>
        <p:spPr>
          <a:xfrm>
            <a:off x="91861" y="2596290"/>
            <a:ext cx="1965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InfinityME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series: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Star Items (Physical &amp; Digital)</a:t>
            </a:r>
          </a:p>
        </p:txBody>
      </p:sp>
      <p:sp>
        <p:nvSpPr>
          <p:cNvPr id="39" name="标注: 弯曲线形(无边框) 38">
            <a:extLst>
              <a:ext uri="{FF2B5EF4-FFF2-40B4-BE49-F238E27FC236}">
                <a16:creationId xmlns:a16="http://schemas.microsoft.com/office/drawing/2014/main" id="{C987AA2B-ECFF-465A-A953-671374032D56}"/>
              </a:ext>
            </a:extLst>
          </p:cNvPr>
          <p:cNvSpPr/>
          <p:nvPr/>
        </p:nvSpPr>
        <p:spPr>
          <a:xfrm>
            <a:off x="-1866300" y="3257862"/>
            <a:ext cx="914400" cy="612648"/>
          </a:xfrm>
          <a:prstGeom prst="callout2">
            <a:avLst>
              <a:gd name="adj1" fmla="val 255801"/>
              <a:gd name="adj2" fmla="val 223692"/>
              <a:gd name="adj3" fmla="val 255799"/>
              <a:gd name="adj4" fmla="val 391175"/>
              <a:gd name="adj5" fmla="val 341746"/>
              <a:gd name="adj6" fmla="val 46836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C96F559-DC05-436F-B06C-532A65950CEC}"/>
              </a:ext>
            </a:extLst>
          </p:cNvPr>
          <p:cNvSpPr txBox="1"/>
          <p:nvPr/>
        </p:nvSpPr>
        <p:spPr>
          <a:xfrm>
            <a:off x="85842" y="4515560"/>
            <a:ext cx="196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Campaign Entrance</a:t>
            </a:r>
          </a:p>
        </p:txBody>
      </p:sp>
      <p:sp>
        <p:nvSpPr>
          <p:cNvPr id="41" name="标注: 弯曲线形(无边框) 40">
            <a:extLst>
              <a:ext uri="{FF2B5EF4-FFF2-40B4-BE49-F238E27FC236}">
                <a16:creationId xmlns:a16="http://schemas.microsoft.com/office/drawing/2014/main" id="{0995A7A5-528F-47E9-9283-A8A4B501A2EC}"/>
              </a:ext>
            </a:extLst>
          </p:cNvPr>
          <p:cNvSpPr/>
          <p:nvPr/>
        </p:nvSpPr>
        <p:spPr>
          <a:xfrm>
            <a:off x="4747345" y="1799478"/>
            <a:ext cx="914400" cy="612648"/>
          </a:xfrm>
          <a:prstGeom prst="callout2">
            <a:avLst>
              <a:gd name="adj1" fmla="val 271410"/>
              <a:gd name="adj2" fmla="val 793627"/>
              <a:gd name="adj3" fmla="val 271407"/>
              <a:gd name="adj4" fmla="val 645423"/>
              <a:gd name="adj5" fmla="val 341746"/>
              <a:gd name="adj6" fmla="val 46836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17A26B7-FBC2-4E12-BA42-2197F456B267}"/>
              </a:ext>
            </a:extLst>
          </p:cNvPr>
          <p:cNvSpPr txBox="1"/>
          <p:nvPr/>
        </p:nvSpPr>
        <p:spPr>
          <a:xfrm>
            <a:off x="10543212" y="2780956"/>
            <a:ext cx="1726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Sports games &amp; Socializing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NIKE Infinity World</a:t>
            </a:r>
          </a:p>
        </p:txBody>
      </p:sp>
      <p:sp>
        <p:nvSpPr>
          <p:cNvPr id="43" name="标注: 弯曲线形(无边框) 42">
            <a:extLst>
              <a:ext uri="{FF2B5EF4-FFF2-40B4-BE49-F238E27FC236}">
                <a16:creationId xmlns:a16="http://schemas.microsoft.com/office/drawing/2014/main" id="{B4DE16F8-4E13-4994-A309-FA9A839A6A12}"/>
              </a:ext>
            </a:extLst>
          </p:cNvPr>
          <p:cNvSpPr/>
          <p:nvPr/>
        </p:nvSpPr>
        <p:spPr>
          <a:xfrm>
            <a:off x="706821" y="1944215"/>
            <a:ext cx="914400" cy="612648"/>
          </a:xfrm>
          <a:prstGeom prst="callout2">
            <a:avLst>
              <a:gd name="adj1" fmla="val -50511"/>
              <a:gd name="adj2" fmla="val 1238725"/>
              <a:gd name="adj3" fmla="val -49537"/>
              <a:gd name="adj4" fmla="val 1077450"/>
              <a:gd name="adj5" fmla="val 383693"/>
              <a:gd name="adj6" fmla="val 69124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720B1B0-3699-4DF0-B6A3-933818729955}"/>
              </a:ext>
            </a:extLst>
          </p:cNvPr>
          <p:cNvSpPr txBox="1"/>
          <p:nvPr/>
        </p:nvSpPr>
        <p:spPr>
          <a:xfrm>
            <a:off x="10535785" y="903829"/>
            <a:ext cx="1726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Slogan: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Fancy / Freedom / No limitation here</a:t>
            </a:r>
          </a:p>
        </p:txBody>
      </p:sp>
      <p:sp>
        <p:nvSpPr>
          <p:cNvPr id="45" name="标注: 弯曲线形(无边框) 44">
            <a:extLst>
              <a:ext uri="{FF2B5EF4-FFF2-40B4-BE49-F238E27FC236}">
                <a16:creationId xmlns:a16="http://schemas.microsoft.com/office/drawing/2014/main" id="{2C4E8CFD-9C94-4ED8-A805-BA3650FF84C3}"/>
              </a:ext>
            </a:extLst>
          </p:cNvPr>
          <p:cNvSpPr/>
          <p:nvPr/>
        </p:nvSpPr>
        <p:spPr>
          <a:xfrm>
            <a:off x="3911344" y="2686707"/>
            <a:ext cx="914400" cy="612648"/>
          </a:xfrm>
          <a:prstGeom prst="callout2">
            <a:avLst>
              <a:gd name="adj1" fmla="val 405055"/>
              <a:gd name="adj2" fmla="val 889705"/>
              <a:gd name="adj3" fmla="val 406028"/>
              <a:gd name="adj4" fmla="val 734966"/>
              <a:gd name="adj5" fmla="val 341746"/>
              <a:gd name="adj6" fmla="val 468366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C84E94-DE2D-4935-A86A-A2351E7A22DE}"/>
              </a:ext>
            </a:extLst>
          </p:cNvPr>
          <p:cNvSpPr txBox="1"/>
          <p:nvPr/>
        </p:nvSpPr>
        <p:spPr>
          <a:xfrm>
            <a:off x="10557477" y="4454005"/>
            <a:ext cx="1726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Description: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Online &amp; Offline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209872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5787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ulti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-Channel Landing Page Demo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5B9FBC21-CC9C-4BC2-AB56-5A7B87812779}"/>
              </a:ext>
            </a:extLst>
          </p:cNvPr>
          <p:cNvSpPr/>
          <p:nvPr/>
        </p:nvSpPr>
        <p:spPr>
          <a:xfrm>
            <a:off x="149412" y="2675479"/>
            <a:ext cx="11893176" cy="4060003"/>
          </a:xfrm>
          <a:custGeom>
            <a:avLst/>
            <a:gdLst/>
            <a:ahLst/>
            <a:cxnLst/>
            <a:rect l="l" t="t" r="r" b="b"/>
            <a:pathLst>
              <a:path w="11503660" h="3923029">
                <a:moveTo>
                  <a:pt x="0" y="3922776"/>
                </a:moveTo>
                <a:lnTo>
                  <a:pt x="11503152" y="3922776"/>
                </a:lnTo>
                <a:lnTo>
                  <a:pt x="11503152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ln w="9525">
            <a:solidFill>
              <a:srgbClr val="F6BE9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137FF10-D9CC-4C4F-BF4B-2C740CA40BEA}"/>
              </a:ext>
            </a:extLst>
          </p:cNvPr>
          <p:cNvSpPr/>
          <p:nvPr/>
        </p:nvSpPr>
        <p:spPr>
          <a:xfrm>
            <a:off x="-52552" y="1276448"/>
            <a:ext cx="12386442" cy="1207135"/>
          </a:xfrm>
          <a:custGeom>
            <a:avLst/>
            <a:gdLst/>
            <a:ahLst/>
            <a:cxnLst/>
            <a:rect l="l" t="t" r="r" b="b"/>
            <a:pathLst>
              <a:path w="11503660" h="1207135">
                <a:moveTo>
                  <a:pt x="0" y="1207008"/>
                </a:moveTo>
                <a:lnTo>
                  <a:pt x="11503152" y="1207008"/>
                </a:lnTo>
                <a:lnTo>
                  <a:pt x="11503152" y="0"/>
                </a:lnTo>
                <a:lnTo>
                  <a:pt x="0" y="0"/>
                </a:lnTo>
                <a:lnTo>
                  <a:pt x="0" y="1207008"/>
                </a:lnTo>
                <a:close/>
              </a:path>
            </a:pathLst>
          </a:cu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543E7FF-4FEC-4EEC-80F9-30300A6041D2}"/>
              </a:ext>
            </a:extLst>
          </p:cNvPr>
          <p:cNvSpPr/>
          <p:nvPr/>
        </p:nvSpPr>
        <p:spPr>
          <a:xfrm>
            <a:off x="526605" y="1570834"/>
            <a:ext cx="2606040" cy="672465"/>
          </a:xfrm>
          <a:custGeom>
            <a:avLst/>
            <a:gdLst/>
            <a:ahLst/>
            <a:cxnLst/>
            <a:rect l="l" t="t" r="r" b="b"/>
            <a:pathLst>
              <a:path w="2606040" h="672464">
                <a:moveTo>
                  <a:pt x="0" y="19812"/>
                </a:moveTo>
                <a:lnTo>
                  <a:pt x="1558" y="12108"/>
                </a:lnTo>
                <a:lnTo>
                  <a:pt x="5807" y="5810"/>
                </a:lnTo>
                <a:lnTo>
                  <a:pt x="12108" y="1559"/>
                </a:lnTo>
                <a:lnTo>
                  <a:pt x="19824" y="0"/>
                </a:lnTo>
                <a:lnTo>
                  <a:pt x="2586228" y="0"/>
                </a:lnTo>
                <a:lnTo>
                  <a:pt x="2593931" y="1559"/>
                </a:lnTo>
                <a:lnTo>
                  <a:pt x="2600229" y="5810"/>
                </a:lnTo>
                <a:lnTo>
                  <a:pt x="2604480" y="12108"/>
                </a:lnTo>
                <a:lnTo>
                  <a:pt x="2606040" y="19812"/>
                </a:lnTo>
                <a:lnTo>
                  <a:pt x="2606040" y="652272"/>
                </a:lnTo>
                <a:lnTo>
                  <a:pt x="2604480" y="659975"/>
                </a:lnTo>
                <a:lnTo>
                  <a:pt x="2600229" y="666273"/>
                </a:lnTo>
                <a:lnTo>
                  <a:pt x="2593931" y="670524"/>
                </a:lnTo>
                <a:lnTo>
                  <a:pt x="2586228" y="672084"/>
                </a:lnTo>
                <a:lnTo>
                  <a:pt x="19824" y="672084"/>
                </a:lnTo>
                <a:lnTo>
                  <a:pt x="12108" y="670524"/>
                </a:lnTo>
                <a:lnTo>
                  <a:pt x="5807" y="666273"/>
                </a:lnTo>
                <a:lnTo>
                  <a:pt x="1558" y="659975"/>
                </a:lnTo>
                <a:lnTo>
                  <a:pt x="0" y="652272"/>
                </a:lnTo>
                <a:lnTo>
                  <a:pt x="0" y="19812"/>
                </a:lnTo>
                <a:close/>
              </a:path>
            </a:pathLst>
          </a:custGeom>
          <a:ln w="28574">
            <a:solidFill>
              <a:srgbClr val="FF6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40032A3-26FF-4944-8491-79D1EC11BEF1}"/>
              </a:ext>
            </a:extLst>
          </p:cNvPr>
          <p:cNvSpPr txBox="1"/>
          <p:nvPr/>
        </p:nvSpPr>
        <p:spPr>
          <a:xfrm>
            <a:off x="506255" y="1768522"/>
            <a:ext cx="255778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marR="0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Vivid color: Fancy &amp; Energetic</a:t>
            </a:r>
          </a:p>
        </p:txBody>
      </p:sp>
      <p:sp>
        <p:nvSpPr>
          <p:cNvPr id="15" name="object 36">
            <a:extLst>
              <a:ext uri="{FF2B5EF4-FFF2-40B4-BE49-F238E27FC236}">
                <a16:creationId xmlns:a16="http://schemas.microsoft.com/office/drawing/2014/main" id="{812F64FC-38D8-4399-9262-CB6C378207AE}"/>
              </a:ext>
            </a:extLst>
          </p:cNvPr>
          <p:cNvSpPr/>
          <p:nvPr/>
        </p:nvSpPr>
        <p:spPr>
          <a:xfrm>
            <a:off x="2447290" y="4074499"/>
            <a:ext cx="1841754" cy="348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CB4F11F2-F1E3-4B69-8547-7C350A19720A}"/>
              </a:ext>
            </a:extLst>
          </p:cNvPr>
          <p:cNvSpPr/>
          <p:nvPr/>
        </p:nvSpPr>
        <p:spPr>
          <a:xfrm>
            <a:off x="3382263" y="1559150"/>
            <a:ext cx="2606040" cy="672465"/>
          </a:xfrm>
          <a:custGeom>
            <a:avLst/>
            <a:gdLst/>
            <a:ahLst/>
            <a:cxnLst/>
            <a:rect l="l" t="t" r="r" b="b"/>
            <a:pathLst>
              <a:path w="2606040" h="672464">
                <a:moveTo>
                  <a:pt x="0" y="19812"/>
                </a:moveTo>
                <a:lnTo>
                  <a:pt x="1559" y="12108"/>
                </a:lnTo>
                <a:lnTo>
                  <a:pt x="5810" y="5810"/>
                </a:lnTo>
                <a:lnTo>
                  <a:pt x="12108" y="1559"/>
                </a:lnTo>
                <a:lnTo>
                  <a:pt x="19812" y="0"/>
                </a:lnTo>
                <a:lnTo>
                  <a:pt x="2586228" y="0"/>
                </a:lnTo>
                <a:lnTo>
                  <a:pt x="2593931" y="1559"/>
                </a:lnTo>
                <a:lnTo>
                  <a:pt x="2600229" y="5810"/>
                </a:lnTo>
                <a:lnTo>
                  <a:pt x="2604480" y="12108"/>
                </a:lnTo>
                <a:lnTo>
                  <a:pt x="2606040" y="19812"/>
                </a:lnTo>
                <a:lnTo>
                  <a:pt x="2606040" y="652272"/>
                </a:lnTo>
                <a:lnTo>
                  <a:pt x="2604480" y="659975"/>
                </a:lnTo>
                <a:lnTo>
                  <a:pt x="2600229" y="666273"/>
                </a:lnTo>
                <a:lnTo>
                  <a:pt x="2593931" y="670524"/>
                </a:lnTo>
                <a:lnTo>
                  <a:pt x="2586228" y="672084"/>
                </a:lnTo>
                <a:lnTo>
                  <a:pt x="19812" y="672084"/>
                </a:lnTo>
                <a:lnTo>
                  <a:pt x="12108" y="670524"/>
                </a:lnTo>
                <a:lnTo>
                  <a:pt x="5810" y="666273"/>
                </a:lnTo>
                <a:lnTo>
                  <a:pt x="1559" y="659975"/>
                </a:lnTo>
                <a:lnTo>
                  <a:pt x="0" y="652272"/>
                </a:lnTo>
                <a:lnTo>
                  <a:pt x="0" y="19812"/>
                </a:lnTo>
                <a:close/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FB47EC36-4CCD-4B37-A92E-06DB760231B9}"/>
              </a:ext>
            </a:extLst>
          </p:cNvPr>
          <p:cNvSpPr txBox="1"/>
          <p:nvPr/>
        </p:nvSpPr>
        <p:spPr>
          <a:xfrm>
            <a:off x="3406457" y="1768522"/>
            <a:ext cx="255778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7665" lvl="0">
              <a:spcBef>
                <a:spcPts val="105"/>
              </a:spcBef>
              <a:defRPr/>
            </a:pPr>
            <a:r>
              <a:rPr kumimoji="0" lang="en-US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Target: </a:t>
            </a:r>
            <a:r>
              <a:rPr lang="en-US" sz="1600" spc="-25">
                <a:solidFill>
                  <a:prstClr val="black"/>
                </a:solidFill>
                <a:cs typeface="Arial"/>
              </a:rPr>
              <a:t>Generation Y &amp; Z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9" name="object 79">
            <a:extLst>
              <a:ext uri="{FF2B5EF4-FFF2-40B4-BE49-F238E27FC236}">
                <a16:creationId xmlns:a16="http://schemas.microsoft.com/office/drawing/2014/main" id="{0544FCE4-E817-4D1E-A9F3-0B0891B8C67C}"/>
              </a:ext>
            </a:extLst>
          </p:cNvPr>
          <p:cNvSpPr txBox="1"/>
          <p:nvPr/>
        </p:nvSpPr>
        <p:spPr>
          <a:xfrm>
            <a:off x="6236525" y="1659734"/>
            <a:ext cx="25577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0235" marR="276225" lvl="0" indent="-32766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Incentive: Virtual Image &amp; Metauniverse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21" name="object 82">
            <a:extLst>
              <a:ext uri="{FF2B5EF4-FFF2-40B4-BE49-F238E27FC236}">
                <a16:creationId xmlns:a16="http://schemas.microsoft.com/office/drawing/2014/main" id="{CCBCBA39-438C-4C79-98EB-DAE36D9378D5}"/>
              </a:ext>
            </a:extLst>
          </p:cNvPr>
          <p:cNvSpPr txBox="1"/>
          <p:nvPr/>
        </p:nvSpPr>
        <p:spPr>
          <a:xfrm>
            <a:off x="8794305" y="1766414"/>
            <a:ext cx="2830322" cy="261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7675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Button: Striking &amp; Fixed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E5DCCF09-9034-4DD7-873E-2FA46FAFA3F6}"/>
              </a:ext>
            </a:extLst>
          </p:cNvPr>
          <p:cNvSpPr/>
          <p:nvPr/>
        </p:nvSpPr>
        <p:spPr>
          <a:xfrm>
            <a:off x="9068117" y="1559150"/>
            <a:ext cx="2606040" cy="672465"/>
          </a:xfrm>
          <a:custGeom>
            <a:avLst/>
            <a:gdLst/>
            <a:ahLst/>
            <a:cxnLst/>
            <a:rect l="l" t="t" r="r" b="b"/>
            <a:pathLst>
              <a:path w="2606040" h="672464">
                <a:moveTo>
                  <a:pt x="0" y="19812"/>
                </a:moveTo>
                <a:lnTo>
                  <a:pt x="1558" y="12108"/>
                </a:lnTo>
                <a:lnTo>
                  <a:pt x="5807" y="5810"/>
                </a:lnTo>
                <a:lnTo>
                  <a:pt x="12108" y="1559"/>
                </a:lnTo>
                <a:lnTo>
                  <a:pt x="19824" y="0"/>
                </a:lnTo>
                <a:lnTo>
                  <a:pt x="2586228" y="0"/>
                </a:lnTo>
                <a:lnTo>
                  <a:pt x="2593931" y="1559"/>
                </a:lnTo>
                <a:lnTo>
                  <a:pt x="2600229" y="5810"/>
                </a:lnTo>
                <a:lnTo>
                  <a:pt x="2604480" y="12108"/>
                </a:lnTo>
                <a:lnTo>
                  <a:pt x="2606040" y="19812"/>
                </a:lnTo>
                <a:lnTo>
                  <a:pt x="2606040" y="652272"/>
                </a:lnTo>
                <a:lnTo>
                  <a:pt x="2604480" y="659975"/>
                </a:lnTo>
                <a:lnTo>
                  <a:pt x="2600229" y="666273"/>
                </a:lnTo>
                <a:lnTo>
                  <a:pt x="2593931" y="670524"/>
                </a:lnTo>
                <a:lnTo>
                  <a:pt x="2586228" y="672084"/>
                </a:lnTo>
                <a:lnTo>
                  <a:pt x="19824" y="672084"/>
                </a:lnTo>
                <a:lnTo>
                  <a:pt x="12108" y="670524"/>
                </a:lnTo>
                <a:lnTo>
                  <a:pt x="5807" y="666273"/>
                </a:lnTo>
                <a:lnTo>
                  <a:pt x="1558" y="659975"/>
                </a:lnTo>
                <a:lnTo>
                  <a:pt x="0" y="652272"/>
                </a:lnTo>
                <a:lnTo>
                  <a:pt x="0" y="19812"/>
                </a:lnTo>
                <a:close/>
              </a:path>
            </a:pathLst>
          </a:custGeom>
          <a:ln w="28574">
            <a:solidFill>
              <a:srgbClr val="FF6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B39701B0-FED3-454A-838B-D4B9056EBC2D}"/>
              </a:ext>
            </a:extLst>
          </p:cNvPr>
          <p:cNvSpPr/>
          <p:nvPr/>
        </p:nvSpPr>
        <p:spPr>
          <a:xfrm>
            <a:off x="6218419" y="1552303"/>
            <a:ext cx="2606040" cy="672465"/>
          </a:xfrm>
          <a:custGeom>
            <a:avLst/>
            <a:gdLst/>
            <a:ahLst/>
            <a:cxnLst/>
            <a:rect l="l" t="t" r="r" b="b"/>
            <a:pathLst>
              <a:path w="2606040" h="672464">
                <a:moveTo>
                  <a:pt x="0" y="19812"/>
                </a:moveTo>
                <a:lnTo>
                  <a:pt x="1558" y="12108"/>
                </a:lnTo>
                <a:lnTo>
                  <a:pt x="5807" y="5810"/>
                </a:lnTo>
                <a:lnTo>
                  <a:pt x="12108" y="1559"/>
                </a:lnTo>
                <a:lnTo>
                  <a:pt x="19824" y="0"/>
                </a:lnTo>
                <a:lnTo>
                  <a:pt x="2586228" y="0"/>
                </a:lnTo>
                <a:lnTo>
                  <a:pt x="2593931" y="1559"/>
                </a:lnTo>
                <a:lnTo>
                  <a:pt x="2600229" y="5810"/>
                </a:lnTo>
                <a:lnTo>
                  <a:pt x="2604480" y="12108"/>
                </a:lnTo>
                <a:lnTo>
                  <a:pt x="2606040" y="19812"/>
                </a:lnTo>
                <a:lnTo>
                  <a:pt x="2606040" y="652272"/>
                </a:lnTo>
                <a:lnTo>
                  <a:pt x="2604480" y="659975"/>
                </a:lnTo>
                <a:lnTo>
                  <a:pt x="2600229" y="666273"/>
                </a:lnTo>
                <a:lnTo>
                  <a:pt x="2593931" y="670524"/>
                </a:lnTo>
                <a:lnTo>
                  <a:pt x="2586228" y="672084"/>
                </a:lnTo>
                <a:lnTo>
                  <a:pt x="19824" y="672084"/>
                </a:lnTo>
                <a:lnTo>
                  <a:pt x="12108" y="670524"/>
                </a:lnTo>
                <a:lnTo>
                  <a:pt x="5807" y="666273"/>
                </a:lnTo>
                <a:lnTo>
                  <a:pt x="1558" y="659975"/>
                </a:lnTo>
                <a:lnTo>
                  <a:pt x="0" y="652272"/>
                </a:lnTo>
                <a:lnTo>
                  <a:pt x="0" y="19812"/>
                </a:lnTo>
                <a:close/>
              </a:path>
            </a:pathLst>
          </a:custGeom>
          <a:ln w="28574">
            <a:solidFill>
              <a:srgbClr val="FF6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bject 90">
            <a:extLst>
              <a:ext uri="{FF2B5EF4-FFF2-40B4-BE49-F238E27FC236}">
                <a16:creationId xmlns:a16="http://schemas.microsoft.com/office/drawing/2014/main" id="{E4426072-A4FB-49AB-A0A5-36E51830AF31}"/>
              </a:ext>
            </a:extLst>
          </p:cNvPr>
          <p:cNvSpPr txBox="1"/>
          <p:nvPr/>
        </p:nvSpPr>
        <p:spPr>
          <a:xfrm>
            <a:off x="3349454" y="6325349"/>
            <a:ext cx="1247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Official</a:t>
            </a:r>
            <a:r>
              <a:rPr kumimoji="0" lang="en-US" sz="1400" b="0" i="1" u="none" strike="noStrike" kern="1200" cap="none" spc="-75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</a:t>
            </a:r>
            <a:r>
              <a:rPr kumimoji="0" lang="en-US" sz="1400" b="0" i="1" u="none" strike="noStrike" kern="1200" cap="none" spc="-5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Website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37" name="object 91">
            <a:extLst>
              <a:ext uri="{FF2B5EF4-FFF2-40B4-BE49-F238E27FC236}">
                <a16:creationId xmlns:a16="http://schemas.microsoft.com/office/drawing/2014/main" id="{4D121C13-2C26-47DD-8E2E-A67CA14E8EFF}"/>
              </a:ext>
            </a:extLst>
          </p:cNvPr>
          <p:cNvSpPr txBox="1"/>
          <p:nvPr/>
        </p:nvSpPr>
        <p:spPr>
          <a:xfrm>
            <a:off x="10442851" y="6325349"/>
            <a:ext cx="10712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NIKE APP</a:t>
            </a:r>
          </a:p>
        </p:txBody>
      </p:sp>
      <p:sp>
        <p:nvSpPr>
          <p:cNvPr id="39" name="object 93">
            <a:extLst>
              <a:ext uri="{FF2B5EF4-FFF2-40B4-BE49-F238E27FC236}">
                <a16:creationId xmlns:a16="http://schemas.microsoft.com/office/drawing/2014/main" id="{677C23DF-1846-41F7-86D8-E2D309987556}"/>
              </a:ext>
            </a:extLst>
          </p:cNvPr>
          <p:cNvSpPr txBox="1"/>
          <p:nvPr/>
        </p:nvSpPr>
        <p:spPr>
          <a:xfrm>
            <a:off x="8169323" y="6325349"/>
            <a:ext cx="11068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-5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WeChat</a:t>
            </a:r>
            <a:r>
              <a:rPr kumimoji="0" lang="en-US" sz="1400" b="0" i="1" u="none" strike="noStrike" kern="1200" cap="none" spc="-95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Push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64E8D2-1000-47D3-82D8-7885FBCC2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2" y="2819199"/>
            <a:ext cx="7375840" cy="3348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B86111BE-6B81-45BA-A17C-33F5AE552076}"/>
              </a:ext>
            </a:extLst>
          </p:cNvPr>
          <p:cNvGrpSpPr/>
          <p:nvPr/>
        </p:nvGrpSpPr>
        <p:grpSpPr>
          <a:xfrm>
            <a:off x="9865377" y="2809895"/>
            <a:ext cx="2008833" cy="3355845"/>
            <a:chOff x="9793630" y="2809895"/>
            <a:chExt cx="2008833" cy="335584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094F20D-362B-4EA0-88B1-D7DCB89F3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80" b="43976"/>
            <a:stretch/>
          </p:blipFill>
          <p:spPr>
            <a:xfrm>
              <a:off x="9793630" y="2809895"/>
              <a:ext cx="2008800" cy="2002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8E5812-1783-4E4D-9DBD-E7EB23918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0735"/>
            <a:stretch/>
          </p:blipFill>
          <p:spPr>
            <a:xfrm>
              <a:off x="9793630" y="4721411"/>
              <a:ext cx="2008833" cy="1444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D14A0F-86CF-47CD-84FD-96E655CBC9BD}"/>
              </a:ext>
            </a:extLst>
          </p:cNvPr>
          <p:cNvGrpSpPr/>
          <p:nvPr/>
        </p:nvGrpSpPr>
        <p:grpSpPr>
          <a:xfrm>
            <a:off x="7758903" y="2809895"/>
            <a:ext cx="2008833" cy="3357819"/>
            <a:chOff x="7758903" y="2809895"/>
            <a:chExt cx="2008833" cy="33578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642C47-1A4D-4F6C-B034-BC505C341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" t="831" b="3637"/>
            <a:stretch/>
          </p:blipFill>
          <p:spPr>
            <a:xfrm>
              <a:off x="7758903" y="2809895"/>
              <a:ext cx="2008833" cy="33578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26D78E6-1A90-4F0E-AF42-C56E0830B7D7}"/>
                </a:ext>
              </a:extLst>
            </p:cNvPr>
            <p:cNvSpPr txBox="1"/>
            <p:nvPr/>
          </p:nvSpPr>
          <p:spPr>
            <a:xfrm>
              <a:off x="7758903" y="5068018"/>
              <a:ext cx="18751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kern="100">
                  <a:solidFill>
                    <a:schemeClr val="bg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NIKE Infinity:</a:t>
              </a:r>
              <a:r>
                <a:rPr lang="zh-CN" altLang="en-US" sz="900" b="1" kern="100">
                  <a:solidFill>
                    <a:schemeClr val="bg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900" b="1" kern="10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乐享所想，无限可耐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55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C7A50C8C-C1E0-4AED-9635-9ED5ECAB2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" t="18665" r="23286" b="48678"/>
          <a:stretch/>
        </p:blipFill>
        <p:spPr>
          <a:xfrm>
            <a:off x="5620253" y="3538797"/>
            <a:ext cx="2361238" cy="19060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266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Campaign Timeline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FDFDB354-7B3D-4480-9AD4-7D361AF6A98E}"/>
              </a:ext>
            </a:extLst>
          </p:cNvPr>
          <p:cNvSpPr/>
          <p:nvPr/>
        </p:nvSpPr>
        <p:spPr>
          <a:xfrm>
            <a:off x="1074417" y="5390803"/>
            <a:ext cx="2400541" cy="779817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Inform / </a:t>
            </a:r>
          </a:p>
          <a:p>
            <a:pPr algn="ctr"/>
            <a:r>
              <a:rPr lang="en-US" sz="1600"/>
              <a:t>Increase APP download &amp; registration 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53B496DF-3517-42F7-8490-14ED563C64FF}"/>
              </a:ext>
            </a:extLst>
          </p:cNvPr>
          <p:cNvSpPr/>
          <p:nvPr/>
        </p:nvSpPr>
        <p:spPr>
          <a:xfrm>
            <a:off x="3568530" y="5390803"/>
            <a:ext cx="4992054" cy="779817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Increase APP DAU / </a:t>
            </a:r>
            <a:r>
              <a:rPr lang="en-US" altLang="zh-CN" sz="1600"/>
              <a:t>Enhance customer engagement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429E4A05-D008-4F77-A65F-6473C2742F24}"/>
              </a:ext>
            </a:extLst>
          </p:cNvPr>
          <p:cNvSpPr/>
          <p:nvPr/>
        </p:nvSpPr>
        <p:spPr>
          <a:xfrm>
            <a:off x="8649239" y="5390802"/>
            <a:ext cx="2358188" cy="779817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/>
              <a:t>Reinforcement</a:t>
            </a:r>
            <a:r>
              <a:rPr lang="en-US" sz="1600"/>
              <a:t> /</a:t>
            </a:r>
          </a:p>
          <a:p>
            <a:pPr algn="ctr"/>
            <a:r>
              <a:rPr lang="en-US" sz="1600"/>
              <a:t> I</a:t>
            </a:r>
            <a:r>
              <a:rPr lang="en-US" altLang="zh-CN" sz="1600"/>
              <a:t>ncrease retention</a:t>
            </a:r>
            <a:endParaRPr lang="en-CN" sz="1600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36656222-54BF-4F96-896E-A3C79589460F}"/>
              </a:ext>
            </a:extLst>
          </p:cNvPr>
          <p:cNvSpPr/>
          <p:nvPr/>
        </p:nvSpPr>
        <p:spPr>
          <a:xfrm>
            <a:off x="1074417" y="1782243"/>
            <a:ext cx="2377578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2022.12</a:t>
            </a:r>
            <a:endParaRPr lang="en-CN"/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4B907FA9-248E-4AC1-9212-70A9CFB4480C}"/>
              </a:ext>
            </a:extLst>
          </p:cNvPr>
          <p:cNvSpPr/>
          <p:nvPr/>
        </p:nvSpPr>
        <p:spPr>
          <a:xfrm>
            <a:off x="3563597" y="1782243"/>
            <a:ext cx="4997002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2023.1(1.25 NIKE China Anniversary)</a:t>
            </a:r>
            <a:endParaRPr lang="en-CN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31BF2FB9-6C2B-4B9D-9B54-ED79B92305B6}"/>
              </a:ext>
            </a:extLst>
          </p:cNvPr>
          <p:cNvSpPr/>
          <p:nvPr/>
        </p:nvSpPr>
        <p:spPr>
          <a:xfrm>
            <a:off x="8649239" y="1782243"/>
            <a:ext cx="2369667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2023.2</a:t>
            </a:r>
            <a:endParaRPr lang="en-CN"/>
          </a:p>
        </p:txBody>
      </p:sp>
      <p:sp>
        <p:nvSpPr>
          <p:cNvPr id="17" name="Rounded Rectangle 22">
            <a:extLst>
              <a:ext uri="{FF2B5EF4-FFF2-40B4-BE49-F238E27FC236}">
                <a16:creationId xmlns:a16="http://schemas.microsoft.com/office/drawing/2014/main" id="{08131803-3814-4F34-9D29-F48A02A7EDE3}"/>
              </a:ext>
            </a:extLst>
          </p:cNvPr>
          <p:cNvSpPr/>
          <p:nvPr/>
        </p:nvSpPr>
        <p:spPr>
          <a:xfrm>
            <a:off x="3563597" y="2178191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1</a:t>
            </a:r>
          </a:p>
        </p:txBody>
      </p:sp>
      <p:sp>
        <p:nvSpPr>
          <p:cNvPr id="18" name="Rounded Rectangle 23">
            <a:extLst>
              <a:ext uri="{FF2B5EF4-FFF2-40B4-BE49-F238E27FC236}">
                <a16:creationId xmlns:a16="http://schemas.microsoft.com/office/drawing/2014/main" id="{254C4D55-C68C-483A-82B1-0251F390219C}"/>
              </a:ext>
            </a:extLst>
          </p:cNvPr>
          <p:cNvSpPr/>
          <p:nvPr/>
        </p:nvSpPr>
        <p:spPr>
          <a:xfrm>
            <a:off x="4865051" y="2178191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2</a:t>
            </a: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8B16D015-3E4B-4F69-B8C0-05AC1D6BA2A6}"/>
              </a:ext>
            </a:extLst>
          </p:cNvPr>
          <p:cNvSpPr/>
          <p:nvPr/>
        </p:nvSpPr>
        <p:spPr>
          <a:xfrm>
            <a:off x="6140847" y="2178190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3</a:t>
            </a:r>
          </a:p>
        </p:txBody>
      </p:sp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D8ECDB09-C422-4130-9985-FB6A700F76E9}"/>
              </a:ext>
            </a:extLst>
          </p:cNvPr>
          <p:cNvSpPr/>
          <p:nvPr/>
        </p:nvSpPr>
        <p:spPr>
          <a:xfrm>
            <a:off x="7442301" y="2178192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4</a:t>
            </a:r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6CB3CC18-3BA7-4E84-B78B-21CBD3B48E02}"/>
              </a:ext>
            </a:extLst>
          </p:cNvPr>
          <p:cNvSpPr/>
          <p:nvPr/>
        </p:nvSpPr>
        <p:spPr>
          <a:xfrm>
            <a:off x="1074417" y="2178189"/>
            <a:ext cx="1147695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3</a:t>
            </a: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93250200-C747-498E-BC13-F35775EEB64E}"/>
              </a:ext>
            </a:extLst>
          </p:cNvPr>
          <p:cNvSpPr/>
          <p:nvPr/>
        </p:nvSpPr>
        <p:spPr>
          <a:xfrm>
            <a:off x="2333712" y="2178188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4</a:t>
            </a:r>
          </a:p>
        </p:txBody>
      </p: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279FA730-E61C-43ED-88F9-3FD5AF83D6C8}"/>
              </a:ext>
            </a:extLst>
          </p:cNvPr>
          <p:cNvSpPr/>
          <p:nvPr/>
        </p:nvSpPr>
        <p:spPr>
          <a:xfrm>
            <a:off x="8672186" y="2178189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1</a:t>
            </a:r>
          </a:p>
        </p:txBody>
      </p: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3428E947-4749-4B6C-B4F9-F68447AE1EC0}"/>
              </a:ext>
            </a:extLst>
          </p:cNvPr>
          <p:cNvSpPr/>
          <p:nvPr/>
        </p:nvSpPr>
        <p:spPr>
          <a:xfrm>
            <a:off x="9902069" y="2178188"/>
            <a:ext cx="1118283" cy="309093"/>
          </a:xfrm>
          <a:prstGeom prst="roundRect">
            <a:avLst/>
          </a:prstGeom>
          <a:solidFill>
            <a:srgbClr val="F6BE98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Week 2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78E0CB1-9D12-436C-9330-209D5F20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7056" b="7056"/>
          <a:stretch/>
        </p:blipFill>
        <p:spPr bwMode="auto">
          <a:xfrm>
            <a:off x="2318008" y="3690170"/>
            <a:ext cx="775181" cy="66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60F1B0AE-F32F-4FE4-83F1-5AD7502D6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6621" r="24821" b="12078"/>
          <a:stretch/>
        </p:blipFill>
        <p:spPr bwMode="auto">
          <a:xfrm>
            <a:off x="1384598" y="3729577"/>
            <a:ext cx="663118" cy="6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30">
            <a:extLst>
              <a:ext uri="{FF2B5EF4-FFF2-40B4-BE49-F238E27FC236}">
                <a16:creationId xmlns:a16="http://schemas.microsoft.com/office/drawing/2014/main" id="{0FCA4E2E-86B6-469C-B8A6-821523CCF44F}"/>
              </a:ext>
            </a:extLst>
          </p:cNvPr>
          <p:cNvSpPr/>
          <p:nvPr/>
        </p:nvSpPr>
        <p:spPr>
          <a:xfrm>
            <a:off x="3563597" y="2771185"/>
            <a:ext cx="4992054" cy="737315"/>
          </a:xfrm>
          <a:prstGeom prst="rect">
            <a:avLst/>
          </a:prstGeom>
          <a:solidFill>
            <a:srgbClr val="B2B2B3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i="1">
                <a:solidFill>
                  <a:schemeClr val="tx1"/>
                </a:solidFill>
              </a:rPr>
              <a:t>Event marketing</a:t>
            </a:r>
            <a:r>
              <a:rPr lang="en-US" sz="2800" b="1" i="1">
                <a:solidFill>
                  <a:schemeClr val="tx1"/>
                </a:solidFill>
              </a:rPr>
              <a:t> (via NIKE APP)</a:t>
            </a:r>
            <a:endParaRPr lang="en-CN" sz="2800" b="1" i="1">
              <a:solidFill>
                <a:schemeClr val="tx1"/>
              </a:solidFill>
            </a:endParaRPr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74270422-8524-4EB6-B1D6-1DD6CF359F46}"/>
              </a:ext>
            </a:extLst>
          </p:cNvPr>
          <p:cNvSpPr/>
          <p:nvPr/>
        </p:nvSpPr>
        <p:spPr>
          <a:xfrm>
            <a:off x="1074418" y="2784811"/>
            <a:ext cx="2377578" cy="737315"/>
          </a:xfrm>
          <a:prstGeom prst="rect">
            <a:avLst/>
          </a:prstGeom>
          <a:solidFill>
            <a:srgbClr val="B2B2B3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>
                <a:solidFill>
                  <a:schemeClr val="tx1"/>
                </a:solidFill>
              </a:rPr>
              <a:t>H5 Game</a:t>
            </a:r>
            <a:endParaRPr lang="en-CN" sz="2800" b="1" i="1">
              <a:solidFill>
                <a:schemeClr val="tx1"/>
              </a:solidFill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7F69B6C0-4D24-4437-9312-7AC7B139CEB6}"/>
              </a:ext>
            </a:extLst>
          </p:cNvPr>
          <p:cNvSpPr/>
          <p:nvPr/>
        </p:nvSpPr>
        <p:spPr>
          <a:xfrm>
            <a:off x="8660719" y="2771184"/>
            <a:ext cx="2358187" cy="737315"/>
          </a:xfrm>
          <a:prstGeom prst="rect">
            <a:avLst/>
          </a:prstGeom>
          <a:solidFill>
            <a:srgbClr val="B2B2B3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i="1">
                <a:solidFill>
                  <a:schemeClr val="tx1"/>
                </a:solidFill>
              </a:rPr>
              <a:t>PR</a:t>
            </a: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53B88D41-5C7E-477C-8797-ADEBB784D1BF}"/>
              </a:ext>
            </a:extLst>
          </p:cNvPr>
          <p:cNvSpPr/>
          <p:nvPr/>
        </p:nvSpPr>
        <p:spPr>
          <a:xfrm>
            <a:off x="8660719" y="3692480"/>
            <a:ext cx="2358187" cy="737315"/>
          </a:xfrm>
          <a:prstGeom prst="rect">
            <a:avLst/>
          </a:prstGeom>
          <a:solidFill>
            <a:srgbClr val="B2B2B3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i="1">
                <a:solidFill>
                  <a:schemeClr val="tx1"/>
                </a:solidFill>
              </a:rPr>
              <a:t>Advertising</a:t>
            </a:r>
          </a:p>
        </p:txBody>
      </p:sp>
      <p:sp>
        <p:nvSpPr>
          <p:cNvPr id="33" name="Rounded Rectangle 34">
            <a:extLst>
              <a:ext uri="{FF2B5EF4-FFF2-40B4-BE49-F238E27FC236}">
                <a16:creationId xmlns:a16="http://schemas.microsoft.com/office/drawing/2014/main" id="{D0770EAD-6F51-4B55-9704-84648819CFF2}"/>
              </a:ext>
            </a:extLst>
          </p:cNvPr>
          <p:cNvSpPr/>
          <p:nvPr/>
        </p:nvSpPr>
        <p:spPr>
          <a:xfrm>
            <a:off x="1074417" y="1393796"/>
            <a:ext cx="2400541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Warm-Up</a:t>
            </a:r>
            <a:endParaRPr lang="en-CN"/>
          </a:p>
        </p:txBody>
      </p:sp>
      <p:sp>
        <p:nvSpPr>
          <p:cNvPr id="34" name="Rounded Rectangle 35">
            <a:extLst>
              <a:ext uri="{FF2B5EF4-FFF2-40B4-BE49-F238E27FC236}">
                <a16:creationId xmlns:a16="http://schemas.microsoft.com/office/drawing/2014/main" id="{EBA0FBD7-3A7D-4CA1-842E-50FDFC5B5088}"/>
              </a:ext>
            </a:extLst>
          </p:cNvPr>
          <p:cNvSpPr/>
          <p:nvPr/>
        </p:nvSpPr>
        <p:spPr>
          <a:xfrm>
            <a:off x="3568530" y="1393796"/>
            <a:ext cx="4992054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AI MKT C</a:t>
            </a:r>
            <a:r>
              <a:rPr lang="en-CN"/>
              <a:t>ampaign</a:t>
            </a:r>
            <a:r>
              <a:rPr lang="en-US" altLang="zh-CN"/>
              <a:t>— NIKE Infinity </a:t>
            </a:r>
            <a:r>
              <a:rPr lang="en-US" altLang="zh-CN" err="1"/>
              <a:t>Luanching</a:t>
            </a:r>
            <a:endParaRPr lang="en-CN"/>
          </a:p>
        </p:txBody>
      </p:sp>
      <p:sp>
        <p:nvSpPr>
          <p:cNvPr id="35" name="Rounded Rectangle 36">
            <a:extLst>
              <a:ext uri="{FF2B5EF4-FFF2-40B4-BE49-F238E27FC236}">
                <a16:creationId xmlns:a16="http://schemas.microsoft.com/office/drawing/2014/main" id="{4B89DB0D-86C7-4B08-8653-E42E0E142C40}"/>
              </a:ext>
            </a:extLst>
          </p:cNvPr>
          <p:cNvSpPr/>
          <p:nvPr/>
        </p:nvSpPr>
        <p:spPr>
          <a:xfrm>
            <a:off x="8649239" y="1393795"/>
            <a:ext cx="2358188" cy="309093"/>
          </a:xfrm>
          <a:prstGeom prst="roundRect">
            <a:avLst/>
          </a:prstGeom>
          <a:solidFill>
            <a:srgbClr val="ED7D3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  <a:r>
              <a:rPr lang="en-US" altLang="zh-CN"/>
              <a:t>ollow-Up </a:t>
            </a:r>
            <a:endParaRPr lang="en-CN"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53B18499-135D-4EEA-A2CC-1F509E968D1B}"/>
              </a:ext>
            </a:extLst>
          </p:cNvPr>
          <p:cNvSpPr/>
          <p:nvPr/>
        </p:nvSpPr>
        <p:spPr>
          <a:xfrm>
            <a:off x="8770286" y="4529876"/>
            <a:ext cx="723976" cy="6631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E72E96-584D-D242-BF1A-6E3BD636E961}"/>
              </a:ext>
            </a:extLst>
          </p:cNvPr>
          <p:cNvGrpSpPr/>
          <p:nvPr/>
        </p:nvGrpSpPr>
        <p:grpSpPr>
          <a:xfrm>
            <a:off x="1384598" y="4515476"/>
            <a:ext cx="665743" cy="643409"/>
            <a:chOff x="7280190" y="3001112"/>
            <a:chExt cx="288000" cy="28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44075411-E793-1D44-971A-577DB5321804}"/>
                </a:ext>
              </a:extLst>
            </p:cNvPr>
            <p:cNvSpPr/>
            <p:nvPr/>
          </p:nvSpPr>
          <p:spPr>
            <a:xfrm>
              <a:off x="7280190" y="3001112"/>
              <a:ext cx="288000" cy="288000"/>
            </a:xfrm>
            <a:prstGeom prst="roundRect">
              <a:avLst>
                <a:gd name="adj" fmla="val 13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N"/>
            </a:p>
          </p:txBody>
        </p:sp>
        <p:pic>
          <p:nvPicPr>
            <p:cNvPr id="41" name="Picture 1" descr="page1image3779008">
              <a:extLst>
                <a:ext uri="{FF2B5EF4-FFF2-40B4-BE49-F238E27FC236}">
                  <a16:creationId xmlns:a16="http://schemas.microsoft.com/office/drawing/2014/main" id="{880FA3CB-0D69-9648-86A7-F24D0BFA2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917" y="3109230"/>
              <a:ext cx="254273" cy="88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">
            <a:extLst>
              <a:ext uri="{FF2B5EF4-FFF2-40B4-BE49-F238E27FC236}">
                <a16:creationId xmlns:a16="http://schemas.microsoft.com/office/drawing/2014/main" id="{EB77C0DF-7A3C-4C81-9E1B-CCD01C23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43" y="4504688"/>
            <a:ext cx="688306" cy="688306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D88E29-923D-4792-8AE7-8F6C48E5B9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7465" y="4666365"/>
            <a:ext cx="1428753" cy="487866"/>
          </a:xfrm>
          <a:prstGeom prst="rect">
            <a:avLst/>
          </a:prstGeom>
        </p:spPr>
      </p:pic>
      <p:grpSp>
        <p:nvGrpSpPr>
          <p:cNvPr id="46" name="Group 35">
            <a:extLst>
              <a:ext uri="{FF2B5EF4-FFF2-40B4-BE49-F238E27FC236}">
                <a16:creationId xmlns:a16="http://schemas.microsoft.com/office/drawing/2014/main" id="{A8653C68-1DAA-4DBF-B79C-B784B7FA6183}"/>
              </a:ext>
            </a:extLst>
          </p:cNvPr>
          <p:cNvGrpSpPr/>
          <p:nvPr/>
        </p:nvGrpSpPr>
        <p:grpSpPr>
          <a:xfrm>
            <a:off x="4190474" y="3633937"/>
            <a:ext cx="665743" cy="643409"/>
            <a:chOff x="7280190" y="3001112"/>
            <a:chExt cx="288000" cy="28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55323F9E-FC76-43D8-9C21-CD307E9F0229}"/>
                </a:ext>
              </a:extLst>
            </p:cNvPr>
            <p:cNvSpPr/>
            <p:nvPr/>
          </p:nvSpPr>
          <p:spPr>
            <a:xfrm>
              <a:off x="7280190" y="3001112"/>
              <a:ext cx="288000" cy="288000"/>
            </a:xfrm>
            <a:prstGeom prst="roundRect">
              <a:avLst>
                <a:gd name="adj" fmla="val 13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N"/>
            </a:p>
          </p:txBody>
        </p:sp>
        <p:pic>
          <p:nvPicPr>
            <p:cNvPr id="48" name="Picture 1" descr="page1image3779008">
              <a:extLst>
                <a:ext uri="{FF2B5EF4-FFF2-40B4-BE49-F238E27FC236}">
                  <a16:creationId xmlns:a16="http://schemas.microsoft.com/office/drawing/2014/main" id="{045B760D-95F7-4A8E-BDF0-C2F62283F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917" y="3109230"/>
              <a:ext cx="254273" cy="88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E3D1E4B5-1037-40F5-A202-8C996CE52E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8394" r="63658" b="80589"/>
          <a:stretch/>
        </p:blipFill>
        <p:spPr>
          <a:xfrm>
            <a:off x="4114409" y="4548148"/>
            <a:ext cx="1329963" cy="7243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476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0333" y="311309"/>
            <a:ext cx="938530" cy="33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E 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D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  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R </a:t>
            </a:r>
            <a:r>
              <a:rPr kumimoji="0" sz="900" b="0" i="0" u="none" strike="noStrike" kern="1200" cap="none" spc="6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545" marR="0" lvl="0" indent="0" algn="l" defTabSz="914400" rtl="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 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 P O S A</a:t>
            </a:r>
            <a:r>
              <a:rPr kumimoji="0" sz="900" b="0" i="0" u="none" strike="noStrike" kern="1200" cap="none" spc="229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051" y="310895"/>
            <a:ext cx="379476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0508" y="3796431"/>
            <a:ext cx="1219935" cy="1221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7488" y="3989832"/>
            <a:ext cx="848994" cy="850900"/>
          </a:xfrm>
          <a:custGeom>
            <a:avLst/>
            <a:gdLst/>
            <a:ahLst/>
            <a:cxnLst/>
            <a:rect l="l" t="t" r="r" b="b"/>
            <a:pathLst>
              <a:path w="848994" h="850900">
                <a:moveTo>
                  <a:pt x="424434" y="0"/>
                </a:moveTo>
                <a:lnTo>
                  <a:pt x="378181" y="2495"/>
                </a:lnTo>
                <a:lnTo>
                  <a:pt x="333372" y="9807"/>
                </a:lnTo>
                <a:lnTo>
                  <a:pt x="290267" y="21677"/>
                </a:lnTo>
                <a:lnTo>
                  <a:pt x="249122" y="37845"/>
                </a:lnTo>
                <a:lnTo>
                  <a:pt x="210199" y="58053"/>
                </a:lnTo>
                <a:lnTo>
                  <a:pt x="173754" y="82039"/>
                </a:lnTo>
                <a:lnTo>
                  <a:pt x="140047" y="109546"/>
                </a:lnTo>
                <a:lnTo>
                  <a:pt x="109336" y="140314"/>
                </a:lnTo>
                <a:lnTo>
                  <a:pt x="81881" y="174083"/>
                </a:lnTo>
                <a:lnTo>
                  <a:pt x="57940" y="210594"/>
                </a:lnTo>
                <a:lnTo>
                  <a:pt x="37771" y="249587"/>
                </a:lnTo>
                <a:lnTo>
                  <a:pt x="21634" y="290803"/>
                </a:lnTo>
                <a:lnTo>
                  <a:pt x="9787" y="333983"/>
                </a:lnTo>
                <a:lnTo>
                  <a:pt x="2490" y="378867"/>
                </a:lnTo>
                <a:lnTo>
                  <a:pt x="0" y="425196"/>
                </a:lnTo>
                <a:lnTo>
                  <a:pt x="2490" y="471524"/>
                </a:lnTo>
                <a:lnTo>
                  <a:pt x="9787" y="516408"/>
                </a:lnTo>
                <a:lnTo>
                  <a:pt x="21634" y="559588"/>
                </a:lnTo>
                <a:lnTo>
                  <a:pt x="37771" y="600804"/>
                </a:lnTo>
                <a:lnTo>
                  <a:pt x="57940" y="639797"/>
                </a:lnTo>
                <a:lnTo>
                  <a:pt x="81881" y="676308"/>
                </a:lnTo>
                <a:lnTo>
                  <a:pt x="109336" y="710077"/>
                </a:lnTo>
                <a:lnTo>
                  <a:pt x="140047" y="740845"/>
                </a:lnTo>
                <a:lnTo>
                  <a:pt x="173754" y="768352"/>
                </a:lnTo>
                <a:lnTo>
                  <a:pt x="210199" y="792338"/>
                </a:lnTo>
                <a:lnTo>
                  <a:pt x="249122" y="812546"/>
                </a:lnTo>
                <a:lnTo>
                  <a:pt x="290267" y="828714"/>
                </a:lnTo>
                <a:lnTo>
                  <a:pt x="333372" y="840584"/>
                </a:lnTo>
                <a:lnTo>
                  <a:pt x="378181" y="847896"/>
                </a:lnTo>
                <a:lnTo>
                  <a:pt x="424434" y="850392"/>
                </a:lnTo>
                <a:lnTo>
                  <a:pt x="470686" y="847896"/>
                </a:lnTo>
                <a:lnTo>
                  <a:pt x="515495" y="840584"/>
                </a:lnTo>
                <a:lnTo>
                  <a:pt x="558600" y="828714"/>
                </a:lnTo>
                <a:lnTo>
                  <a:pt x="599745" y="812546"/>
                </a:lnTo>
                <a:lnTo>
                  <a:pt x="638668" y="792338"/>
                </a:lnTo>
                <a:lnTo>
                  <a:pt x="675113" y="768352"/>
                </a:lnTo>
                <a:lnTo>
                  <a:pt x="708820" y="740845"/>
                </a:lnTo>
                <a:lnTo>
                  <a:pt x="739531" y="710077"/>
                </a:lnTo>
                <a:lnTo>
                  <a:pt x="766986" y="676308"/>
                </a:lnTo>
                <a:lnTo>
                  <a:pt x="790927" y="639797"/>
                </a:lnTo>
                <a:lnTo>
                  <a:pt x="811096" y="600804"/>
                </a:lnTo>
                <a:lnTo>
                  <a:pt x="827233" y="559588"/>
                </a:lnTo>
                <a:lnTo>
                  <a:pt x="839080" y="516408"/>
                </a:lnTo>
                <a:lnTo>
                  <a:pt x="846377" y="471524"/>
                </a:lnTo>
                <a:lnTo>
                  <a:pt x="848868" y="425196"/>
                </a:lnTo>
                <a:lnTo>
                  <a:pt x="846377" y="378867"/>
                </a:lnTo>
                <a:lnTo>
                  <a:pt x="839080" y="333983"/>
                </a:lnTo>
                <a:lnTo>
                  <a:pt x="827233" y="290803"/>
                </a:lnTo>
                <a:lnTo>
                  <a:pt x="811096" y="249587"/>
                </a:lnTo>
                <a:lnTo>
                  <a:pt x="790927" y="210594"/>
                </a:lnTo>
                <a:lnTo>
                  <a:pt x="766986" y="174083"/>
                </a:lnTo>
                <a:lnTo>
                  <a:pt x="739531" y="140314"/>
                </a:lnTo>
                <a:lnTo>
                  <a:pt x="708820" y="109546"/>
                </a:lnTo>
                <a:lnTo>
                  <a:pt x="675113" y="82039"/>
                </a:lnTo>
                <a:lnTo>
                  <a:pt x="638668" y="58053"/>
                </a:lnTo>
                <a:lnTo>
                  <a:pt x="599745" y="37845"/>
                </a:lnTo>
                <a:lnTo>
                  <a:pt x="558600" y="21677"/>
                </a:lnTo>
                <a:lnTo>
                  <a:pt x="515495" y="9807"/>
                </a:lnTo>
                <a:lnTo>
                  <a:pt x="470686" y="2495"/>
                </a:lnTo>
                <a:lnTo>
                  <a:pt x="424434" y="0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306" y="5057194"/>
            <a:ext cx="262758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APP New Registered</a:t>
            </a:r>
            <a:r>
              <a:rPr kumimoji="0" lang="en-US" b="1" i="0" u="none" strike="noStrike" kern="1200" cap="none" spc="-1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lang="en-US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Users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EB5C2A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05608" y="5058912"/>
            <a:ext cx="250258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R</a:t>
            </a:r>
            <a:r>
              <a:rPr kumimoji="0" lang="en-US" altLang="zh-CN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宋体" panose="02010600030101010101" pitchFamily="2" charset="-122"/>
                <a:cs typeface="Arial"/>
              </a:rPr>
              <a:t>edirect to Offline Shops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84989" y="5530710"/>
            <a:ext cx="229304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14629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Daily active users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of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APP </a:t>
            </a:r>
            <a:r>
              <a:rPr kumimoji="0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reaches</a:t>
            </a:r>
            <a:r>
              <a:rPr kumimoji="0" sz="1400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b="1" i="0" u="none" strike="noStrike" kern="1200" cap="none" spc="-5" normalizeH="0" baseline="0" noProof="0">
                <a:ln>
                  <a:noFill/>
                </a:ln>
                <a:solidFill>
                  <a:srgbClr val="E94C21"/>
                </a:solidFill>
                <a:effectLst/>
                <a:uLnTx/>
                <a:uFillTx/>
                <a:ea typeface="+mn-ea"/>
                <a:cs typeface="Arial"/>
              </a:rPr>
              <a:t>1,000,000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E94C21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3808" y="5064729"/>
            <a:ext cx="249618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Sales of I</a:t>
            </a:r>
            <a:r>
              <a:rPr kumimoji="0" lang="en-US" altLang="zh-CN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宋体" panose="02010600030101010101" pitchFamily="2" charset="-122"/>
                <a:cs typeface="Arial"/>
              </a:rPr>
              <a:t>nfinity Series</a:t>
            </a:r>
            <a:endParaRPr kumimoji="0" lang="en-CN" b="0" i="0" u="none" strike="noStrike" kern="1200" cap="none" spc="0" normalizeH="0" baseline="0" noProof="0">
              <a:ln>
                <a:noFill/>
              </a:ln>
              <a:solidFill>
                <a:srgbClr val="EB5C2A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14876" y="3796431"/>
            <a:ext cx="1219935" cy="1221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81855" y="3989832"/>
            <a:ext cx="848994" cy="850900"/>
          </a:xfrm>
          <a:custGeom>
            <a:avLst/>
            <a:gdLst/>
            <a:ahLst/>
            <a:cxnLst/>
            <a:rect l="l" t="t" r="r" b="b"/>
            <a:pathLst>
              <a:path w="848995" h="850900">
                <a:moveTo>
                  <a:pt x="424434" y="0"/>
                </a:moveTo>
                <a:lnTo>
                  <a:pt x="378181" y="2495"/>
                </a:lnTo>
                <a:lnTo>
                  <a:pt x="333372" y="9807"/>
                </a:lnTo>
                <a:lnTo>
                  <a:pt x="290267" y="21677"/>
                </a:lnTo>
                <a:lnTo>
                  <a:pt x="249122" y="37845"/>
                </a:lnTo>
                <a:lnTo>
                  <a:pt x="210199" y="58053"/>
                </a:lnTo>
                <a:lnTo>
                  <a:pt x="173754" y="82039"/>
                </a:lnTo>
                <a:lnTo>
                  <a:pt x="140047" y="109546"/>
                </a:lnTo>
                <a:lnTo>
                  <a:pt x="109336" y="140314"/>
                </a:lnTo>
                <a:lnTo>
                  <a:pt x="81881" y="174083"/>
                </a:lnTo>
                <a:lnTo>
                  <a:pt x="57940" y="210594"/>
                </a:lnTo>
                <a:lnTo>
                  <a:pt x="37771" y="249587"/>
                </a:lnTo>
                <a:lnTo>
                  <a:pt x="21634" y="290803"/>
                </a:lnTo>
                <a:lnTo>
                  <a:pt x="9787" y="333983"/>
                </a:lnTo>
                <a:lnTo>
                  <a:pt x="2490" y="378867"/>
                </a:lnTo>
                <a:lnTo>
                  <a:pt x="0" y="425196"/>
                </a:lnTo>
                <a:lnTo>
                  <a:pt x="2490" y="471524"/>
                </a:lnTo>
                <a:lnTo>
                  <a:pt x="9787" y="516408"/>
                </a:lnTo>
                <a:lnTo>
                  <a:pt x="21634" y="559588"/>
                </a:lnTo>
                <a:lnTo>
                  <a:pt x="37771" y="600804"/>
                </a:lnTo>
                <a:lnTo>
                  <a:pt x="57940" y="639797"/>
                </a:lnTo>
                <a:lnTo>
                  <a:pt x="81881" y="676308"/>
                </a:lnTo>
                <a:lnTo>
                  <a:pt x="109336" y="710077"/>
                </a:lnTo>
                <a:lnTo>
                  <a:pt x="140047" y="740845"/>
                </a:lnTo>
                <a:lnTo>
                  <a:pt x="173754" y="768352"/>
                </a:lnTo>
                <a:lnTo>
                  <a:pt x="210199" y="792338"/>
                </a:lnTo>
                <a:lnTo>
                  <a:pt x="249122" y="812546"/>
                </a:lnTo>
                <a:lnTo>
                  <a:pt x="290267" y="828714"/>
                </a:lnTo>
                <a:lnTo>
                  <a:pt x="333372" y="840584"/>
                </a:lnTo>
                <a:lnTo>
                  <a:pt x="378181" y="847896"/>
                </a:lnTo>
                <a:lnTo>
                  <a:pt x="424434" y="850392"/>
                </a:lnTo>
                <a:lnTo>
                  <a:pt x="470686" y="847896"/>
                </a:lnTo>
                <a:lnTo>
                  <a:pt x="515495" y="840584"/>
                </a:lnTo>
                <a:lnTo>
                  <a:pt x="558600" y="828714"/>
                </a:lnTo>
                <a:lnTo>
                  <a:pt x="599745" y="812546"/>
                </a:lnTo>
                <a:lnTo>
                  <a:pt x="638668" y="792338"/>
                </a:lnTo>
                <a:lnTo>
                  <a:pt x="675113" y="768352"/>
                </a:lnTo>
                <a:lnTo>
                  <a:pt x="708820" y="740845"/>
                </a:lnTo>
                <a:lnTo>
                  <a:pt x="739531" y="710077"/>
                </a:lnTo>
                <a:lnTo>
                  <a:pt x="766986" y="676308"/>
                </a:lnTo>
                <a:lnTo>
                  <a:pt x="790927" y="639797"/>
                </a:lnTo>
                <a:lnTo>
                  <a:pt x="811096" y="600804"/>
                </a:lnTo>
                <a:lnTo>
                  <a:pt x="827233" y="559588"/>
                </a:lnTo>
                <a:lnTo>
                  <a:pt x="839080" y="516408"/>
                </a:lnTo>
                <a:lnTo>
                  <a:pt x="846377" y="471524"/>
                </a:lnTo>
                <a:lnTo>
                  <a:pt x="848868" y="425196"/>
                </a:lnTo>
                <a:lnTo>
                  <a:pt x="846377" y="378867"/>
                </a:lnTo>
                <a:lnTo>
                  <a:pt x="839080" y="333983"/>
                </a:lnTo>
                <a:lnTo>
                  <a:pt x="827233" y="290803"/>
                </a:lnTo>
                <a:lnTo>
                  <a:pt x="811096" y="249587"/>
                </a:lnTo>
                <a:lnTo>
                  <a:pt x="790927" y="210594"/>
                </a:lnTo>
                <a:lnTo>
                  <a:pt x="766986" y="174083"/>
                </a:lnTo>
                <a:lnTo>
                  <a:pt x="739531" y="140314"/>
                </a:lnTo>
                <a:lnTo>
                  <a:pt x="708820" y="109546"/>
                </a:lnTo>
                <a:lnTo>
                  <a:pt x="675113" y="82039"/>
                </a:lnTo>
                <a:lnTo>
                  <a:pt x="638668" y="58053"/>
                </a:lnTo>
                <a:lnTo>
                  <a:pt x="599745" y="37845"/>
                </a:lnTo>
                <a:lnTo>
                  <a:pt x="558600" y="21677"/>
                </a:lnTo>
                <a:lnTo>
                  <a:pt x="515495" y="9807"/>
                </a:lnTo>
                <a:lnTo>
                  <a:pt x="470686" y="2495"/>
                </a:lnTo>
                <a:lnTo>
                  <a:pt x="424434" y="0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0337" y="3827747"/>
            <a:ext cx="1157374" cy="11586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46035" y="3989832"/>
            <a:ext cx="848994" cy="850900"/>
          </a:xfrm>
          <a:custGeom>
            <a:avLst/>
            <a:gdLst/>
            <a:ahLst/>
            <a:cxnLst/>
            <a:rect l="l" t="t" r="r" b="b"/>
            <a:pathLst>
              <a:path w="848995" h="850900">
                <a:moveTo>
                  <a:pt x="424434" y="0"/>
                </a:moveTo>
                <a:lnTo>
                  <a:pt x="378181" y="2495"/>
                </a:lnTo>
                <a:lnTo>
                  <a:pt x="333372" y="9807"/>
                </a:lnTo>
                <a:lnTo>
                  <a:pt x="290267" y="21677"/>
                </a:lnTo>
                <a:lnTo>
                  <a:pt x="249122" y="37845"/>
                </a:lnTo>
                <a:lnTo>
                  <a:pt x="210199" y="58053"/>
                </a:lnTo>
                <a:lnTo>
                  <a:pt x="173754" y="82039"/>
                </a:lnTo>
                <a:lnTo>
                  <a:pt x="140047" y="109546"/>
                </a:lnTo>
                <a:lnTo>
                  <a:pt x="109336" y="140314"/>
                </a:lnTo>
                <a:lnTo>
                  <a:pt x="81881" y="174083"/>
                </a:lnTo>
                <a:lnTo>
                  <a:pt x="57940" y="210594"/>
                </a:lnTo>
                <a:lnTo>
                  <a:pt x="37771" y="249587"/>
                </a:lnTo>
                <a:lnTo>
                  <a:pt x="21634" y="290803"/>
                </a:lnTo>
                <a:lnTo>
                  <a:pt x="9787" y="333983"/>
                </a:lnTo>
                <a:lnTo>
                  <a:pt x="2490" y="378867"/>
                </a:lnTo>
                <a:lnTo>
                  <a:pt x="0" y="425196"/>
                </a:lnTo>
                <a:lnTo>
                  <a:pt x="2490" y="471524"/>
                </a:lnTo>
                <a:lnTo>
                  <a:pt x="9787" y="516408"/>
                </a:lnTo>
                <a:lnTo>
                  <a:pt x="21634" y="559588"/>
                </a:lnTo>
                <a:lnTo>
                  <a:pt x="37771" y="600804"/>
                </a:lnTo>
                <a:lnTo>
                  <a:pt x="57940" y="639797"/>
                </a:lnTo>
                <a:lnTo>
                  <a:pt x="81881" y="676308"/>
                </a:lnTo>
                <a:lnTo>
                  <a:pt x="109336" y="710077"/>
                </a:lnTo>
                <a:lnTo>
                  <a:pt x="140047" y="740845"/>
                </a:lnTo>
                <a:lnTo>
                  <a:pt x="173754" y="768352"/>
                </a:lnTo>
                <a:lnTo>
                  <a:pt x="210199" y="792338"/>
                </a:lnTo>
                <a:lnTo>
                  <a:pt x="249122" y="812546"/>
                </a:lnTo>
                <a:lnTo>
                  <a:pt x="290267" y="828714"/>
                </a:lnTo>
                <a:lnTo>
                  <a:pt x="333372" y="840584"/>
                </a:lnTo>
                <a:lnTo>
                  <a:pt x="378181" y="847896"/>
                </a:lnTo>
                <a:lnTo>
                  <a:pt x="424434" y="850392"/>
                </a:lnTo>
                <a:lnTo>
                  <a:pt x="470686" y="847896"/>
                </a:lnTo>
                <a:lnTo>
                  <a:pt x="515495" y="840584"/>
                </a:lnTo>
                <a:lnTo>
                  <a:pt x="558600" y="828714"/>
                </a:lnTo>
                <a:lnTo>
                  <a:pt x="599745" y="812546"/>
                </a:lnTo>
                <a:lnTo>
                  <a:pt x="638668" y="792338"/>
                </a:lnTo>
                <a:lnTo>
                  <a:pt x="675113" y="768352"/>
                </a:lnTo>
                <a:lnTo>
                  <a:pt x="708820" y="740845"/>
                </a:lnTo>
                <a:lnTo>
                  <a:pt x="739531" y="710077"/>
                </a:lnTo>
                <a:lnTo>
                  <a:pt x="766986" y="676308"/>
                </a:lnTo>
                <a:lnTo>
                  <a:pt x="790927" y="639797"/>
                </a:lnTo>
                <a:lnTo>
                  <a:pt x="811096" y="600804"/>
                </a:lnTo>
                <a:lnTo>
                  <a:pt x="827233" y="559588"/>
                </a:lnTo>
                <a:lnTo>
                  <a:pt x="839080" y="516408"/>
                </a:lnTo>
                <a:lnTo>
                  <a:pt x="846377" y="471524"/>
                </a:lnTo>
                <a:lnTo>
                  <a:pt x="848868" y="425196"/>
                </a:lnTo>
                <a:lnTo>
                  <a:pt x="846377" y="378867"/>
                </a:lnTo>
                <a:lnTo>
                  <a:pt x="839080" y="333983"/>
                </a:lnTo>
                <a:lnTo>
                  <a:pt x="827233" y="290803"/>
                </a:lnTo>
                <a:lnTo>
                  <a:pt x="811096" y="249587"/>
                </a:lnTo>
                <a:lnTo>
                  <a:pt x="790927" y="210594"/>
                </a:lnTo>
                <a:lnTo>
                  <a:pt x="766986" y="174083"/>
                </a:lnTo>
                <a:lnTo>
                  <a:pt x="739531" y="140314"/>
                </a:lnTo>
                <a:lnTo>
                  <a:pt x="708820" y="109546"/>
                </a:lnTo>
                <a:lnTo>
                  <a:pt x="675113" y="82039"/>
                </a:lnTo>
                <a:lnTo>
                  <a:pt x="638668" y="58053"/>
                </a:lnTo>
                <a:lnTo>
                  <a:pt x="599745" y="37845"/>
                </a:lnTo>
                <a:lnTo>
                  <a:pt x="558600" y="21677"/>
                </a:lnTo>
                <a:lnTo>
                  <a:pt x="515495" y="9807"/>
                </a:lnTo>
                <a:lnTo>
                  <a:pt x="470686" y="2495"/>
                </a:lnTo>
                <a:lnTo>
                  <a:pt x="424434" y="0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BF17409E-BA5B-4A94-BDF8-1E2C641467E1}"/>
              </a:ext>
            </a:extLst>
          </p:cNvPr>
          <p:cNvSpPr/>
          <p:nvPr/>
        </p:nvSpPr>
        <p:spPr>
          <a:xfrm>
            <a:off x="7373682" y="4238926"/>
            <a:ext cx="393700" cy="352713"/>
          </a:xfrm>
          <a:custGeom>
            <a:avLst/>
            <a:gdLst>
              <a:gd name="connsiteX0" fmla="*/ 14904 w 487714"/>
              <a:gd name="connsiteY0" fmla="*/ 406486 h 436940"/>
              <a:gd name="connsiteX1" fmla="*/ 211321 w 487714"/>
              <a:gd name="connsiteY1" fmla="*/ 406486 h 436940"/>
              <a:gd name="connsiteX2" fmla="*/ 226177 w 487714"/>
              <a:gd name="connsiteY2" fmla="*/ 421390 h 436940"/>
              <a:gd name="connsiteX3" fmla="*/ 211321 w 487714"/>
              <a:gd name="connsiteY3" fmla="*/ 436246 h 436940"/>
              <a:gd name="connsiteX4" fmla="*/ 14904 w 487714"/>
              <a:gd name="connsiteY4" fmla="*/ 436246 h 436940"/>
              <a:gd name="connsiteX5" fmla="*/ 0 w 487714"/>
              <a:gd name="connsiteY5" fmla="*/ 421390 h 436940"/>
              <a:gd name="connsiteX6" fmla="*/ 14904 w 487714"/>
              <a:gd name="connsiteY6" fmla="*/ 406486 h 436940"/>
              <a:gd name="connsiteX7" fmla="*/ 14904 w 487714"/>
              <a:gd name="connsiteY7" fmla="*/ 334069 h 436940"/>
              <a:gd name="connsiteX8" fmla="*/ 113708 w 487714"/>
              <a:gd name="connsiteY8" fmla="*/ 334069 h 436940"/>
              <a:gd name="connsiteX9" fmla="*/ 128564 w 487714"/>
              <a:gd name="connsiteY9" fmla="*/ 348925 h 436940"/>
              <a:gd name="connsiteX10" fmla="*/ 113708 w 487714"/>
              <a:gd name="connsiteY10" fmla="*/ 363829 h 436940"/>
              <a:gd name="connsiteX11" fmla="*/ 14904 w 487714"/>
              <a:gd name="connsiteY11" fmla="*/ 363829 h 436940"/>
              <a:gd name="connsiteX12" fmla="*/ 0 w 487714"/>
              <a:gd name="connsiteY12" fmla="*/ 348925 h 436940"/>
              <a:gd name="connsiteX13" fmla="*/ 14904 w 487714"/>
              <a:gd name="connsiteY13" fmla="*/ 334069 h 436940"/>
              <a:gd name="connsiteX14" fmla="*/ 350628 w 487714"/>
              <a:gd name="connsiteY14" fmla="*/ 214051 h 436940"/>
              <a:gd name="connsiteX15" fmla="*/ 361332 w 487714"/>
              <a:gd name="connsiteY15" fmla="*/ 241768 h 436940"/>
              <a:gd name="connsiteX16" fmla="*/ 327540 w 487714"/>
              <a:gd name="connsiteY16" fmla="*/ 254098 h 436940"/>
              <a:gd name="connsiteX17" fmla="*/ 322492 w 487714"/>
              <a:gd name="connsiteY17" fmla="*/ 255050 h 436940"/>
              <a:gd name="connsiteX18" fmla="*/ 308491 w 487714"/>
              <a:gd name="connsiteY18" fmla="*/ 245241 h 436940"/>
              <a:gd name="connsiteX19" fmla="*/ 317349 w 487714"/>
              <a:gd name="connsiteY19" fmla="*/ 226194 h 436940"/>
              <a:gd name="connsiteX20" fmla="*/ 68771 w 487714"/>
              <a:gd name="connsiteY20" fmla="*/ 169850 h 436940"/>
              <a:gd name="connsiteX21" fmla="*/ 454465 w 487714"/>
              <a:gd name="connsiteY21" fmla="*/ 349705 h 436940"/>
              <a:gd name="connsiteX22" fmla="*/ 453841 w 487714"/>
              <a:gd name="connsiteY22" fmla="*/ 364128 h 436940"/>
              <a:gd name="connsiteX23" fmla="*/ 446894 w 487714"/>
              <a:gd name="connsiteY23" fmla="*/ 378990 h 436940"/>
              <a:gd name="connsiteX24" fmla="*/ 56185 w 487714"/>
              <a:gd name="connsiteY24" fmla="*/ 196842 h 436940"/>
              <a:gd name="connsiteX25" fmla="*/ 327148 w 487714"/>
              <a:gd name="connsiteY25" fmla="*/ 153254 h 436940"/>
              <a:gd name="connsiteX26" fmla="*/ 337848 w 487714"/>
              <a:gd name="connsiteY26" fmla="*/ 180959 h 436940"/>
              <a:gd name="connsiteX27" fmla="*/ 288062 w 487714"/>
              <a:gd name="connsiteY27" fmla="*/ 199099 h 436940"/>
              <a:gd name="connsiteX28" fmla="*/ 283014 w 487714"/>
              <a:gd name="connsiteY28" fmla="*/ 200051 h 436940"/>
              <a:gd name="connsiteX29" fmla="*/ 269013 w 487714"/>
              <a:gd name="connsiteY29" fmla="*/ 190242 h 436940"/>
              <a:gd name="connsiteX30" fmla="*/ 277871 w 487714"/>
              <a:gd name="connsiteY30" fmla="*/ 171195 h 436940"/>
              <a:gd name="connsiteX31" fmla="*/ 134081 w 487714"/>
              <a:gd name="connsiteY31" fmla="*/ 29785 h 436940"/>
              <a:gd name="connsiteX32" fmla="*/ 68771 w 487714"/>
              <a:gd name="connsiteY32" fmla="*/ 169850 h 436940"/>
              <a:gd name="connsiteX33" fmla="*/ 62668 w 487714"/>
              <a:gd name="connsiteY33" fmla="*/ 167005 h 436940"/>
              <a:gd name="connsiteX34" fmla="*/ 50096 w 487714"/>
              <a:gd name="connsiteY34" fmla="*/ 194004 h 436940"/>
              <a:gd name="connsiteX35" fmla="*/ 56185 w 487714"/>
              <a:gd name="connsiteY35" fmla="*/ 196842 h 436940"/>
              <a:gd name="connsiteX36" fmla="*/ 43020 w 487714"/>
              <a:gd name="connsiteY36" fmla="*/ 225077 h 436940"/>
              <a:gd name="connsiteX37" fmla="*/ 433695 w 487714"/>
              <a:gd name="connsiteY37" fmla="*/ 407225 h 436940"/>
              <a:gd name="connsiteX38" fmla="*/ 446894 w 487714"/>
              <a:gd name="connsiteY38" fmla="*/ 378990 h 436940"/>
              <a:gd name="connsiteX39" fmla="*/ 454166 w 487714"/>
              <a:gd name="connsiteY39" fmla="*/ 382380 h 436940"/>
              <a:gd name="connsiteX40" fmla="*/ 466738 w 487714"/>
              <a:gd name="connsiteY40" fmla="*/ 355428 h 436940"/>
              <a:gd name="connsiteX41" fmla="*/ 454465 w 487714"/>
              <a:gd name="connsiteY41" fmla="*/ 349705 h 436940"/>
              <a:gd name="connsiteX42" fmla="*/ 455317 w 487714"/>
              <a:gd name="connsiteY42" fmla="*/ 330014 h 436940"/>
              <a:gd name="connsiteX43" fmla="*/ 432219 w 487714"/>
              <a:gd name="connsiteY43" fmla="*/ 304793 h 436940"/>
              <a:gd name="connsiteX44" fmla="*/ 386355 w 487714"/>
              <a:gd name="connsiteY44" fmla="*/ 283507 h 436940"/>
              <a:gd name="connsiteX45" fmla="*/ 371639 w 487714"/>
              <a:gd name="connsiteY45" fmla="*/ 268411 h 436940"/>
              <a:gd name="connsiteX46" fmla="*/ 371400 w 487714"/>
              <a:gd name="connsiteY46" fmla="*/ 267840 h 436940"/>
              <a:gd name="connsiteX47" fmla="*/ 361332 w 487714"/>
              <a:gd name="connsiteY47" fmla="*/ 241768 h 436940"/>
              <a:gd name="connsiteX48" fmla="*/ 371781 w 487714"/>
              <a:gd name="connsiteY48" fmla="*/ 237955 h 436940"/>
              <a:gd name="connsiteX49" fmla="*/ 380638 w 487714"/>
              <a:gd name="connsiteY49" fmla="*/ 218908 h 436940"/>
              <a:gd name="connsiteX50" fmla="*/ 361590 w 487714"/>
              <a:gd name="connsiteY50" fmla="*/ 210051 h 436940"/>
              <a:gd name="connsiteX51" fmla="*/ 350628 w 487714"/>
              <a:gd name="connsiteY51" fmla="*/ 214051 h 436940"/>
              <a:gd name="connsiteX52" fmla="*/ 337848 w 487714"/>
              <a:gd name="connsiteY52" fmla="*/ 180959 h 436940"/>
              <a:gd name="connsiteX53" fmla="*/ 351446 w 487714"/>
              <a:gd name="connsiteY53" fmla="*/ 176004 h 436940"/>
              <a:gd name="connsiteX54" fmla="*/ 360351 w 487714"/>
              <a:gd name="connsiteY54" fmla="*/ 156957 h 436940"/>
              <a:gd name="connsiteX55" fmla="*/ 341303 w 487714"/>
              <a:gd name="connsiteY55" fmla="*/ 148100 h 436940"/>
              <a:gd name="connsiteX56" fmla="*/ 327148 w 487714"/>
              <a:gd name="connsiteY56" fmla="*/ 153254 h 436940"/>
              <a:gd name="connsiteX57" fmla="*/ 311392 w 487714"/>
              <a:gd name="connsiteY57" fmla="*/ 112454 h 436940"/>
              <a:gd name="connsiteX58" fmla="*/ 294246 w 487714"/>
              <a:gd name="connsiteY58" fmla="*/ 104502 h 436940"/>
              <a:gd name="connsiteX59" fmla="*/ 289293 w 487714"/>
              <a:gd name="connsiteY59" fmla="*/ 108311 h 436940"/>
              <a:gd name="connsiteX60" fmla="*/ 239762 w 487714"/>
              <a:gd name="connsiteY60" fmla="*/ 128788 h 436940"/>
              <a:gd name="connsiteX61" fmla="*/ 191851 w 487714"/>
              <a:gd name="connsiteY61" fmla="*/ 120026 h 436940"/>
              <a:gd name="connsiteX62" fmla="*/ 156417 w 487714"/>
              <a:gd name="connsiteY62" fmla="*/ 86215 h 436940"/>
              <a:gd name="connsiteX63" fmla="*/ 143844 w 487714"/>
              <a:gd name="connsiteY63" fmla="*/ 34452 h 436940"/>
              <a:gd name="connsiteX64" fmla="*/ 123889 w 487714"/>
              <a:gd name="connsiteY64" fmla="*/ 1832 h 436940"/>
              <a:gd name="connsiteX65" fmla="*/ 146654 w 487714"/>
              <a:gd name="connsiteY65" fmla="*/ 2832 h 436940"/>
              <a:gd name="connsiteX66" fmla="*/ 157084 w 487714"/>
              <a:gd name="connsiteY66" fmla="*/ 7642 h 436940"/>
              <a:gd name="connsiteX67" fmla="*/ 173658 w 487714"/>
              <a:gd name="connsiteY67" fmla="*/ 34547 h 436940"/>
              <a:gd name="connsiteX68" fmla="*/ 205424 w 487714"/>
              <a:gd name="connsiteY68" fmla="*/ 93406 h 436940"/>
              <a:gd name="connsiteX69" fmla="*/ 271148 w 487714"/>
              <a:gd name="connsiteY69" fmla="*/ 84596 h 436940"/>
              <a:gd name="connsiteX70" fmla="*/ 276053 w 487714"/>
              <a:gd name="connsiteY70" fmla="*/ 80787 h 436940"/>
              <a:gd name="connsiteX71" fmla="*/ 306772 w 487714"/>
              <a:gd name="connsiteY71" fmla="*/ 77406 h 436940"/>
              <a:gd name="connsiteX72" fmla="*/ 323917 w 487714"/>
              <a:gd name="connsiteY72" fmla="*/ 85406 h 436940"/>
              <a:gd name="connsiteX73" fmla="*/ 339110 w 487714"/>
              <a:gd name="connsiteY73" fmla="*/ 101644 h 436940"/>
              <a:gd name="connsiteX74" fmla="*/ 398881 w 487714"/>
              <a:gd name="connsiteY74" fmla="*/ 256411 h 436940"/>
              <a:gd name="connsiteX75" fmla="*/ 444744 w 487714"/>
              <a:gd name="connsiteY75" fmla="*/ 277792 h 436940"/>
              <a:gd name="connsiteX76" fmla="*/ 480749 w 487714"/>
              <a:gd name="connsiteY76" fmla="*/ 376652 h 436940"/>
              <a:gd name="connsiteX77" fmla="*/ 460604 w 487714"/>
              <a:gd name="connsiteY77" fmla="*/ 419749 h 436940"/>
              <a:gd name="connsiteX78" fmla="*/ 433600 w 487714"/>
              <a:gd name="connsiteY78" fmla="*/ 436940 h 436940"/>
              <a:gd name="connsiteX79" fmla="*/ 421027 w 487714"/>
              <a:gd name="connsiteY79" fmla="*/ 434130 h 436940"/>
              <a:gd name="connsiteX80" fmla="*/ 30447 w 487714"/>
              <a:gd name="connsiteY80" fmla="*/ 252077 h 436940"/>
              <a:gd name="connsiteX81" fmla="*/ 15016 w 487714"/>
              <a:gd name="connsiteY81" fmla="*/ 235267 h 436940"/>
              <a:gd name="connsiteX82" fmla="*/ 16016 w 487714"/>
              <a:gd name="connsiteY82" fmla="*/ 212552 h 436940"/>
              <a:gd name="connsiteX83" fmla="*/ 107124 w 487714"/>
              <a:gd name="connsiteY83" fmla="*/ 17213 h 436940"/>
              <a:gd name="connsiteX84" fmla="*/ 123889 w 487714"/>
              <a:gd name="connsiteY84" fmla="*/ 1832 h 43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87714" h="436940">
                <a:moveTo>
                  <a:pt x="14904" y="406486"/>
                </a:moveTo>
                <a:lnTo>
                  <a:pt x="211321" y="406486"/>
                </a:lnTo>
                <a:cubicBezTo>
                  <a:pt x="219511" y="406486"/>
                  <a:pt x="226177" y="413152"/>
                  <a:pt x="226177" y="421390"/>
                </a:cubicBezTo>
                <a:cubicBezTo>
                  <a:pt x="226177" y="429580"/>
                  <a:pt x="219511" y="436246"/>
                  <a:pt x="211321" y="436246"/>
                </a:cubicBezTo>
                <a:lnTo>
                  <a:pt x="14904" y="436246"/>
                </a:lnTo>
                <a:cubicBezTo>
                  <a:pt x="6667" y="436246"/>
                  <a:pt x="0" y="429580"/>
                  <a:pt x="0" y="421390"/>
                </a:cubicBezTo>
                <a:cubicBezTo>
                  <a:pt x="0" y="413152"/>
                  <a:pt x="6667" y="406486"/>
                  <a:pt x="14904" y="406486"/>
                </a:cubicBezTo>
                <a:close/>
                <a:moveTo>
                  <a:pt x="14904" y="334069"/>
                </a:moveTo>
                <a:lnTo>
                  <a:pt x="113708" y="334069"/>
                </a:lnTo>
                <a:cubicBezTo>
                  <a:pt x="121898" y="334069"/>
                  <a:pt x="128564" y="340735"/>
                  <a:pt x="128564" y="348925"/>
                </a:cubicBezTo>
                <a:cubicBezTo>
                  <a:pt x="128564" y="357163"/>
                  <a:pt x="121898" y="363829"/>
                  <a:pt x="113708" y="363829"/>
                </a:cubicBezTo>
                <a:lnTo>
                  <a:pt x="14904" y="363829"/>
                </a:lnTo>
                <a:cubicBezTo>
                  <a:pt x="6667" y="363829"/>
                  <a:pt x="0" y="357163"/>
                  <a:pt x="0" y="348925"/>
                </a:cubicBezTo>
                <a:cubicBezTo>
                  <a:pt x="0" y="340735"/>
                  <a:pt x="6667" y="334069"/>
                  <a:pt x="14904" y="334069"/>
                </a:cubicBezTo>
                <a:close/>
                <a:moveTo>
                  <a:pt x="350628" y="214051"/>
                </a:moveTo>
                <a:lnTo>
                  <a:pt x="361332" y="241768"/>
                </a:lnTo>
                <a:lnTo>
                  <a:pt x="327540" y="254098"/>
                </a:lnTo>
                <a:cubicBezTo>
                  <a:pt x="325921" y="254764"/>
                  <a:pt x="324207" y="255050"/>
                  <a:pt x="322492" y="255050"/>
                </a:cubicBezTo>
                <a:cubicBezTo>
                  <a:pt x="316397" y="255050"/>
                  <a:pt x="310682" y="251288"/>
                  <a:pt x="308491" y="245241"/>
                </a:cubicBezTo>
                <a:cubicBezTo>
                  <a:pt x="305682" y="237479"/>
                  <a:pt x="309682" y="229003"/>
                  <a:pt x="317349" y="226194"/>
                </a:cubicBezTo>
                <a:close/>
                <a:moveTo>
                  <a:pt x="68771" y="169850"/>
                </a:moveTo>
                <a:lnTo>
                  <a:pt x="454465" y="349705"/>
                </a:lnTo>
                <a:lnTo>
                  <a:pt x="453841" y="364128"/>
                </a:lnTo>
                <a:lnTo>
                  <a:pt x="446894" y="378990"/>
                </a:lnTo>
                <a:lnTo>
                  <a:pt x="56185" y="196842"/>
                </a:lnTo>
                <a:close/>
                <a:moveTo>
                  <a:pt x="327148" y="153254"/>
                </a:moveTo>
                <a:lnTo>
                  <a:pt x="337848" y="180959"/>
                </a:lnTo>
                <a:lnTo>
                  <a:pt x="288062" y="199099"/>
                </a:lnTo>
                <a:cubicBezTo>
                  <a:pt x="286443" y="199766"/>
                  <a:pt x="284728" y="200051"/>
                  <a:pt x="283014" y="200051"/>
                </a:cubicBezTo>
                <a:cubicBezTo>
                  <a:pt x="276918" y="200051"/>
                  <a:pt x="271204" y="196290"/>
                  <a:pt x="269013" y="190242"/>
                </a:cubicBezTo>
                <a:cubicBezTo>
                  <a:pt x="266203" y="182480"/>
                  <a:pt x="270204" y="174005"/>
                  <a:pt x="277871" y="171195"/>
                </a:cubicBezTo>
                <a:close/>
                <a:moveTo>
                  <a:pt x="134081" y="29785"/>
                </a:moveTo>
                <a:lnTo>
                  <a:pt x="68771" y="169850"/>
                </a:lnTo>
                <a:lnTo>
                  <a:pt x="62668" y="167005"/>
                </a:lnTo>
                <a:lnTo>
                  <a:pt x="50096" y="194004"/>
                </a:lnTo>
                <a:lnTo>
                  <a:pt x="56185" y="196842"/>
                </a:lnTo>
                <a:lnTo>
                  <a:pt x="43020" y="225077"/>
                </a:lnTo>
                <a:lnTo>
                  <a:pt x="433695" y="407225"/>
                </a:lnTo>
                <a:lnTo>
                  <a:pt x="446894" y="378990"/>
                </a:lnTo>
                <a:lnTo>
                  <a:pt x="454166" y="382380"/>
                </a:lnTo>
                <a:lnTo>
                  <a:pt x="466738" y="355428"/>
                </a:lnTo>
                <a:lnTo>
                  <a:pt x="454465" y="349705"/>
                </a:lnTo>
                <a:lnTo>
                  <a:pt x="455317" y="330014"/>
                </a:lnTo>
                <a:cubicBezTo>
                  <a:pt x="451400" y="319270"/>
                  <a:pt x="443387" y="310008"/>
                  <a:pt x="432219" y="304793"/>
                </a:cubicBezTo>
                <a:lnTo>
                  <a:pt x="386355" y="283507"/>
                </a:lnTo>
                <a:cubicBezTo>
                  <a:pt x="379783" y="280459"/>
                  <a:pt x="374544" y="275078"/>
                  <a:pt x="371639" y="268411"/>
                </a:cubicBezTo>
                <a:lnTo>
                  <a:pt x="371400" y="267840"/>
                </a:lnTo>
                <a:lnTo>
                  <a:pt x="361332" y="241768"/>
                </a:lnTo>
                <a:lnTo>
                  <a:pt x="371781" y="237955"/>
                </a:lnTo>
                <a:cubicBezTo>
                  <a:pt x="379448" y="235193"/>
                  <a:pt x="383448" y="226670"/>
                  <a:pt x="380638" y="218908"/>
                </a:cubicBezTo>
                <a:cubicBezTo>
                  <a:pt x="377829" y="211242"/>
                  <a:pt x="369304" y="207242"/>
                  <a:pt x="361590" y="210051"/>
                </a:cubicBezTo>
                <a:lnTo>
                  <a:pt x="350628" y="214051"/>
                </a:lnTo>
                <a:lnTo>
                  <a:pt x="337848" y="180959"/>
                </a:lnTo>
                <a:lnTo>
                  <a:pt x="351446" y="176004"/>
                </a:lnTo>
                <a:cubicBezTo>
                  <a:pt x="359161" y="173195"/>
                  <a:pt x="363113" y="164624"/>
                  <a:pt x="360351" y="156957"/>
                </a:cubicBezTo>
                <a:cubicBezTo>
                  <a:pt x="357542" y="149291"/>
                  <a:pt x="349017" y="145291"/>
                  <a:pt x="341303" y="148100"/>
                </a:cubicBezTo>
                <a:lnTo>
                  <a:pt x="327148" y="153254"/>
                </a:lnTo>
                <a:lnTo>
                  <a:pt x="311392" y="112454"/>
                </a:lnTo>
                <a:lnTo>
                  <a:pt x="294246" y="104502"/>
                </a:lnTo>
                <a:lnTo>
                  <a:pt x="289293" y="108311"/>
                </a:lnTo>
                <a:cubicBezTo>
                  <a:pt x="274244" y="119931"/>
                  <a:pt x="257146" y="126979"/>
                  <a:pt x="239762" y="128788"/>
                </a:cubicBezTo>
                <a:cubicBezTo>
                  <a:pt x="223093" y="130502"/>
                  <a:pt x="206567" y="127455"/>
                  <a:pt x="191851" y="120026"/>
                </a:cubicBezTo>
                <a:cubicBezTo>
                  <a:pt x="177087" y="112550"/>
                  <a:pt x="164799" y="100787"/>
                  <a:pt x="156417" y="86215"/>
                </a:cubicBezTo>
                <a:cubicBezTo>
                  <a:pt x="147749" y="71167"/>
                  <a:pt x="143368" y="53310"/>
                  <a:pt x="143844" y="34452"/>
                </a:cubicBezTo>
                <a:close/>
                <a:moveTo>
                  <a:pt x="123889" y="1832"/>
                </a:moveTo>
                <a:cubicBezTo>
                  <a:pt x="131366" y="-930"/>
                  <a:pt x="139462" y="-549"/>
                  <a:pt x="146654" y="2832"/>
                </a:cubicBezTo>
                <a:lnTo>
                  <a:pt x="157084" y="7642"/>
                </a:lnTo>
                <a:cubicBezTo>
                  <a:pt x="167466" y="12547"/>
                  <a:pt x="173991" y="23071"/>
                  <a:pt x="173658" y="34547"/>
                </a:cubicBezTo>
                <a:cubicBezTo>
                  <a:pt x="172896" y="60929"/>
                  <a:pt x="184802" y="82930"/>
                  <a:pt x="205424" y="93406"/>
                </a:cubicBezTo>
                <a:cubicBezTo>
                  <a:pt x="225903" y="103835"/>
                  <a:pt x="250478" y="100549"/>
                  <a:pt x="271148" y="84596"/>
                </a:cubicBezTo>
                <a:lnTo>
                  <a:pt x="276053" y="80787"/>
                </a:lnTo>
                <a:cubicBezTo>
                  <a:pt x="284959" y="74025"/>
                  <a:pt x="296723" y="72691"/>
                  <a:pt x="306772" y="77406"/>
                </a:cubicBezTo>
                <a:lnTo>
                  <a:pt x="323917" y="85406"/>
                </a:lnTo>
                <a:cubicBezTo>
                  <a:pt x="330966" y="88644"/>
                  <a:pt x="336300" y="94454"/>
                  <a:pt x="339110" y="101644"/>
                </a:cubicBezTo>
                <a:lnTo>
                  <a:pt x="398881" y="256411"/>
                </a:lnTo>
                <a:lnTo>
                  <a:pt x="444744" y="277792"/>
                </a:lnTo>
                <a:cubicBezTo>
                  <a:pt x="481940" y="295079"/>
                  <a:pt x="498085" y="339461"/>
                  <a:pt x="480749" y="376652"/>
                </a:cubicBezTo>
                <a:lnTo>
                  <a:pt x="460604" y="419749"/>
                </a:lnTo>
                <a:cubicBezTo>
                  <a:pt x="455555" y="430559"/>
                  <a:pt x="444792" y="436940"/>
                  <a:pt x="433600" y="436940"/>
                </a:cubicBezTo>
                <a:cubicBezTo>
                  <a:pt x="429361" y="436940"/>
                  <a:pt x="425122" y="436035"/>
                  <a:pt x="421027" y="434130"/>
                </a:cubicBezTo>
                <a:lnTo>
                  <a:pt x="30447" y="252077"/>
                </a:lnTo>
                <a:cubicBezTo>
                  <a:pt x="23255" y="248744"/>
                  <a:pt x="17778" y="242696"/>
                  <a:pt x="15016" y="235267"/>
                </a:cubicBezTo>
                <a:cubicBezTo>
                  <a:pt x="12301" y="227791"/>
                  <a:pt x="12635" y="219743"/>
                  <a:pt x="16016" y="212552"/>
                </a:cubicBezTo>
                <a:lnTo>
                  <a:pt x="107124" y="17213"/>
                </a:lnTo>
                <a:cubicBezTo>
                  <a:pt x="110458" y="10023"/>
                  <a:pt x="116459" y="4546"/>
                  <a:pt x="123889" y="183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43307" y="3796431"/>
            <a:ext cx="1221317" cy="1221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10216" y="3989832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195" y="0"/>
                </a:moveTo>
                <a:lnTo>
                  <a:pt x="378867" y="2495"/>
                </a:lnTo>
                <a:lnTo>
                  <a:pt x="333983" y="9807"/>
                </a:lnTo>
                <a:lnTo>
                  <a:pt x="290803" y="21677"/>
                </a:lnTo>
                <a:lnTo>
                  <a:pt x="249587" y="37845"/>
                </a:lnTo>
                <a:lnTo>
                  <a:pt x="210594" y="58053"/>
                </a:lnTo>
                <a:lnTo>
                  <a:pt x="174083" y="82039"/>
                </a:lnTo>
                <a:lnTo>
                  <a:pt x="140314" y="109546"/>
                </a:lnTo>
                <a:lnTo>
                  <a:pt x="109546" y="140314"/>
                </a:lnTo>
                <a:lnTo>
                  <a:pt x="82039" y="174083"/>
                </a:lnTo>
                <a:lnTo>
                  <a:pt x="58053" y="210594"/>
                </a:lnTo>
                <a:lnTo>
                  <a:pt x="37845" y="249587"/>
                </a:lnTo>
                <a:lnTo>
                  <a:pt x="21677" y="290803"/>
                </a:lnTo>
                <a:lnTo>
                  <a:pt x="9807" y="333983"/>
                </a:lnTo>
                <a:lnTo>
                  <a:pt x="2495" y="378867"/>
                </a:lnTo>
                <a:lnTo>
                  <a:pt x="0" y="425196"/>
                </a:lnTo>
                <a:lnTo>
                  <a:pt x="2495" y="471524"/>
                </a:lnTo>
                <a:lnTo>
                  <a:pt x="9807" y="516408"/>
                </a:lnTo>
                <a:lnTo>
                  <a:pt x="21677" y="559588"/>
                </a:lnTo>
                <a:lnTo>
                  <a:pt x="37845" y="600804"/>
                </a:lnTo>
                <a:lnTo>
                  <a:pt x="58053" y="639797"/>
                </a:lnTo>
                <a:lnTo>
                  <a:pt x="82039" y="676308"/>
                </a:lnTo>
                <a:lnTo>
                  <a:pt x="109546" y="710077"/>
                </a:lnTo>
                <a:lnTo>
                  <a:pt x="140314" y="740845"/>
                </a:lnTo>
                <a:lnTo>
                  <a:pt x="174083" y="768352"/>
                </a:lnTo>
                <a:lnTo>
                  <a:pt x="210594" y="792338"/>
                </a:lnTo>
                <a:lnTo>
                  <a:pt x="249587" y="812546"/>
                </a:lnTo>
                <a:lnTo>
                  <a:pt x="290803" y="828714"/>
                </a:lnTo>
                <a:lnTo>
                  <a:pt x="333983" y="840584"/>
                </a:lnTo>
                <a:lnTo>
                  <a:pt x="378867" y="847896"/>
                </a:lnTo>
                <a:lnTo>
                  <a:pt x="425195" y="850392"/>
                </a:lnTo>
                <a:lnTo>
                  <a:pt x="471524" y="847896"/>
                </a:lnTo>
                <a:lnTo>
                  <a:pt x="516408" y="840584"/>
                </a:lnTo>
                <a:lnTo>
                  <a:pt x="559588" y="828714"/>
                </a:lnTo>
                <a:lnTo>
                  <a:pt x="600804" y="812546"/>
                </a:lnTo>
                <a:lnTo>
                  <a:pt x="639797" y="792338"/>
                </a:lnTo>
                <a:lnTo>
                  <a:pt x="676308" y="768352"/>
                </a:lnTo>
                <a:lnTo>
                  <a:pt x="710077" y="740845"/>
                </a:lnTo>
                <a:lnTo>
                  <a:pt x="740845" y="710077"/>
                </a:lnTo>
                <a:lnTo>
                  <a:pt x="768352" y="676308"/>
                </a:lnTo>
                <a:lnTo>
                  <a:pt x="792338" y="639797"/>
                </a:lnTo>
                <a:lnTo>
                  <a:pt x="812546" y="600804"/>
                </a:lnTo>
                <a:lnTo>
                  <a:pt x="828714" y="559588"/>
                </a:lnTo>
                <a:lnTo>
                  <a:pt x="840584" y="516408"/>
                </a:lnTo>
                <a:lnTo>
                  <a:pt x="847896" y="471524"/>
                </a:lnTo>
                <a:lnTo>
                  <a:pt x="850391" y="425196"/>
                </a:lnTo>
                <a:lnTo>
                  <a:pt x="847896" y="378867"/>
                </a:lnTo>
                <a:lnTo>
                  <a:pt x="840584" y="333983"/>
                </a:lnTo>
                <a:lnTo>
                  <a:pt x="828714" y="290803"/>
                </a:lnTo>
                <a:lnTo>
                  <a:pt x="812546" y="249587"/>
                </a:lnTo>
                <a:lnTo>
                  <a:pt x="792338" y="210594"/>
                </a:lnTo>
                <a:lnTo>
                  <a:pt x="768352" y="174083"/>
                </a:lnTo>
                <a:lnTo>
                  <a:pt x="740845" y="140314"/>
                </a:lnTo>
                <a:lnTo>
                  <a:pt x="710077" y="109546"/>
                </a:lnTo>
                <a:lnTo>
                  <a:pt x="676308" y="82039"/>
                </a:lnTo>
                <a:lnTo>
                  <a:pt x="639797" y="58053"/>
                </a:lnTo>
                <a:lnTo>
                  <a:pt x="600804" y="37845"/>
                </a:lnTo>
                <a:lnTo>
                  <a:pt x="559588" y="21677"/>
                </a:lnTo>
                <a:lnTo>
                  <a:pt x="516408" y="9807"/>
                </a:lnTo>
                <a:lnTo>
                  <a:pt x="471524" y="2495"/>
                </a:lnTo>
                <a:lnTo>
                  <a:pt x="425195" y="0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1393544B-A369-4AF9-B55F-2487725305A4}"/>
              </a:ext>
            </a:extLst>
          </p:cNvPr>
          <p:cNvSpPr/>
          <p:nvPr/>
        </p:nvSpPr>
        <p:spPr>
          <a:xfrm>
            <a:off x="10337772" y="4218400"/>
            <a:ext cx="394007" cy="394970"/>
          </a:xfrm>
          <a:custGeom>
            <a:avLst/>
            <a:gdLst>
              <a:gd name="T0" fmla="*/ 3419 w 12800"/>
              <a:gd name="T1" fmla="*/ 5652 h 12832"/>
              <a:gd name="T2" fmla="*/ 4910 w 12800"/>
              <a:gd name="T3" fmla="*/ 6358 h 12832"/>
              <a:gd name="T4" fmla="*/ 6400 w 12800"/>
              <a:gd name="T5" fmla="*/ 5652 h 12832"/>
              <a:gd name="T6" fmla="*/ 7890 w 12800"/>
              <a:gd name="T7" fmla="*/ 6358 h 12832"/>
              <a:gd name="T8" fmla="*/ 9381 w 12800"/>
              <a:gd name="T9" fmla="*/ 5652 h 12832"/>
              <a:gd name="T10" fmla="*/ 10871 w 12800"/>
              <a:gd name="T11" fmla="*/ 6358 h 12832"/>
              <a:gd name="T12" fmla="*/ 12800 w 12800"/>
              <a:gd name="T13" fmla="*/ 4430 h 12832"/>
              <a:gd name="T14" fmla="*/ 12770 w 12800"/>
              <a:gd name="T15" fmla="*/ 4272 h 12832"/>
              <a:gd name="T16" fmla="*/ 11229 w 12800"/>
              <a:gd name="T17" fmla="*/ 280 h 12832"/>
              <a:gd name="T18" fmla="*/ 10820 w 12800"/>
              <a:gd name="T19" fmla="*/ 0 h 12832"/>
              <a:gd name="T20" fmla="*/ 1978 w 12800"/>
              <a:gd name="T21" fmla="*/ 0 h 12832"/>
              <a:gd name="T22" fmla="*/ 1570 w 12800"/>
              <a:gd name="T23" fmla="*/ 280 h 12832"/>
              <a:gd name="T24" fmla="*/ 29 w 12800"/>
              <a:gd name="T25" fmla="*/ 4272 h 12832"/>
              <a:gd name="T26" fmla="*/ 0 w 12800"/>
              <a:gd name="T27" fmla="*/ 4430 h 12832"/>
              <a:gd name="T28" fmla="*/ 1929 w 12800"/>
              <a:gd name="T29" fmla="*/ 6358 h 12832"/>
              <a:gd name="T30" fmla="*/ 3419 w 12800"/>
              <a:gd name="T31" fmla="*/ 5652 h 12832"/>
              <a:gd name="T32" fmla="*/ 879 w 12800"/>
              <a:gd name="T33" fmla="*/ 4504 h 12832"/>
              <a:gd name="T34" fmla="*/ 2279 w 12800"/>
              <a:gd name="T35" fmla="*/ 876 h 12832"/>
              <a:gd name="T36" fmla="*/ 10520 w 12800"/>
              <a:gd name="T37" fmla="*/ 876 h 12832"/>
              <a:gd name="T38" fmla="*/ 11921 w 12800"/>
              <a:gd name="T39" fmla="*/ 4504 h 12832"/>
              <a:gd name="T40" fmla="*/ 10871 w 12800"/>
              <a:gd name="T41" fmla="*/ 5482 h 12832"/>
              <a:gd name="T42" fmla="*/ 9819 w 12800"/>
              <a:gd name="T43" fmla="*/ 4430 h 12832"/>
              <a:gd name="T44" fmla="*/ 9381 w 12800"/>
              <a:gd name="T45" fmla="*/ 3991 h 12832"/>
              <a:gd name="T46" fmla="*/ 8943 w 12800"/>
              <a:gd name="T47" fmla="*/ 4430 h 12832"/>
              <a:gd name="T48" fmla="*/ 7890 w 12800"/>
              <a:gd name="T49" fmla="*/ 5482 h 12832"/>
              <a:gd name="T50" fmla="*/ 6838 w 12800"/>
              <a:gd name="T51" fmla="*/ 4430 h 12832"/>
              <a:gd name="T52" fmla="*/ 6400 w 12800"/>
              <a:gd name="T53" fmla="*/ 3991 h 12832"/>
              <a:gd name="T54" fmla="*/ 5962 w 12800"/>
              <a:gd name="T55" fmla="*/ 4430 h 12832"/>
              <a:gd name="T56" fmla="*/ 4910 w 12800"/>
              <a:gd name="T57" fmla="*/ 5482 h 12832"/>
              <a:gd name="T58" fmla="*/ 3857 w 12800"/>
              <a:gd name="T59" fmla="*/ 4430 h 12832"/>
              <a:gd name="T60" fmla="*/ 3419 w 12800"/>
              <a:gd name="T61" fmla="*/ 3991 h 12832"/>
              <a:gd name="T62" fmla="*/ 2981 w 12800"/>
              <a:gd name="T63" fmla="*/ 4430 h 12832"/>
              <a:gd name="T64" fmla="*/ 1929 w 12800"/>
              <a:gd name="T65" fmla="*/ 5482 h 12832"/>
              <a:gd name="T66" fmla="*/ 879 w 12800"/>
              <a:gd name="T67" fmla="*/ 4504 h 12832"/>
              <a:gd name="T68" fmla="*/ 12494 w 12800"/>
              <a:gd name="T69" fmla="*/ 9901 h 12832"/>
              <a:gd name="T70" fmla="*/ 9041 w 12800"/>
              <a:gd name="T71" fmla="*/ 9901 h 12832"/>
              <a:gd name="T72" fmla="*/ 10083 w 12800"/>
              <a:gd name="T73" fmla="*/ 8859 h 12832"/>
              <a:gd name="T74" fmla="*/ 10083 w 12800"/>
              <a:gd name="T75" fmla="*/ 8398 h 12832"/>
              <a:gd name="T76" fmla="*/ 9853 w 12800"/>
              <a:gd name="T77" fmla="*/ 8167 h 12832"/>
              <a:gd name="T78" fmla="*/ 9391 w 12800"/>
              <a:gd name="T79" fmla="*/ 8167 h 12832"/>
              <a:gd name="T80" fmla="*/ 7421 w 12800"/>
              <a:gd name="T81" fmla="*/ 10138 h 12832"/>
              <a:gd name="T82" fmla="*/ 7300 w 12800"/>
              <a:gd name="T83" fmla="*/ 10436 h 12832"/>
              <a:gd name="T84" fmla="*/ 7421 w 12800"/>
              <a:gd name="T85" fmla="*/ 10734 h 12832"/>
              <a:gd name="T86" fmla="*/ 9391 w 12800"/>
              <a:gd name="T87" fmla="*/ 12705 h 12832"/>
              <a:gd name="T88" fmla="*/ 9853 w 12800"/>
              <a:gd name="T89" fmla="*/ 12705 h 12832"/>
              <a:gd name="T90" fmla="*/ 10083 w 12800"/>
              <a:gd name="T91" fmla="*/ 12474 h 12832"/>
              <a:gd name="T92" fmla="*/ 10083 w 12800"/>
              <a:gd name="T93" fmla="*/ 12013 h 12832"/>
              <a:gd name="T94" fmla="*/ 9041 w 12800"/>
              <a:gd name="T95" fmla="*/ 10971 h 12832"/>
              <a:gd name="T96" fmla="*/ 12494 w 12800"/>
              <a:gd name="T97" fmla="*/ 10971 h 12832"/>
              <a:gd name="T98" fmla="*/ 12800 w 12800"/>
              <a:gd name="T99" fmla="*/ 10665 h 12832"/>
              <a:gd name="T100" fmla="*/ 12800 w 12800"/>
              <a:gd name="T101" fmla="*/ 10207 h 12832"/>
              <a:gd name="T102" fmla="*/ 12494 w 12800"/>
              <a:gd name="T103" fmla="*/ 9901 h 12832"/>
              <a:gd name="T104" fmla="*/ 2535 w 12800"/>
              <a:gd name="T105" fmla="*/ 11925 h 12832"/>
              <a:gd name="T106" fmla="*/ 2535 w 12800"/>
              <a:gd name="T107" fmla="*/ 7876 h 12832"/>
              <a:gd name="T108" fmla="*/ 2098 w 12800"/>
              <a:gd name="T109" fmla="*/ 7439 h 12832"/>
              <a:gd name="T110" fmla="*/ 1660 w 12800"/>
              <a:gd name="T111" fmla="*/ 7876 h 12832"/>
              <a:gd name="T112" fmla="*/ 1660 w 12800"/>
              <a:gd name="T113" fmla="*/ 12363 h 12832"/>
              <a:gd name="T114" fmla="*/ 2098 w 12800"/>
              <a:gd name="T115" fmla="*/ 12800 h 12832"/>
              <a:gd name="T116" fmla="*/ 7300 w 12800"/>
              <a:gd name="T117" fmla="*/ 12800 h 12832"/>
              <a:gd name="T118" fmla="*/ 7300 w 12800"/>
              <a:gd name="T119" fmla="*/ 11925 h 12832"/>
              <a:gd name="T120" fmla="*/ 2535 w 12800"/>
              <a:gd name="T121" fmla="*/ 11925 h 12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800" h="12832">
                <a:moveTo>
                  <a:pt x="3419" y="5652"/>
                </a:moveTo>
                <a:cubicBezTo>
                  <a:pt x="3773" y="6083"/>
                  <a:pt x="4310" y="6358"/>
                  <a:pt x="4910" y="6358"/>
                </a:cubicBezTo>
                <a:cubicBezTo>
                  <a:pt x="5509" y="6358"/>
                  <a:pt x="6046" y="6083"/>
                  <a:pt x="6400" y="5652"/>
                </a:cubicBezTo>
                <a:cubicBezTo>
                  <a:pt x="6754" y="6083"/>
                  <a:pt x="7291" y="6358"/>
                  <a:pt x="7890" y="6358"/>
                </a:cubicBezTo>
                <a:cubicBezTo>
                  <a:pt x="8490" y="6358"/>
                  <a:pt x="9027" y="6083"/>
                  <a:pt x="9381" y="5652"/>
                </a:cubicBezTo>
                <a:cubicBezTo>
                  <a:pt x="9735" y="6083"/>
                  <a:pt x="10272" y="6358"/>
                  <a:pt x="10871" y="6358"/>
                </a:cubicBezTo>
                <a:cubicBezTo>
                  <a:pt x="11935" y="6358"/>
                  <a:pt x="12800" y="5493"/>
                  <a:pt x="12800" y="4430"/>
                </a:cubicBezTo>
                <a:cubicBezTo>
                  <a:pt x="12800" y="4376"/>
                  <a:pt x="12790" y="4322"/>
                  <a:pt x="12770" y="4272"/>
                </a:cubicBezTo>
                <a:lnTo>
                  <a:pt x="11229" y="280"/>
                </a:lnTo>
                <a:cubicBezTo>
                  <a:pt x="11164" y="111"/>
                  <a:pt x="11001" y="0"/>
                  <a:pt x="10820" y="0"/>
                </a:cubicBezTo>
                <a:lnTo>
                  <a:pt x="1978" y="0"/>
                </a:lnTo>
                <a:cubicBezTo>
                  <a:pt x="1797" y="0"/>
                  <a:pt x="1635" y="111"/>
                  <a:pt x="1570" y="280"/>
                </a:cubicBezTo>
                <a:lnTo>
                  <a:pt x="29" y="4272"/>
                </a:lnTo>
                <a:cubicBezTo>
                  <a:pt x="10" y="4322"/>
                  <a:pt x="0" y="4376"/>
                  <a:pt x="0" y="4430"/>
                </a:cubicBezTo>
                <a:cubicBezTo>
                  <a:pt x="0" y="5493"/>
                  <a:pt x="865" y="6358"/>
                  <a:pt x="1929" y="6358"/>
                </a:cubicBezTo>
                <a:cubicBezTo>
                  <a:pt x="2528" y="6358"/>
                  <a:pt x="3065" y="6083"/>
                  <a:pt x="3419" y="5652"/>
                </a:cubicBezTo>
                <a:close/>
                <a:moveTo>
                  <a:pt x="879" y="4504"/>
                </a:moveTo>
                <a:lnTo>
                  <a:pt x="2279" y="876"/>
                </a:lnTo>
                <a:lnTo>
                  <a:pt x="10520" y="876"/>
                </a:lnTo>
                <a:lnTo>
                  <a:pt x="11921" y="4504"/>
                </a:lnTo>
                <a:cubicBezTo>
                  <a:pt x="11882" y="5050"/>
                  <a:pt x="11426" y="5482"/>
                  <a:pt x="10871" y="5482"/>
                </a:cubicBezTo>
                <a:cubicBezTo>
                  <a:pt x="10291" y="5482"/>
                  <a:pt x="9819" y="5010"/>
                  <a:pt x="9819" y="4430"/>
                </a:cubicBezTo>
                <a:cubicBezTo>
                  <a:pt x="9819" y="4188"/>
                  <a:pt x="9623" y="3991"/>
                  <a:pt x="9381" y="3991"/>
                </a:cubicBezTo>
                <a:cubicBezTo>
                  <a:pt x="9139" y="3991"/>
                  <a:pt x="8943" y="4188"/>
                  <a:pt x="8943" y="4430"/>
                </a:cubicBezTo>
                <a:cubicBezTo>
                  <a:pt x="8943" y="5010"/>
                  <a:pt x="8471" y="5482"/>
                  <a:pt x="7890" y="5482"/>
                </a:cubicBezTo>
                <a:cubicBezTo>
                  <a:pt x="7310" y="5482"/>
                  <a:pt x="6838" y="5010"/>
                  <a:pt x="6838" y="4430"/>
                </a:cubicBezTo>
                <a:cubicBezTo>
                  <a:pt x="6838" y="4188"/>
                  <a:pt x="6642" y="3991"/>
                  <a:pt x="6400" y="3991"/>
                </a:cubicBezTo>
                <a:cubicBezTo>
                  <a:pt x="6158" y="3991"/>
                  <a:pt x="5962" y="4188"/>
                  <a:pt x="5962" y="4430"/>
                </a:cubicBezTo>
                <a:cubicBezTo>
                  <a:pt x="5962" y="5010"/>
                  <a:pt x="5490" y="5482"/>
                  <a:pt x="4910" y="5482"/>
                </a:cubicBezTo>
                <a:cubicBezTo>
                  <a:pt x="4329" y="5482"/>
                  <a:pt x="3857" y="5010"/>
                  <a:pt x="3857" y="4430"/>
                </a:cubicBezTo>
                <a:cubicBezTo>
                  <a:pt x="3857" y="4188"/>
                  <a:pt x="3661" y="3991"/>
                  <a:pt x="3419" y="3991"/>
                </a:cubicBezTo>
                <a:cubicBezTo>
                  <a:pt x="3177" y="3991"/>
                  <a:pt x="2981" y="4188"/>
                  <a:pt x="2981" y="4430"/>
                </a:cubicBezTo>
                <a:cubicBezTo>
                  <a:pt x="2981" y="5010"/>
                  <a:pt x="2509" y="5482"/>
                  <a:pt x="1929" y="5482"/>
                </a:cubicBezTo>
                <a:cubicBezTo>
                  <a:pt x="1374" y="5482"/>
                  <a:pt x="918" y="5050"/>
                  <a:pt x="879" y="4504"/>
                </a:cubicBezTo>
                <a:close/>
                <a:moveTo>
                  <a:pt x="12494" y="9901"/>
                </a:moveTo>
                <a:lnTo>
                  <a:pt x="9041" y="9901"/>
                </a:lnTo>
                <a:lnTo>
                  <a:pt x="10083" y="8859"/>
                </a:lnTo>
                <a:cubicBezTo>
                  <a:pt x="10210" y="8732"/>
                  <a:pt x="10210" y="8525"/>
                  <a:pt x="10083" y="8398"/>
                </a:cubicBezTo>
                <a:lnTo>
                  <a:pt x="9853" y="8167"/>
                </a:lnTo>
                <a:cubicBezTo>
                  <a:pt x="9725" y="8040"/>
                  <a:pt x="9519" y="8040"/>
                  <a:pt x="9391" y="8167"/>
                </a:cubicBezTo>
                <a:lnTo>
                  <a:pt x="7421" y="10138"/>
                </a:lnTo>
                <a:cubicBezTo>
                  <a:pt x="7340" y="10219"/>
                  <a:pt x="7300" y="10324"/>
                  <a:pt x="7300" y="10436"/>
                </a:cubicBezTo>
                <a:cubicBezTo>
                  <a:pt x="7300" y="10539"/>
                  <a:pt x="7340" y="10653"/>
                  <a:pt x="7421" y="10734"/>
                </a:cubicBezTo>
                <a:lnTo>
                  <a:pt x="9391" y="12705"/>
                </a:lnTo>
                <a:cubicBezTo>
                  <a:pt x="9519" y="12832"/>
                  <a:pt x="9725" y="12832"/>
                  <a:pt x="9853" y="12705"/>
                </a:cubicBezTo>
                <a:lnTo>
                  <a:pt x="10083" y="12474"/>
                </a:lnTo>
                <a:cubicBezTo>
                  <a:pt x="10210" y="12347"/>
                  <a:pt x="10210" y="12140"/>
                  <a:pt x="10083" y="12013"/>
                </a:cubicBezTo>
                <a:lnTo>
                  <a:pt x="9041" y="10971"/>
                </a:lnTo>
                <a:lnTo>
                  <a:pt x="12494" y="10971"/>
                </a:lnTo>
                <a:cubicBezTo>
                  <a:pt x="12663" y="10971"/>
                  <a:pt x="12800" y="10834"/>
                  <a:pt x="12800" y="10665"/>
                </a:cubicBezTo>
                <a:lnTo>
                  <a:pt x="12800" y="10207"/>
                </a:lnTo>
                <a:cubicBezTo>
                  <a:pt x="12800" y="10038"/>
                  <a:pt x="12663" y="9901"/>
                  <a:pt x="12494" y="9901"/>
                </a:cubicBezTo>
                <a:close/>
                <a:moveTo>
                  <a:pt x="2535" y="11925"/>
                </a:moveTo>
                <a:lnTo>
                  <a:pt x="2535" y="7876"/>
                </a:lnTo>
                <a:cubicBezTo>
                  <a:pt x="2535" y="7634"/>
                  <a:pt x="2339" y="7439"/>
                  <a:pt x="2098" y="7439"/>
                </a:cubicBezTo>
                <a:cubicBezTo>
                  <a:pt x="1856" y="7439"/>
                  <a:pt x="1660" y="7634"/>
                  <a:pt x="1660" y="7876"/>
                </a:cubicBezTo>
                <a:lnTo>
                  <a:pt x="1660" y="12363"/>
                </a:lnTo>
                <a:cubicBezTo>
                  <a:pt x="1660" y="12604"/>
                  <a:pt x="1856" y="12800"/>
                  <a:pt x="2098" y="12800"/>
                </a:cubicBezTo>
                <a:lnTo>
                  <a:pt x="7300" y="12800"/>
                </a:lnTo>
                <a:lnTo>
                  <a:pt x="7300" y="11925"/>
                </a:lnTo>
                <a:lnTo>
                  <a:pt x="2535" y="11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4242" y="5066357"/>
            <a:ext cx="246144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-2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DAU </a:t>
            </a:r>
            <a:r>
              <a:rPr kumimoji="0" lang="en-US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+mn-ea"/>
                <a:cs typeface="Arial"/>
              </a:rPr>
              <a:t>of APP/NIKE I</a:t>
            </a:r>
            <a:r>
              <a:rPr kumimoji="0" lang="en-US" altLang="zh-CN" b="1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ea typeface="宋体" panose="02010600030101010101" pitchFamily="2" charset="-122"/>
                <a:cs typeface="Arial"/>
              </a:rPr>
              <a:t>nfinity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589916" y="5544421"/>
            <a:ext cx="188972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5080" lvl="0" indent="-5334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+mj-lt"/>
                <a:cs typeface="Arial"/>
              </a:rPr>
              <a:t>C</a:t>
            </a:r>
            <a:r>
              <a:rPr lang="en-US" altLang="zh-CN" sz="1400">
                <a:solidFill>
                  <a:prstClr val="black"/>
                </a:solidFill>
                <a:latin typeface="+mj-lt"/>
                <a:cs typeface="Arial"/>
              </a:rPr>
              <a:t>ustomer traffic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 of offline shops increase by more than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E94C21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10% 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E94C21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4" name="object 25">
            <a:extLst>
              <a:ext uri="{FF2B5EF4-FFF2-40B4-BE49-F238E27FC236}">
                <a16:creationId xmlns:a16="http://schemas.microsoft.com/office/drawing/2014/main" id="{45B8837C-7B25-487E-AE57-8668673ADBA8}"/>
              </a:ext>
            </a:extLst>
          </p:cNvPr>
          <p:cNvSpPr/>
          <p:nvPr/>
        </p:nvSpPr>
        <p:spPr>
          <a:xfrm>
            <a:off x="4431669" y="4218432"/>
            <a:ext cx="349748" cy="393700"/>
          </a:xfrm>
          <a:custGeom>
            <a:avLst/>
            <a:gdLst>
              <a:gd name="T0" fmla="*/ 5936 w 10576"/>
              <a:gd name="T1" fmla="*/ 6608 h 11904"/>
              <a:gd name="T2" fmla="*/ 5744 w 10576"/>
              <a:gd name="T3" fmla="*/ 10496 h 11904"/>
              <a:gd name="T4" fmla="*/ 9632 w 10576"/>
              <a:gd name="T5" fmla="*/ 10688 h 11904"/>
              <a:gd name="T6" fmla="*/ 9824 w 10576"/>
              <a:gd name="T7" fmla="*/ 6784 h 11904"/>
              <a:gd name="T8" fmla="*/ 9440 w 10576"/>
              <a:gd name="T9" fmla="*/ 9008 h 11904"/>
              <a:gd name="T10" fmla="*/ 6112 w 10576"/>
              <a:gd name="T11" fmla="*/ 8368 h 11904"/>
              <a:gd name="T12" fmla="*/ 9440 w 10576"/>
              <a:gd name="T13" fmla="*/ 9008 h 11904"/>
              <a:gd name="T14" fmla="*/ 6288 w 10576"/>
              <a:gd name="T15" fmla="*/ 5952 h 11904"/>
              <a:gd name="T16" fmla="*/ 5072 w 10576"/>
              <a:gd name="T17" fmla="*/ 6144 h 11904"/>
              <a:gd name="T18" fmla="*/ 5264 w 10576"/>
              <a:gd name="T19" fmla="*/ 7360 h 11904"/>
              <a:gd name="T20" fmla="*/ 5456 w 10576"/>
              <a:gd name="T21" fmla="*/ 6336 h 11904"/>
              <a:gd name="T22" fmla="*/ 6480 w 10576"/>
              <a:gd name="T23" fmla="*/ 6144 h 11904"/>
              <a:gd name="T24" fmla="*/ 9360 w 10576"/>
              <a:gd name="T25" fmla="*/ 6048 h 11904"/>
              <a:gd name="T26" fmla="*/ 9360 w 10576"/>
              <a:gd name="T27" fmla="*/ 6432 h 11904"/>
              <a:gd name="T28" fmla="*/ 10192 w 10576"/>
              <a:gd name="T29" fmla="*/ 7264 h 11904"/>
              <a:gd name="T30" fmla="*/ 10576 w 10576"/>
              <a:gd name="T31" fmla="*/ 7264 h 11904"/>
              <a:gd name="T32" fmla="*/ 10368 w 10576"/>
              <a:gd name="T33" fmla="*/ 6048 h 11904"/>
              <a:gd name="T34" fmla="*/ 5472 w 10576"/>
              <a:gd name="T35" fmla="*/ 11040 h 11904"/>
              <a:gd name="T36" fmla="*/ 5280 w 10576"/>
              <a:gd name="T37" fmla="*/ 10016 h 11904"/>
              <a:gd name="T38" fmla="*/ 5088 w 10576"/>
              <a:gd name="T39" fmla="*/ 11232 h 11904"/>
              <a:gd name="T40" fmla="*/ 6304 w 10576"/>
              <a:gd name="T41" fmla="*/ 11424 h 11904"/>
              <a:gd name="T42" fmla="*/ 6304 w 10576"/>
              <a:gd name="T43" fmla="*/ 11040 h 11904"/>
              <a:gd name="T44" fmla="*/ 10176 w 10576"/>
              <a:gd name="T45" fmla="*/ 10208 h 11904"/>
              <a:gd name="T46" fmla="*/ 9360 w 10576"/>
              <a:gd name="T47" fmla="*/ 11040 h 11904"/>
              <a:gd name="T48" fmla="*/ 9360 w 10576"/>
              <a:gd name="T49" fmla="*/ 11424 h 11904"/>
              <a:gd name="T50" fmla="*/ 10576 w 10576"/>
              <a:gd name="T51" fmla="*/ 11232 h 11904"/>
              <a:gd name="T52" fmla="*/ 10368 w 10576"/>
              <a:gd name="T53" fmla="*/ 10016 h 11904"/>
              <a:gd name="T54" fmla="*/ 800 w 10576"/>
              <a:gd name="T55" fmla="*/ 9872 h 11904"/>
              <a:gd name="T56" fmla="*/ 6256 w 10576"/>
              <a:gd name="T57" fmla="*/ 1824 h 11904"/>
              <a:gd name="T58" fmla="*/ 6992 w 10576"/>
              <a:gd name="T59" fmla="*/ 5584 h 11904"/>
              <a:gd name="T60" fmla="*/ 5936 w 10576"/>
              <a:gd name="T61" fmla="*/ 0 h 11904"/>
              <a:gd name="T62" fmla="*/ 0 w 10576"/>
              <a:gd name="T63" fmla="*/ 976 h 11904"/>
              <a:gd name="T64" fmla="*/ 1056 w 10576"/>
              <a:gd name="T65" fmla="*/ 11904 h 11904"/>
              <a:gd name="T66" fmla="*/ 4688 w 10576"/>
              <a:gd name="T67" fmla="*/ 9872 h 11904"/>
              <a:gd name="T68" fmla="*/ 2512 w 10576"/>
              <a:gd name="T69" fmla="*/ 864 h 11904"/>
              <a:gd name="T70" fmla="*/ 4560 w 10576"/>
              <a:gd name="T71" fmla="*/ 944 h 11904"/>
              <a:gd name="T72" fmla="*/ 2512 w 10576"/>
              <a:gd name="T73" fmla="*/ 1024 h 11904"/>
              <a:gd name="T74" fmla="*/ 2512 w 10576"/>
              <a:gd name="T75" fmla="*/ 864 h 11904"/>
              <a:gd name="T76" fmla="*/ 2864 w 10576"/>
              <a:gd name="T77" fmla="*/ 10944 h 11904"/>
              <a:gd name="T78" fmla="*/ 4336 w 10576"/>
              <a:gd name="T79" fmla="*/ 10944 h 11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76" h="11904">
                <a:moveTo>
                  <a:pt x="9632" y="6608"/>
                </a:moveTo>
                <a:lnTo>
                  <a:pt x="5936" y="6608"/>
                </a:lnTo>
                <a:cubicBezTo>
                  <a:pt x="5840" y="6608"/>
                  <a:pt x="5744" y="6704"/>
                  <a:pt x="5744" y="6800"/>
                </a:cubicBezTo>
                <a:lnTo>
                  <a:pt x="5744" y="10496"/>
                </a:lnTo>
                <a:cubicBezTo>
                  <a:pt x="5840" y="10688"/>
                  <a:pt x="5840" y="10688"/>
                  <a:pt x="5936" y="10688"/>
                </a:cubicBezTo>
                <a:lnTo>
                  <a:pt x="9632" y="10688"/>
                </a:lnTo>
                <a:cubicBezTo>
                  <a:pt x="9728" y="10688"/>
                  <a:pt x="9824" y="10592"/>
                  <a:pt x="9824" y="10496"/>
                </a:cubicBezTo>
                <a:lnTo>
                  <a:pt x="9824" y="6784"/>
                </a:lnTo>
                <a:cubicBezTo>
                  <a:pt x="9808" y="6688"/>
                  <a:pt x="9728" y="6608"/>
                  <a:pt x="9632" y="6608"/>
                </a:cubicBezTo>
                <a:close/>
                <a:moveTo>
                  <a:pt x="9440" y="9008"/>
                </a:moveTo>
                <a:lnTo>
                  <a:pt x="6112" y="9008"/>
                </a:lnTo>
                <a:lnTo>
                  <a:pt x="6112" y="8368"/>
                </a:lnTo>
                <a:lnTo>
                  <a:pt x="9440" y="8368"/>
                </a:lnTo>
                <a:lnTo>
                  <a:pt x="9440" y="9008"/>
                </a:lnTo>
                <a:close/>
                <a:moveTo>
                  <a:pt x="6480" y="6144"/>
                </a:moveTo>
                <a:cubicBezTo>
                  <a:pt x="6480" y="6048"/>
                  <a:pt x="6384" y="5952"/>
                  <a:pt x="6288" y="5952"/>
                </a:cubicBezTo>
                <a:lnTo>
                  <a:pt x="5264" y="5952"/>
                </a:lnTo>
                <a:cubicBezTo>
                  <a:pt x="5168" y="5952"/>
                  <a:pt x="5072" y="6048"/>
                  <a:pt x="5072" y="6144"/>
                </a:cubicBezTo>
                <a:lnTo>
                  <a:pt x="5072" y="7168"/>
                </a:lnTo>
                <a:cubicBezTo>
                  <a:pt x="5072" y="7264"/>
                  <a:pt x="5168" y="7360"/>
                  <a:pt x="5264" y="7360"/>
                </a:cubicBezTo>
                <a:cubicBezTo>
                  <a:pt x="5360" y="7360"/>
                  <a:pt x="5456" y="7264"/>
                  <a:pt x="5456" y="7168"/>
                </a:cubicBezTo>
                <a:lnTo>
                  <a:pt x="5456" y="6336"/>
                </a:lnTo>
                <a:lnTo>
                  <a:pt x="6288" y="6336"/>
                </a:lnTo>
                <a:cubicBezTo>
                  <a:pt x="6400" y="6320"/>
                  <a:pt x="6480" y="6224"/>
                  <a:pt x="6480" y="6144"/>
                </a:cubicBezTo>
                <a:close/>
                <a:moveTo>
                  <a:pt x="10368" y="6048"/>
                </a:moveTo>
                <a:lnTo>
                  <a:pt x="9360" y="6048"/>
                </a:lnTo>
                <a:cubicBezTo>
                  <a:pt x="9264" y="6048"/>
                  <a:pt x="9168" y="6144"/>
                  <a:pt x="9168" y="6240"/>
                </a:cubicBezTo>
                <a:cubicBezTo>
                  <a:pt x="9168" y="6336"/>
                  <a:pt x="9264" y="6432"/>
                  <a:pt x="9360" y="6432"/>
                </a:cubicBezTo>
                <a:lnTo>
                  <a:pt x="10192" y="6432"/>
                </a:lnTo>
                <a:lnTo>
                  <a:pt x="10192" y="7264"/>
                </a:lnTo>
                <a:cubicBezTo>
                  <a:pt x="10192" y="7360"/>
                  <a:pt x="10288" y="7456"/>
                  <a:pt x="10384" y="7456"/>
                </a:cubicBezTo>
                <a:cubicBezTo>
                  <a:pt x="10480" y="7456"/>
                  <a:pt x="10576" y="7360"/>
                  <a:pt x="10576" y="7264"/>
                </a:cubicBezTo>
                <a:lnTo>
                  <a:pt x="10576" y="6240"/>
                </a:lnTo>
                <a:cubicBezTo>
                  <a:pt x="10560" y="6048"/>
                  <a:pt x="10464" y="6048"/>
                  <a:pt x="10368" y="6048"/>
                </a:cubicBezTo>
                <a:close/>
                <a:moveTo>
                  <a:pt x="6304" y="11040"/>
                </a:moveTo>
                <a:lnTo>
                  <a:pt x="5472" y="11040"/>
                </a:lnTo>
                <a:lnTo>
                  <a:pt x="5472" y="10208"/>
                </a:lnTo>
                <a:cubicBezTo>
                  <a:pt x="5472" y="10112"/>
                  <a:pt x="5376" y="10016"/>
                  <a:pt x="5280" y="10016"/>
                </a:cubicBezTo>
                <a:cubicBezTo>
                  <a:pt x="5184" y="10016"/>
                  <a:pt x="5088" y="10112"/>
                  <a:pt x="5088" y="10208"/>
                </a:cubicBezTo>
                <a:lnTo>
                  <a:pt x="5088" y="11232"/>
                </a:lnTo>
                <a:cubicBezTo>
                  <a:pt x="5088" y="11328"/>
                  <a:pt x="5184" y="11424"/>
                  <a:pt x="5280" y="11424"/>
                </a:cubicBezTo>
                <a:lnTo>
                  <a:pt x="6304" y="11424"/>
                </a:lnTo>
                <a:cubicBezTo>
                  <a:pt x="6400" y="11424"/>
                  <a:pt x="6496" y="11328"/>
                  <a:pt x="6496" y="11232"/>
                </a:cubicBezTo>
                <a:cubicBezTo>
                  <a:pt x="6496" y="11136"/>
                  <a:pt x="6400" y="11040"/>
                  <a:pt x="6304" y="11040"/>
                </a:cubicBezTo>
                <a:close/>
                <a:moveTo>
                  <a:pt x="10368" y="10016"/>
                </a:moveTo>
                <a:cubicBezTo>
                  <a:pt x="10272" y="10016"/>
                  <a:pt x="10176" y="10112"/>
                  <a:pt x="10176" y="10208"/>
                </a:cubicBezTo>
                <a:lnTo>
                  <a:pt x="10176" y="11040"/>
                </a:lnTo>
                <a:lnTo>
                  <a:pt x="9360" y="11040"/>
                </a:lnTo>
                <a:cubicBezTo>
                  <a:pt x="9264" y="11040"/>
                  <a:pt x="9168" y="11136"/>
                  <a:pt x="9168" y="11232"/>
                </a:cubicBezTo>
                <a:cubicBezTo>
                  <a:pt x="9168" y="11328"/>
                  <a:pt x="9264" y="11424"/>
                  <a:pt x="9360" y="11424"/>
                </a:cubicBezTo>
                <a:lnTo>
                  <a:pt x="10384" y="11424"/>
                </a:lnTo>
                <a:cubicBezTo>
                  <a:pt x="10480" y="11424"/>
                  <a:pt x="10576" y="11328"/>
                  <a:pt x="10576" y="11232"/>
                </a:cubicBezTo>
                <a:lnTo>
                  <a:pt x="10576" y="10208"/>
                </a:lnTo>
                <a:cubicBezTo>
                  <a:pt x="10560" y="10112"/>
                  <a:pt x="10464" y="10016"/>
                  <a:pt x="10368" y="10016"/>
                </a:cubicBezTo>
                <a:close/>
                <a:moveTo>
                  <a:pt x="4672" y="9872"/>
                </a:moveTo>
                <a:lnTo>
                  <a:pt x="800" y="9872"/>
                </a:lnTo>
                <a:lnTo>
                  <a:pt x="800" y="1824"/>
                </a:lnTo>
                <a:lnTo>
                  <a:pt x="6256" y="1824"/>
                </a:lnTo>
                <a:lnTo>
                  <a:pt x="6256" y="5584"/>
                </a:lnTo>
                <a:lnTo>
                  <a:pt x="6992" y="5584"/>
                </a:lnTo>
                <a:lnTo>
                  <a:pt x="6992" y="976"/>
                </a:lnTo>
                <a:cubicBezTo>
                  <a:pt x="6992" y="432"/>
                  <a:pt x="6512" y="0"/>
                  <a:pt x="5936" y="0"/>
                </a:cubicBezTo>
                <a:lnTo>
                  <a:pt x="1056" y="0"/>
                </a:lnTo>
                <a:cubicBezTo>
                  <a:pt x="464" y="0"/>
                  <a:pt x="0" y="432"/>
                  <a:pt x="0" y="976"/>
                </a:cubicBezTo>
                <a:lnTo>
                  <a:pt x="0" y="10928"/>
                </a:lnTo>
                <a:cubicBezTo>
                  <a:pt x="0" y="11472"/>
                  <a:pt x="480" y="11904"/>
                  <a:pt x="1056" y="11904"/>
                </a:cubicBezTo>
                <a:lnTo>
                  <a:pt x="4688" y="11904"/>
                </a:lnTo>
                <a:lnTo>
                  <a:pt x="4688" y="9872"/>
                </a:lnTo>
                <a:lnTo>
                  <a:pt x="4672" y="9872"/>
                </a:lnTo>
                <a:close/>
                <a:moveTo>
                  <a:pt x="2512" y="864"/>
                </a:moveTo>
                <a:lnTo>
                  <a:pt x="4464" y="864"/>
                </a:lnTo>
                <a:cubicBezTo>
                  <a:pt x="4512" y="864"/>
                  <a:pt x="4560" y="912"/>
                  <a:pt x="4560" y="944"/>
                </a:cubicBezTo>
                <a:cubicBezTo>
                  <a:pt x="4560" y="992"/>
                  <a:pt x="4512" y="1024"/>
                  <a:pt x="4464" y="1024"/>
                </a:cubicBezTo>
                <a:lnTo>
                  <a:pt x="2512" y="1024"/>
                </a:lnTo>
                <a:cubicBezTo>
                  <a:pt x="2464" y="1024"/>
                  <a:pt x="2416" y="992"/>
                  <a:pt x="2416" y="944"/>
                </a:cubicBezTo>
                <a:cubicBezTo>
                  <a:pt x="2416" y="896"/>
                  <a:pt x="2464" y="864"/>
                  <a:pt x="2512" y="864"/>
                </a:cubicBezTo>
                <a:close/>
                <a:moveTo>
                  <a:pt x="3600" y="11632"/>
                </a:moveTo>
                <a:cubicBezTo>
                  <a:pt x="3200" y="11632"/>
                  <a:pt x="2864" y="11328"/>
                  <a:pt x="2864" y="10944"/>
                </a:cubicBezTo>
                <a:cubicBezTo>
                  <a:pt x="2864" y="10560"/>
                  <a:pt x="3200" y="10256"/>
                  <a:pt x="3600" y="10256"/>
                </a:cubicBezTo>
                <a:cubicBezTo>
                  <a:pt x="4000" y="10256"/>
                  <a:pt x="4336" y="10560"/>
                  <a:pt x="4336" y="10944"/>
                </a:cubicBezTo>
                <a:cubicBezTo>
                  <a:pt x="4336" y="11328"/>
                  <a:pt x="4016" y="11632"/>
                  <a:pt x="3600" y="1163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81327" y="4239767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287401" y="0"/>
                </a:moveTo>
                <a:lnTo>
                  <a:pt x="84455" y="0"/>
                </a:lnTo>
                <a:lnTo>
                  <a:pt x="51595" y="6641"/>
                </a:lnTo>
                <a:lnTo>
                  <a:pt x="24749" y="24749"/>
                </a:lnTo>
                <a:lnTo>
                  <a:pt x="6641" y="51595"/>
                </a:lnTo>
                <a:lnTo>
                  <a:pt x="0" y="84454"/>
                </a:lnTo>
                <a:lnTo>
                  <a:pt x="0" y="287400"/>
                </a:lnTo>
                <a:lnTo>
                  <a:pt x="6641" y="320260"/>
                </a:lnTo>
                <a:lnTo>
                  <a:pt x="24749" y="347106"/>
                </a:lnTo>
                <a:lnTo>
                  <a:pt x="51595" y="365214"/>
                </a:lnTo>
                <a:lnTo>
                  <a:pt x="84455" y="371855"/>
                </a:lnTo>
                <a:lnTo>
                  <a:pt x="287401" y="371855"/>
                </a:lnTo>
                <a:lnTo>
                  <a:pt x="320260" y="365214"/>
                </a:lnTo>
                <a:lnTo>
                  <a:pt x="347106" y="347106"/>
                </a:lnTo>
                <a:lnTo>
                  <a:pt x="365214" y="320260"/>
                </a:lnTo>
                <a:lnTo>
                  <a:pt x="371855" y="287400"/>
                </a:lnTo>
                <a:lnTo>
                  <a:pt x="58293" y="287400"/>
                </a:lnTo>
                <a:lnTo>
                  <a:pt x="50672" y="279780"/>
                </a:lnTo>
                <a:lnTo>
                  <a:pt x="50672" y="211327"/>
                </a:lnTo>
                <a:lnTo>
                  <a:pt x="60535" y="209323"/>
                </a:lnTo>
                <a:lnTo>
                  <a:pt x="68611" y="203866"/>
                </a:lnTo>
                <a:lnTo>
                  <a:pt x="74068" y="195790"/>
                </a:lnTo>
                <a:lnTo>
                  <a:pt x="76072" y="185927"/>
                </a:lnTo>
                <a:lnTo>
                  <a:pt x="74068" y="176065"/>
                </a:lnTo>
                <a:lnTo>
                  <a:pt x="68611" y="167989"/>
                </a:lnTo>
                <a:lnTo>
                  <a:pt x="60535" y="162532"/>
                </a:lnTo>
                <a:lnTo>
                  <a:pt x="50672" y="160527"/>
                </a:lnTo>
                <a:lnTo>
                  <a:pt x="50672" y="92074"/>
                </a:lnTo>
                <a:lnTo>
                  <a:pt x="58293" y="84454"/>
                </a:lnTo>
                <a:lnTo>
                  <a:pt x="371855" y="84454"/>
                </a:lnTo>
                <a:lnTo>
                  <a:pt x="365214" y="51595"/>
                </a:lnTo>
                <a:lnTo>
                  <a:pt x="347106" y="24749"/>
                </a:lnTo>
                <a:lnTo>
                  <a:pt x="320260" y="6641"/>
                </a:lnTo>
                <a:lnTo>
                  <a:pt x="287401" y="0"/>
                </a:lnTo>
                <a:close/>
              </a:path>
              <a:path w="372110" h="372110">
                <a:moveTo>
                  <a:pt x="371855" y="84454"/>
                </a:moveTo>
                <a:lnTo>
                  <a:pt x="313563" y="84454"/>
                </a:lnTo>
                <a:lnTo>
                  <a:pt x="321183" y="92074"/>
                </a:lnTo>
                <a:lnTo>
                  <a:pt x="321183" y="160527"/>
                </a:lnTo>
                <a:lnTo>
                  <a:pt x="311320" y="162532"/>
                </a:lnTo>
                <a:lnTo>
                  <a:pt x="303244" y="167989"/>
                </a:lnTo>
                <a:lnTo>
                  <a:pt x="297787" y="176065"/>
                </a:lnTo>
                <a:lnTo>
                  <a:pt x="295783" y="185927"/>
                </a:lnTo>
                <a:lnTo>
                  <a:pt x="297787" y="195790"/>
                </a:lnTo>
                <a:lnTo>
                  <a:pt x="303244" y="203866"/>
                </a:lnTo>
                <a:lnTo>
                  <a:pt x="311320" y="209323"/>
                </a:lnTo>
                <a:lnTo>
                  <a:pt x="321183" y="211327"/>
                </a:lnTo>
                <a:lnTo>
                  <a:pt x="321183" y="279780"/>
                </a:lnTo>
                <a:lnTo>
                  <a:pt x="313563" y="287400"/>
                </a:lnTo>
                <a:lnTo>
                  <a:pt x="371855" y="287400"/>
                </a:lnTo>
                <a:lnTo>
                  <a:pt x="371855" y="84454"/>
                </a:lnTo>
                <a:close/>
              </a:path>
              <a:path w="372110" h="372110">
                <a:moveTo>
                  <a:pt x="185928" y="101472"/>
                </a:moveTo>
                <a:lnTo>
                  <a:pt x="145083" y="122046"/>
                </a:lnTo>
                <a:lnTo>
                  <a:pt x="135237" y="152086"/>
                </a:lnTo>
                <a:lnTo>
                  <a:pt x="137620" y="167544"/>
                </a:lnTo>
                <a:lnTo>
                  <a:pt x="144599" y="181526"/>
                </a:lnTo>
                <a:lnTo>
                  <a:pt x="155828" y="192912"/>
                </a:lnTo>
                <a:lnTo>
                  <a:pt x="140259" y="203592"/>
                </a:lnTo>
                <a:lnTo>
                  <a:pt x="128428" y="217868"/>
                </a:lnTo>
                <a:lnTo>
                  <a:pt x="120931" y="234811"/>
                </a:lnTo>
                <a:lnTo>
                  <a:pt x="118363" y="253491"/>
                </a:lnTo>
                <a:lnTo>
                  <a:pt x="118363" y="266699"/>
                </a:lnTo>
                <a:lnTo>
                  <a:pt x="122047" y="270382"/>
                </a:lnTo>
                <a:lnTo>
                  <a:pt x="131444" y="270382"/>
                </a:lnTo>
                <a:lnTo>
                  <a:pt x="135255" y="266699"/>
                </a:lnTo>
                <a:lnTo>
                  <a:pt x="135255" y="253491"/>
                </a:lnTo>
                <a:lnTo>
                  <a:pt x="139225" y="233787"/>
                </a:lnTo>
                <a:lnTo>
                  <a:pt x="150066" y="217677"/>
                </a:lnTo>
                <a:lnTo>
                  <a:pt x="166169" y="206807"/>
                </a:lnTo>
                <a:lnTo>
                  <a:pt x="185928" y="202818"/>
                </a:lnTo>
                <a:lnTo>
                  <a:pt x="230468" y="202818"/>
                </a:lnTo>
                <a:lnTo>
                  <a:pt x="216027" y="192912"/>
                </a:lnTo>
                <a:lnTo>
                  <a:pt x="222915" y="185927"/>
                </a:lnTo>
                <a:lnTo>
                  <a:pt x="185928" y="185927"/>
                </a:lnTo>
                <a:lnTo>
                  <a:pt x="172773" y="183274"/>
                </a:lnTo>
                <a:lnTo>
                  <a:pt x="162036" y="176037"/>
                </a:lnTo>
                <a:lnTo>
                  <a:pt x="154799" y="165300"/>
                </a:lnTo>
                <a:lnTo>
                  <a:pt x="152146" y="152145"/>
                </a:lnTo>
                <a:lnTo>
                  <a:pt x="154799" y="138991"/>
                </a:lnTo>
                <a:lnTo>
                  <a:pt x="162036" y="128254"/>
                </a:lnTo>
                <a:lnTo>
                  <a:pt x="172773" y="121017"/>
                </a:lnTo>
                <a:lnTo>
                  <a:pt x="185928" y="118363"/>
                </a:lnTo>
                <a:lnTo>
                  <a:pt x="223047" y="118363"/>
                </a:lnTo>
                <a:lnTo>
                  <a:pt x="215661" y="111061"/>
                </a:lnTo>
                <a:lnTo>
                  <a:pt x="201717" y="103981"/>
                </a:lnTo>
                <a:lnTo>
                  <a:pt x="185928" y="101472"/>
                </a:lnTo>
                <a:close/>
              </a:path>
              <a:path w="372110" h="372110">
                <a:moveTo>
                  <a:pt x="230468" y="202818"/>
                </a:moveTo>
                <a:lnTo>
                  <a:pt x="185928" y="202818"/>
                </a:lnTo>
                <a:lnTo>
                  <a:pt x="205686" y="206807"/>
                </a:lnTo>
                <a:lnTo>
                  <a:pt x="221789" y="217677"/>
                </a:lnTo>
                <a:lnTo>
                  <a:pt x="232630" y="233787"/>
                </a:lnTo>
                <a:lnTo>
                  <a:pt x="236601" y="253491"/>
                </a:lnTo>
                <a:lnTo>
                  <a:pt x="236601" y="266699"/>
                </a:lnTo>
                <a:lnTo>
                  <a:pt x="240410" y="270382"/>
                </a:lnTo>
                <a:lnTo>
                  <a:pt x="249809" y="270382"/>
                </a:lnTo>
                <a:lnTo>
                  <a:pt x="253491" y="266699"/>
                </a:lnTo>
                <a:lnTo>
                  <a:pt x="253491" y="253491"/>
                </a:lnTo>
                <a:lnTo>
                  <a:pt x="250924" y="234811"/>
                </a:lnTo>
                <a:lnTo>
                  <a:pt x="243427" y="217868"/>
                </a:lnTo>
                <a:lnTo>
                  <a:pt x="231596" y="203592"/>
                </a:lnTo>
                <a:lnTo>
                  <a:pt x="230468" y="202818"/>
                </a:lnTo>
                <a:close/>
              </a:path>
              <a:path w="372110" h="372110">
                <a:moveTo>
                  <a:pt x="223047" y="118363"/>
                </a:moveTo>
                <a:lnTo>
                  <a:pt x="185928" y="118363"/>
                </a:lnTo>
                <a:lnTo>
                  <a:pt x="199082" y="121017"/>
                </a:lnTo>
                <a:lnTo>
                  <a:pt x="209819" y="128254"/>
                </a:lnTo>
                <a:lnTo>
                  <a:pt x="217056" y="138991"/>
                </a:lnTo>
                <a:lnTo>
                  <a:pt x="219709" y="152145"/>
                </a:lnTo>
                <a:lnTo>
                  <a:pt x="217056" y="165300"/>
                </a:lnTo>
                <a:lnTo>
                  <a:pt x="209819" y="176037"/>
                </a:lnTo>
                <a:lnTo>
                  <a:pt x="199082" y="183274"/>
                </a:lnTo>
                <a:lnTo>
                  <a:pt x="185928" y="185927"/>
                </a:lnTo>
                <a:lnTo>
                  <a:pt x="222915" y="185927"/>
                </a:lnTo>
                <a:lnTo>
                  <a:pt x="227256" y="181526"/>
                </a:lnTo>
                <a:lnTo>
                  <a:pt x="234235" y="167544"/>
                </a:lnTo>
                <a:lnTo>
                  <a:pt x="236618" y="152086"/>
                </a:lnTo>
                <a:lnTo>
                  <a:pt x="234060" y="136270"/>
                </a:lnTo>
                <a:lnTo>
                  <a:pt x="226772" y="122046"/>
                </a:lnTo>
                <a:lnTo>
                  <a:pt x="223047" y="1183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59251" y="4018788"/>
            <a:ext cx="0" cy="2191385"/>
          </a:xfrm>
          <a:custGeom>
            <a:avLst/>
            <a:gdLst/>
            <a:ahLst/>
            <a:cxnLst/>
            <a:rect l="l" t="t" r="r" b="b"/>
            <a:pathLst>
              <a:path h="2191385">
                <a:moveTo>
                  <a:pt x="0" y="0"/>
                </a:moveTo>
                <a:lnTo>
                  <a:pt x="0" y="2191346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96000" y="4018788"/>
            <a:ext cx="0" cy="2191385"/>
          </a:xfrm>
          <a:custGeom>
            <a:avLst/>
            <a:gdLst/>
            <a:ahLst/>
            <a:cxnLst/>
            <a:rect l="l" t="t" r="r" b="b"/>
            <a:pathLst>
              <a:path h="2191385">
                <a:moveTo>
                  <a:pt x="0" y="0"/>
                </a:moveTo>
                <a:lnTo>
                  <a:pt x="0" y="2191346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67800" y="4018788"/>
            <a:ext cx="0" cy="2191385"/>
          </a:xfrm>
          <a:custGeom>
            <a:avLst/>
            <a:gdLst/>
            <a:ahLst/>
            <a:cxnLst/>
            <a:rect l="l" t="t" r="r" b="b"/>
            <a:pathLst>
              <a:path h="2191385">
                <a:moveTo>
                  <a:pt x="0" y="0"/>
                </a:moveTo>
                <a:lnTo>
                  <a:pt x="0" y="2191346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AC04A2B-3D36-4C44-84DD-37663AC25B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6" r="464" b="33665"/>
          <a:stretch/>
        </p:blipFill>
        <p:spPr>
          <a:xfrm>
            <a:off x="0" y="-28228"/>
            <a:ext cx="12192000" cy="3429000"/>
          </a:xfrm>
          <a:prstGeom prst="rect">
            <a:avLst/>
          </a:prstGeom>
        </p:spPr>
      </p:pic>
      <p:sp>
        <p:nvSpPr>
          <p:cNvPr id="36" name="object 9">
            <a:extLst>
              <a:ext uri="{FF2B5EF4-FFF2-40B4-BE49-F238E27FC236}">
                <a16:creationId xmlns:a16="http://schemas.microsoft.com/office/drawing/2014/main" id="{44DC4946-59CD-4B78-8313-5A7CBB27ECE0}"/>
              </a:ext>
            </a:extLst>
          </p:cNvPr>
          <p:cNvSpPr/>
          <p:nvPr/>
        </p:nvSpPr>
        <p:spPr>
          <a:xfrm>
            <a:off x="0" y="1737111"/>
            <a:ext cx="12192000" cy="1670040"/>
          </a:xfrm>
          <a:custGeom>
            <a:avLst/>
            <a:gdLst/>
            <a:ahLst/>
            <a:cxnLst/>
            <a:rect l="l" t="t" r="r" b="b"/>
            <a:pathLst>
              <a:path w="7759065" h="1851660">
                <a:moveTo>
                  <a:pt x="0" y="1851660"/>
                </a:moveTo>
                <a:lnTo>
                  <a:pt x="7758683" y="1851660"/>
                </a:lnTo>
                <a:lnTo>
                  <a:pt x="7758683" y="0"/>
                </a:lnTo>
                <a:lnTo>
                  <a:pt x="0" y="0"/>
                </a:lnTo>
                <a:lnTo>
                  <a:pt x="0" y="1851660"/>
                </a:lnTo>
                <a:close/>
              </a:path>
            </a:pathLst>
          </a:custGeom>
          <a:solidFill>
            <a:srgbClr val="ED7D31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260E6B3-E5BB-48E7-A13B-71381B32C0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7542" y="992247"/>
            <a:ext cx="1976913" cy="128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object 6">
            <a:extLst>
              <a:ext uri="{FF2B5EF4-FFF2-40B4-BE49-F238E27FC236}">
                <a16:creationId xmlns:a16="http://schemas.microsoft.com/office/drawing/2014/main" id="{49CB94ED-2AE0-43EC-AF4B-F4B0FBBBF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0526" y="2315373"/>
            <a:ext cx="41509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2800" b="0" kern="1200"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CAMPAIGN MILESTONE</a:t>
            </a:r>
          </a:p>
          <a:p>
            <a:pPr algn="ctr" rtl="0"/>
            <a:r>
              <a:rPr lang="en-US" sz="2800" b="0" kern="1200"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(Late Dec. – Early Feb.)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834BA6-C0E9-4BA0-B895-17B296490D79}"/>
              </a:ext>
            </a:extLst>
          </p:cNvPr>
          <p:cNvSpPr txBox="1"/>
          <p:nvPr/>
        </p:nvSpPr>
        <p:spPr>
          <a:xfrm>
            <a:off x="267521" y="5490957"/>
            <a:ext cx="2626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679" marR="5080" lvl="0" indent="-221615" algn="ctr">
              <a:spcBef>
                <a:spcPts val="95"/>
              </a:spcBef>
              <a:defRPr/>
            </a:pPr>
            <a:r>
              <a:rPr lang="en-US" altLang="zh-CN" sz="1400" spc="-5">
                <a:solidFill>
                  <a:prstClr val="black"/>
                </a:solidFill>
                <a:cs typeface="Arial"/>
              </a:rPr>
              <a:t>New registered</a:t>
            </a:r>
            <a:r>
              <a:rPr lang="en-US" altLang="zh-CN" sz="1400" spc="-25">
                <a:solidFill>
                  <a:prstClr val="black"/>
                </a:solidFill>
                <a:cs typeface="Arial"/>
              </a:rPr>
              <a:t> </a:t>
            </a:r>
            <a:r>
              <a:rPr lang="en-US" altLang="zh-CN" sz="1400" spc="-5">
                <a:solidFill>
                  <a:prstClr val="black"/>
                </a:solidFill>
                <a:cs typeface="Arial"/>
              </a:rPr>
              <a:t>members increase by m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ore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than </a:t>
            </a:r>
            <a:r>
              <a:rPr kumimoji="0" lang="en-US" altLang="zh-CN" b="1" i="0" u="none" strike="noStrike" kern="1200" cap="none" spc="-5" normalizeH="0" baseline="0" noProof="0">
                <a:ln>
                  <a:noFill/>
                </a:ln>
                <a:solidFill>
                  <a:srgbClr val="E94C21"/>
                </a:solidFill>
                <a:effectLst/>
                <a:uLnTx/>
                <a:uFillTx/>
                <a:ea typeface="+mn-ea"/>
                <a:cs typeface="Arial"/>
              </a:rPr>
              <a:t>10%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E94C21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605ADA1-6A54-4B1A-8FBD-83531FEFF1B9}"/>
              </a:ext>
            </a:extLst>
          </p:cNvPr>
          <p:cNvSpPr txBox="1"/>
          <p:nvPr/>
        </p:nvSpPr>
        <p:spPr>
          <a:xfrm>
            <a:off x="6185686" y="5530710"/>
            <a:ext cx="272217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4945" marR="5080" lvl="0" indent="-18288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Sales </a:t>
            </a:r>
            <a:r>
              <a:rPr lang="en-US" altLang="zh-CN" sz="1400">
                <a:solidFill>
                  <a:prstClr val="black"/>
                </a:solidFill>
                <a:cs typeface="Arial"/>
              </a:rPr>
              <a:t>of</a:t>
            </a:r>
            <a:r>
              <a:rPr lang="zh-CN" altLang="en-US" sz="1400">
                <a:solidFill>
                  <a:prstClr val="black"/>
                </a:solidFill>
                <a:cs typeface="Arial"/>
              </a:rPr>
              <a:t> </a:t>
            </a:r>
            <a:r>
              <a:rPr lang="en-US" altLang="zh-CN" sz="1400">
                <a:solidFill>
                  <a:prstClr val="black"/>
                </a:solidFill>
                <a:cs typeface="Arial"/>
              </a:rPr>
              <a:t>Infinity Series items increase by more than </a:t>
            </a:r>
            <a:r>
              <a:rPr lang="en-US" altLang="zh-CN" b="1">
                <a:solidFill>
                  <a:srgbClr val="E94C21"/>
                </a:solidFill>
                <a:cs typeface="Arial"/>
              </a:rPr>
              <a:t>20% </a:t>
            </a:r>
            <a:r>
              <a:rPr lang="en-US" altLang="zh-CN" sz="1400">
                <a:solidFill>
                  <a:prstClr val="black"/>
                </a:solidFill>
                <a:cs typeface="Arial"/>
              </a:rPr>
              <a:t>via the online/offline shopping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795093" y="1147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86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Warm-Up H5 D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esign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Game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— Infinity Me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E702713-C738-4B29-B199-A4D05B1DFDE4}"/>
              </a:ext>
            </a:extLst>
          </p:cNvPr>
          <p:cNvSpPr/>
          <p:nvPr/>
        </p:nvSpPr>
        <p:spPr>
          <a:xfrm>
            <a:off x="706269" y="1532690"/>
            <a:ext cx="3058795" cy="4988980"/>
          </a:xfrm>
          <a:custGeom>
            <a:avLst/>
            <a:gdLst/>
            <a:ahLst/>
            <a:cxnLst/>
            <a:rect l="l" t="t" r="r" b="b"/>
            <a:pathLst>
              <a:path w="3058795" h="3157854">
                <a:moveTo>
                  <a:pt x="0" y="62103"/>
                </a:moveTo>
                <a:lnTo>
                  <a:pt x="4877" y="37933"/>
                </a:lnTo>
                <a:lnTo>
                  <a:pt x="18178" y="18192"/>
                </a:lnTo>
                <a:lnTo>
                  <a:pt x="37906" y="4881"/>
                </a:lnTo>
                <a:lnTo>
                  <a:pt x="62064" y="0"/>
                </a:lnTo>
                <a:lnTo>
                  <a:pt x="2996565" y="0"/>
                </a:lnTo>
                <a:lnTo>
                  <a:pt x="3020734" y="4881"/>
                </a:lnTo>
                <a:lnTo>
                  <a:pt x="3040475" y="18192"/>
                </a:lnTo>
                <a:lnTo>
                  <a:pt x="3053786" y="37933"/>
                </a:lnTo>
                <a:lnTo>
                  <a:pt x="3058667" y="62103"/>
                </a:lnTo>
                <a:lnTo>
                  <a:pt x="3058667" y="3095663"/>
                </a:lnTo>
                <a:lnTo>
                  <a:pt x="3053786" y="3119821"/>
                </a:lnTo>
                <a:lnTo>
                  <a:pt x="3040475" y="3139549"/>
                </a:lnTo>
                <a:lnTo>
                  <a:pt x="3020734" y="3152850"/>
                </a:lnTo>
                <a:lnTo>
                  <a:pt x="2996565" y="3157728"/>
                </a:lnTo>
                <a:lnTo>
                  <a:pt x="62064" y="3157728"/>
                </a:lnTo>
                <a:lnTo>
                  <a:pt x="37906" y="3152850"/>
                </a:lnTo>
                <a:lnTo>
                  <a:pt x="18178" y="3139549"/>
                </a:lnTo>
                <a:lnTo>
                  <a:pt x="4877" y="3119821"/>
                </a:lnTo>
                <a:lnTo>
                  <a:pt x="0" y="3095663"/>
                </a:lnTo>
                <a:lnTo>
                  <a:pt x="0" y="62103"/>
                </a:lnTo>
                <a:close/>
              </a:path>
            </a:pathLst>
          </a:custGeom>
          <a:ln w="19050">
            <a:solidFill>
              <a:srgbClr val="EB5C2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D3E6931E-3452-45DE-92A1-AB139701188F}"/>
              </a:ext>
            </a:extLst>
          </p:cNvPr>
          <p:cNvSpPr/>
          <p:nvPr/>
        </p:nvSpPr>
        <p:spPr>
          <a:xfrm>
            <a:off x="864003" y="1377695"/>
            <a:ext cx="2737485" cy="342900"/>
          </a:xfrm>
          <a:prstGeom prst="round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4072A3C8-F757-4866-B26C-00E5C4F92A60}"/>
              </a:ext>
            </a:extLst>
          </p:cNvPr>
          <p:cNvSpPr txBox="1"/>
          <p:nvPr/>
        </p:nvSpPr>
        <p:spPr>
          <a:xfrm>
            <a:off x="912262" y="1415604"/>
            <a:ext cx="26409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Game Guiding S</a:t>
            </a:r>
            <a:r>
              <a:rPr kumimoji="0" lang="en-US" sz="1600" b="1" i="0" u="none" strike="noStrike" kern="1200" cap="none" spc="-5" normalizeH="0" baseline="0" noProof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tage</a:t>
            </a:r>
            <a:r>
              <a:rPr kumimoji="0" lang="en-US" sz="16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1CF8826E-F12B-4421-817C-2D028B3B9F8C}"/>
              </a:ext>
            </a:extLst>
          </p:cNvPr>
          <p:cNvSpPr/>
          <p:nvPr/>
        </p:nvSpPr>
        <p:spPr>
          <a:xfrm>
            <a:off x="4455309" y="1532690"/>
            <a:ext cx="3058795" cy="4988980"/>
          </a:xfrm>
          <a:custGeom>
            <a:avLst/>
            <a:gdLst/>
            <a:ahLst/>
            <a:cxnLst/>
            <a:rect l="l" t="t" r="r" b="b"/>
            <a:pathLst>
              <a:path w="3058795" h="3157854">
                <a:moveTo>
                  <a:pt x="0" y="62103"/>
                </a:moveTo>
                <a:lnTo>
                  <a:pt x="4881" y="37933"/>
                </a:lnTo>
                <a:lnTo>
                  <a:pt x="18192" y="18192"/>
                </a:lnTo>
                <a:lnTo>
                  <a:pt x="37933" y="4881"/>
                </a:lnTo>
                <a:lnTo>
                  <a:pt x="62102" y="0"/>
                </a:lnTo>
                <a:lnTo>
                  <a:pt x="2996565" y="0"/>
                </a:lnTo>
                <a:lnTo>
                  <a:pt x="3020734" y="4881"/>
                </a:lnTo>
                <a:lnTo>
                  <a:pt x="3040475" y="18192"/>
                </a:lnTo>
                <a:lnTo>
                  <a:pt x="3053786" y="37933"/>
                </a:lnTo>
                <a:lnTo>
                  <a:pt x="3058668" y="62103"/>
                </a:lnTo>
                <a:lnTo>
                  <a:pt x="3058668" y="3095663"/>
                </a:lnTo>
                <a:lnTo>
                  <a:pt x="3053786" y="3119821"/>
                </a:lnTo>
                <a:lnTo>
                  <a:pt x="3040475" y="3139549"/>
                </a:lnTo>
                <a:lnTo>
                  <a:pt x="3020734" y="3152850"/>
                </a:lnTo>
                <a:lnTo>
                  <a:pt x="2996565" y="3157728"/>
                </a:lnTo>
                <a:lnTo>
                  <a:pt x="62102" y="3157728"/>
                </a:lnTo>
                <a:lnTo>
                  <a:pt x="37933" y="3152850"/>
                </a:lnTo>
                <a:lnTo>
                  <a:pt x="18192" y="3139549"/>
                </a:lnTo>
                <a:lnTo>
                  <a:pt x="4881" y="3119821"/>
                </a:lnTo>
                <a:lnTo>
                  <a:pt x="0" y="3095663"/>
                </a:lnTo>
                <a:lnTo>
                  <a:pt x="0" y="62103"/>
                </a:lnTo>
                <a:close/>
              </a:path>
            </a:pathLst>
          </a:custGeom>
          <a:ln w="19050">
            <a:solidFill>
              <a:srgbClr val="EB5C2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452F6E98-FB88-4A1E-8269-A078E80DCAC0}"/>
              </a:ext>
            </a:extLst>
          </p:cNvPr>
          <p:cNvSpPr/>
          <p:nvPr/>
        </p:nvSpPr>
        <p:spPr>
          <a:xfrm>
            <a:off x="4614566" y="1377695"/>
            <a:ext cx="2735580" cy="342900"/>
          </a:xfrm>
          <a:prstGeom prst="round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51253540-7FE4-4F0F-8885-F7ADC76F55D3}"/>
              </a:ext>
            </a:extLst>
          </p:cNvPr>
          <p:cNvSpPr txBox="1"/>
          <p:nvPr/>
        </p:nvSpPr>
        <p:spPr>
          <a:xfrm>
            <a:off x="4999630" y="1410080"/>
            <a:ext cx="1966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3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Virtual Image Design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49397C65-755E-402E-A466-2E2B4007EDC1}"/>
              </a:ext>
            </a:extLst>
          </p:cNvPr>
          <p:cNvSpPr/>
          <p:nvPr/>
        </p:nvSpPr>
        <p:spPr>
          <a:xfrm>
            <a:off x="8187585" y="1532690"/>
            <a:ext cx="3058795" cy="4988980"/>
          </a:xfrm>
          <a:custGeom>
            <a:avLst/>
            <a:gdLst/>
            <a:ahLst/>
            <a:cxnLst/>
            <a:rect l="l" t="t" r="r" b="b"/>
            <a:pathLst>
              <a:path w="3058795" h="3157854">
                <a:moveTo>
                  <a:pt x="0" y="62103"/>
                </a:moveTo>
                <a:lnTo>
                  <a:pt x="4881" y="37933"/>
                </a:lnTo>
                <a:lnTo>
                  <a:pt x="18192" y="18192"/>
                </a:lnTo>
                <a:lnTo>
                  <a:pt x="37933" y="4881"/>
                </a:lnTo>
                <a:lnTo>
                  <a:pt x="62102" y="0"/>
                </a:lnTo>
                <a:lnTo>
                  <a:pt x="2996565" y="0"/>
                </a:lnTo>
                <a:lnTo>
                  <a:pt x="3020734" y="4881"/>
                </a:lnTo>
                <a:lnTo>
                  <a:pt x="3040475" y="18192"/>
                </a:lnTo>
                <a:lnTo>
                  <a:pt x="3053786" y="37933"/>
                </a:lnTo>
                <a:lnTo>
                  <a:pt x="3058668" y="62103"/>
                </a:lnTo>
                <a:lnTo>
                  <a:pt x="3058668" y="3095663"/>
                </a:lnTo>
                <a:lnTo>
                  <a:pt x="3053786" y="3119821"/>
                </a:lnTo>
                <a:lnTo>
                  <a:pt x="3040475" y="3139549"/>
                </a:lnTo>
                <a:lnTo>
                  <a:pt x="3020734" y="3152850"/>
                </a:lnTo>
                <a:lnTo>
                  <a:pt x="2996565" y="3157728"/>
                </a:lnTo>
                <a:lnTo>
                  <a:pt x="62102" y="3157728"/>
                </a:lnTo>
                <a:lnTo>
                  <a:pt x="37933" y="3152850"/>
                </a:lnTo>
                <a:lnTo>
                  <a:pt x="18192" y="3139549"/>
                </a:lnTo>
                <a:lnTo>
                  <a:pt x="4881" y="3119821"/>
                </a:lnTo>
                <a:lnTo>
                  <a:pt x="0" y="3095663"/>
                </a:lnTo>
                <a:lnTo>
                  <a:pt x="0" y="62103"/>
                </a:lnTo>
                <a:close/>
              </a:path>
            </a:pathLst>
          </a:custGeom>
          <a:ln w="19050">
            <a:solidFill>
              <a:srgbClr val="EB5C2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1ED3E775-B2E4-4926-8F0D-2A683FB36910}"/>
              </a:ext>
            </a:extLst>
          </p:cNvPr>
          <p:cNvSpPr/>
          <p:nvPr/>
        </p:nvSpPr>
        <p:spPr>
          <a:xfrm>
            <a:off x="8346842" y="1377695"/>
            <a:ext cx="2735580" cy="342900"/>
          </a:xfrm>
          <a:prstGeom prst="round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94358FA8-846F-4EA8-A1B7-F4A8E61B4B72}"/>
              </a:ext>
            </a:extLst>
          </p:cNvPr>
          <p:cNvSpPr txBox="1"/>
          <p:nvPr/>
        </p:nvSpPr>
        <p:spPr>
          <a:xfrm>
            <a:off x="8455572" y="1410080"/>
            <a:ext cx="249527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 Image O</a:t>
            </a:r>
            <a:r>
              <a:rPr kumimoji="0" lang="en-US" sz="1600" b="1" i="0" u="none" strike="noStrike" kern="1200" cap="none" spc="-15" normalizeH="0" baseline="0" noProof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utput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5A45794F-7D09-43A2-ACF2-72678E5E52A5}"/>
              </a:ext>
            </a:extLst>
          </p:cNvPr>
          <p:cNvSpPr txBox="1"/>
          <p:nvPr/>
        </p:nvSpPr>
        <p:spPr>
          <a:xfrm>
            <a:off x="813190" y="1760174"/>
            <a:ext cx="2928477" cy="3118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log in/register the account of Nike APP 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ystem automatically imports the relevant data of products purchased through official channels </a:t>
            </a: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106045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r>
              <a:rPr kumimoji="0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Customers answer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quick quiz </a:t>
            </a:r>
            <a:r>
              <a:rPr kumimoji="0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about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their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preference </a:t>
            </a:r>
          </a:p>
          <a:p>
            <a:pPr marL="216000" marR="106045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r>
              <a:rPr kumimoji="0" lang="en-US" sz="1400" b="1" i="0" u="none" strike="noStrike" kern="1200" cap="none" spc="-3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Products purchased + </a:t>
            </a:r>
            <a:r>
              <a:rPr kumimoji="0" sz="1400" b="1" i="0" u="none" strike="noStrike" kern="1200" cap="none" spc="-3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Text </a:t>
            </a:r>
            <a:r>
              <a:rPr kumimoji="0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answer </a:t>
            </a: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= Preference Analyzer</a:t>
            </a:r>
            <a:endParaRPr kumimoji="0" lang="en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7AF4E83C-D5DC-4E47-A593-4EAA5E411BC8}"/>
              </a:ext>
            </a:extLst>
          </p:cNvPr>
          <p:cNvSpPr txBox="1"/>
          <p:nvPr/>
        </p:nvSpPr>
        <p:spPr>
          <a:xfrm>
            <a:off x="4570604" y="1720595"/>
            <a:ext cx="2913345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000" marR="5080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720" algn="l"/>
              </a:tabLst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zh-CN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ustomize Character System:</a:t>
            </a:r>
            <a:r>
              <a:rPr kumimoji="0" lang="zh-CN" altLang="en-US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Regular Asians and their preferred face database + Digital star items (I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nfinity Series: 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shoes, hats and clothes) + Unique NIKE style accessory design</a:t>
            </a:r>
          </a:p>
          <a:p>
            <a:pPr marL="216000" marR="5080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720" algn="l"/>
              </a:tabLst>
              <a:defRPr/>
            </a:pPr>
            <a:endParaRPr kumimoji="0" lang="en-US" sz="1400" b="0" i="0" u="none" strike="noStrike" kern="1200" cap="none" spc="-5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5080" lvl="0" indent="-216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720" algn="l"/>
              </a:tabLst>
              <a:defRPr/>
            </a:pPr>
            <a:r>
              <a:rPr kumimoji="0" lang="en-US" sz="1400" b="1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Photos Automatically Generation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Face 3D reconstruction technology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— </a:t>
            </a:r>
            <a:r>
              <a:rPr kumimoji="0" lang="en-US" sz="1400" b="0" i="0" u="none" strike="noStrike" kern="1200" cap="none" spc="-5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Users can generate a virtual image through a photo; adjust the positions of facial features and hairstyles, etc.</a:t>
            </a:r>
            <a:endParaRPr kumimoji="0" lang="en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3D89381A-3048-472F-9C08-E26294A15D06}"/>
              </a:ext>
            </a:extLst>
          </p:cNvPr>
          <p:cNvSpPr/>
          <p:nvPr/>
        </p:nvSpPr>
        <p:spPr>
          <a:xfrm>
            <a:off x="3665734" y="3325057"/>
            <a:ext cx="829310" cy="1559560"/>
          </a:xfrm>
          <a:custGeom>
            <a:avLst/>
            <a:gdLst/>
            <a:ahLst/>
            <a:cxnLst/>
            <a:rect l="l" t="t" r="r" b="b"/>
            <a:pathLst>
              <a:path w="829310" h="1559560">
                <a:moveTo>
                  <a:pt x="417195" y="0"/>
                </a:moveTo>
                <a:lnTo>
                  <a:pt x="417195" y="389763"/>
                </a:lnTo>
                <a:lnTo>
                  <a:pt x="0" y="389763"/>
                </a:lnTo>
                <a:lnTo>
                  <a:pt x="0" y="1169289"/>
                </a:lnTo>
                <a:lnTo>
                  <a:pt x="417195" y="1169289"/>
                </a:lnTo>
                <a:lnTo>
                  <a:pt x="417195" y="1559052"/>
                </a:lnTo>
                <a:lnTo>
                  <a:pt x="829056" y="779526"/>
                </a:lnTo>
                <a:lnTo>
                  <a:pt x="417195" y="0"/>
                </a:lnTo>
                <a:close/>
              </a:path>
            </a:pathLst>
          </a:custGeom>
          <a:solidFill>
            <a:srgbClr val="EB5C2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E6302703-10FF-4703-863F-894D3F4369D1}"/>
              </a:ext>
            </a:extLst>
          </p:cNvPr>
          <p:cNvSpPr txBox="1"/>
          <p:nvPr/>
        </p:nvSpPr>
        <p:spPr>
          <a:xfrm>
            <a:off x="3716395" y="3895999"/>
            <a:ext cx="791097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Ke</a:t>
            </a:r>
            <a:r>
              <a:rPr kumimoji="0" lang="en-US" sz="1200" b="1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y</a:t>
            </a:r>
            <a:r>
              <a:rPr kumimoji="0" lang="en-US" sz="12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w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ord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Matching</a:t>
            </a:r>
            <a:endParaRPr kumimoji="0" lang="en-CN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3396897D-80B1-40C9-93A8-E03E1DFC0B6E}"/>
              </a:ext>
            </a:extLst>
          </p:cNvPr>
          <p:cNvSpPr/>
          <p:nvPr/>
        </p:nvSpPr>
        <p:spPr>
          <a:xfrm>
            <a:off x="7451350" y="3325057"/>
            <a:ext cx="830580" cy="1559560"/>
          </a:xfrm>
          <a:custGeom>
            <a:avLst/>
            <a:gdLst/>
            <a:ahLst/>
            <a:cxnLst/>
            <a:rect l="l" t="t" r="r" b="b"/>
            <a:pathLst>
              <a:path w="830579" h="1559560">
                <a:moveTo>
                  <a:pt x="417957" y="0"/>
                </a:moveTo>
                <a:lnTo>
                  <a:pt x="417957" y="389763"/>
                </a:lnTo>
                <a:lnTo>
                  <a:pt x="0" y="389763"/>
                </a:lnTo>
                <a:lnTo>
                  <a:pt x="0" y="1169289"/>
                </a:lnTo>
                <a:lnTo>
                  <a:pt x="417957" y="1169289"/>
                </a:lnTo>
                <a:lnTo>
                  <a:pt x="417957" y="1559052"/>
                </a:lnTo>
                <a:lnTo>
                  <a:pt x="830580" y="779526"/>
                </a:lnTo>
                <a:lnTo>
                  <a:pt x="417957" y="0"/>
                </a:lnTo>
                <a:close/>
              </a:path>
            </a:pathLst>
          </a:custGeom>
          <a:solidFill>
            <a:srgbClr val="EB5C2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5410E36-662D-4C26-A6EB-A01563CF4098}"/>
              </a:ext>
            </a:extLst>
          </p:cNvPr>
          <p:cNvSpPr txBox="1"/>
          <p:nvPr/>
        </p:nvSpPr>
        <p:spPr>
          <a:xfrm>
            <a:off x="7544617" y="3895999"/>
            <a:ext cx="715152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Dynamic Output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6F97CD10-0E29-484E-9B58-288B8AB94AD2}"/>
              </a:ext>
            </a:extLst>
          </p:cNvPr>
          <p:cNvSpPr txBox="1"/>
          <p:nvPr/>
        </p:nvSpPr>
        <p:spPr>
          <a:xfrm>
            <a:off x="8281930" y="1761317"/>
            <a:ext cx="3176034" cy="17626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6000" marR="118110" lvl="0" indent="-2160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Virtual Image Lip-driven Technology: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Users input text or voice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utomatically generate facial expression coefficients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ccurately drive the mouth shape and facial expression of 3D virtual image.</a:t>
            </a:r>
          </a:p>
          <a:p>
            <a:pPr marL="216000" marR="118110" lvl="0" indent="-2160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marR="118110" lvl="0" indent="-2160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299085" algn="l"/>
                <a:tab pos="299720" algn="l"/>
              </a:tabLst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Share the dynamic output</a:t>
            </a:r>
            <a:endParaRPr kumimoji="0" lang="en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445D260B-82B8-47C4-8C2D-654990E9B4B8}"/>
              </a:ext>
            </a:extLst>
          </p:cNvPr>
          <p:cNvSpPr/>
          <p:nvPr/>
        </p:nvSpPr>
        <p:spPr>
          <a:xfrm>
            <a:off x="1293399" y="5565854"/>
            <a:ext cx="1995170" cy="338455"/>
          </a:xfrm>
          <a:custGeom>
            <a:avLst/>
            <a:gdLst/>
            <a:ahLst/>
            <a:cxnLst/>
            <a:rect l="l" t="t" r="r" b="b"/>
            <a:pathLst>
              <a:path w="1995170" h="338454">
                <a:moveTo>
                  <a:pt x="0" y="338327"/>
                </a:moveTo>
                <a:lnTo>
                  <a:pt x="1994916" y="338327"/>
                </a:lnTo>
                <a:lnTo>
                  <a:pt x="199491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54">
            <a:extLst>
              <a:ext uri="{FF2B5EF4-FFF2-40B4-BE49-F238E27FC236}">
                <a16:creationId xmlns:a16="http://schemas.microsoft.com/office/drawing/2014/main" id="{D707377D-979A-4A66-B97B-A98A9C96F365}"/>
              </a:ext>
            </a:extLst>
          </p:cNvPr>
          <p:cNvSpPr/>
          <p:nvPr/>
        </p:nvSpPr>
        <p:spPr>
          <a:xfrm>
            <a:off x="1160224" y="5517086"/>
            <a:ext cx="1996439" cy="338455"/>
          </a:xfrm>
          <a:custGeom>
            <a:avLst/>
            <a:gdLst/>
            <a:ahLst/>
            <a:cxnLst/>
            <a:rect l="l" t="t" r="r" b="b"/>
            <a:pathLst>
              <a:path w="1996439" h="338454">
                <a:moveTo>
                  <a:pt x="0" y="338328"/>
                </a:moveTo>
                <a:lnTo>
                  <a:pt x="1996439" y="338328"/>
                </a:lnTo>
                <a:lnTo>
                  <a:pt x="1996439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2016E7A6-2DD3-4DAF-A23D-917A5AA09B08}"/>
              </a:ext>
            </a:extLst>
          </p:cNvPr>
          <p:cNvSpPr txBox="1"/>
          <p:nvPr/>
        </p:nvSpPr>
        <p:spPr>
          <a:xfrm>
            <a:off x="1273001" y="5612894"/>
            <a:ext cx="18840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你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最</a:t>
            </a:r>
            <a:r>
              <a:rPr kumimoji="0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喜</a:t>
            </a:r>
            <a:r>
              <a:rPr kumimoji="0" sz="1100" b="0" i="0" u="none" strike="noStrike" kern="1200" cap="none" spc="-15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欢</a:t>
            </a:r>
            <a:r>
              <a:rPr kumimoji="0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以下</a:t>
            </a:r>
            <a:r>
              <a:rPr kumimoji="0" sz="1100" b="0" i="0" u="none" strike="noStrike" kern="1200" cap="none" spc="-15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哪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首音乐</a:t>
            </a: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？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 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FABB64A9-C361-42DC-9EDF-E141B9ED4411}"/>
              </a:ext>
            </a:extLst>
          </p:cNvPr>
          <p:cNvSpPr/>
          <p:nvPr/>
        </p:nvSpPr>
        <p:spPr>
          <a:xfrm>
            <a:off x="1292130" y="6096047"/>
            <a:ext cx="1996439" cy="340360"/>
          </a:xfrm>
          <a:custGeom>
            <a:avLst/>
            <a:gdLst/>
            <a:ahLst/>
            <a:cxnLst/>
            <a:rect l="l" t="t" r="r" b="b"/>
            <a:pathLst>
              <a:path w="1996439" h="340360">
                <a:moveTo>
                  <a:pt x="0" y="339852"/>
                </a:moveTo>
                <a:lnTo>
                  <a:pt x="1996439" y="339852"/>
                </a:lnTo>
                <a:lnTo>
                  <a:pt x="1996439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58">
            <a:extLst>
              <a:ext uri="{FF2B5EF4-FFF2-40B4-BE49-F238E27FC236}">
                <a16:creationId xmlns:a16="http://schemas.microsoft.com/office/drawing/2014/main" id="{E5F2A107-7754-4231-9F5D-868FDF353310}"/>
              </a:ext>
            </a:extLst>
          </p:cNvPr>
          <p:cNvSpPr/>
          <p:nvPr/>
        </p:nvSpPr>
        <p:spPr>
          <a:xfrm>
            <a:off x="1160224" y="6047279"/>
            <a:ext cx="1995170" cy="340360"/>
          </a:xfrm>
          <a:custGeom>
            <a:avLst/>
            <a:gdLst/>
            <a:ahLst/>
            <a:cxnLst/>
            <a:rect l="l" t="t" r="r" b="b"/>
            <a:pathLst>
              <a:path w="1995170" h="340360">
                <a:moveTo>
                  <a:pt x="0" y="339852"/>
                </a:moveTo>
                <a:lnTo>
                  <a:pt x="1994916" y="339852"/>
                </a:lnTo>
                <a:lnTo>
                  <a:pt x="1994916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59">
            <a:extLst>
              <a:ext uri="{FF2B5EF4-FFF2-40B4-BE49-F238E27FC236}">
                <a16:creationId xmlns:a16="http://schemas.microsoft.com/office/drawing/2014/main" id="{B55DCFED-E5BF-4B24-BF69-3398DB486D6C}"/>
              </a:ext>
            </a:extLst>
          </p:cNvPr>
          <p:cNvSpPr/>
          <p:nvPr/>
        </p:nvSpPr>
        <p:spPr>
          <a:xfrm>
            <a:off x="1210197" y="5975112"/>
            <a:ext cx="418012" cy="42451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0">
            <a:extLst>
              <a:ext uri="{FF2B5EF4-FFF2-40B4-BE49-F238E27FC236}">
                <a16:creationId xmlns:a16="http://schemas.microsoft.com/office/drawing/2014/main" id="{E0304F43-2A18-46AC-9FC2-19C628AA7021}"/>
              </a:ext>
            </a:extLst>
          </p:cNvPr>
          <p:cNvSpPr txBox="1"/>
          <p:nvPr/>
        </p:nvSpPr>
        <p:spPr>
          <a:xfrm>
            <a:off x="1182181" y="6135626"/>
            <a:ext cx="198401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671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你最喜欢以下谁的穿搭</a:t>
            </a: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？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3" name="object 66">
            <a:extLst>
              <a:ext uri="{FF2B5EF4-FFF2-40B4-BE49-F238E27FC236}">
                <a16:creationId xmlns:a16="http://schemas.microsoft.com/office/drawing/2014/main" id="{6D4743A2-B632-405D-B484-9147E138453A}"/>
              </a:ext>
            </a:extLst>
          </p:cNvPr>
          <p:cNvSpPr/>
          <p:nvPr/>
        </p:nvSpPr>
        <p:spPr>
          <a:xfrm>
            <a:off x="1292130" y="5097150"/>
            <a:ext cx="1996439" cy="340360"/>
          </a:xfrm>
          <a:custGeom>
            <a:avLst/>
            <a:gdLst/>
            <a:ahLst/>
            <a:cxnLst/>
            <a:rect l="l" t="t" r="r" b="b"/>
            <a:pathLst>
              <a:path w="1996439" h="340360">
                <a:moveTo>
                  <a:pt x="0" y="339852"/>
                </a:moveTo>
                <a:lnTo>
                  <a:pt x="1996439" y="339852"/>
                </a:lnTo>
                <a:lnTo>
                  <a:pt x="1996439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67">
            <a:extLst>
              <a:ext uri="{FF2B5EF4-FFF2-40B4-BE49-F238E27FC236}">
                <a16:creationId xmlns:a16="http://schemas.microsoft.com/office/drawing/2014/main" id="{2EBDADD1-70A4-4A4C-9DA9-5029986A8AB5}"/>
              </a:ext>
            </a:extLst>
          </p:cNvPr>
          <p:cNvSpPr/>
          <p:nvPr/>
        </p:nvSpPr>
        <p:spPr>
          <a:xfrm>
            <a:off x="1160224" y="5043122"/>
            <a:ext cx="1996439" cy="340360"/>
          </a:xfrm>
          <a:custGeom>
            <a:avLst/>
            <a:gdLst/>
            <a:ahLst/>
            <a:cxnLst/>
            <a:rect l="l" t="t" r="r" b="b"/>
            <a:pathLst>
              <a:path w="1996439" h="340360">
                <a:moveTo>
                  <a:pt x="0" y="339852"/>
                </a:moveTo>
                <a:lnTo>
                  <a:pt x="1996439" y="339852"/>
                </a:lnTo>
                <a:lnTo>
                  <a:pt x="1996439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solidFill>
            <a:srgbClr val="8DA7E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69">
            <a:extLst>
              <a:ext uri="{FF2B5EF4-FFF2-40B4-BE49-F238E27FC236}">
                <a16:creationId xmlns:a16="http://schemas.microsoft.com/office/drawing/2014/main" id="{197D08A6-7EE8-471A-AE4E-725B31B57D92}"/>
              </a:ext>
            </a:extLst>
          </p:cNvPr>
          <p:cNvSpPr txBox="1"/>
          <p:nvPr/>
        </p:nvSpPr>
        <p:spPr>
          <a:xfrm>
            <a:off x="1297385" y="5123131"/>
            <a:ext cx="18840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71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你的生日及星座是？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8" name="object 59">
            <a:extLst>
              <a:ext uri="{FF2B5EF4-FFF2-40B4-BE49-F238E27FC236}">
                <a16:creationId xmlns:a16="http://schemas.microsoft.com/office/drawing/2014/main" id="{841615CF-6728-4863-B9B3-BFD47821A92D}"/>
              </a:ext>
            </a:extLst>
          </p:cNvPr>
          <p:cNvSpPr/>
          <p:nvPr/>
        </p:nvSpPr>
        <p:spPr>
          <a:xfrm>
            <a:off x="1210197" y="5484590"/>
            <a:ext cx="418012" cy="42451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59">
            <a:extLst>
              <a:ext uri="{FF2B5EF4-FFF2-40B4-BE49-F238E27FC236}">
                <a16:creationId xmlns:a16="http://schemas.microsoft.com/office/drawing/2014/main" id="{B55DCFED-E5BF-4B24-BF69-3398DB486D6C}"/>
              </a:ext>
            </a:extLst>
          </p:cNvPr>
          <p:cNvSpPr/>
          <p:nvPr/>
        </p:nvSpPr>
        <p:spPr>
          <a:xfrm>
            <a:off x="1210197" y="4994069"/>
            <a:ext cx="418012" cy="42451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99CFFE-245A-4C1A-BDC0-0FA58C2D7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60" b="66667"/>
          <a:stretch/>
        </p:blipFill>
        <p:spPr>
          <a:xfrm>
            <a:off x="945620" y="2922734"/>
            <a:ext cx="2463105" cy="9032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9BD86C-7FFD-4FCF-9C80-42072FC6F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8" t="16730" r="10040" b="29263"/>
          <a:stretch/>
        </p:blipFill>
        <p:spPr>
          <a:xfrm>
            <a:off x="5093223" y="4296843"/>
            <a:ext cx="1829430" cy="225326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87" name="组合 86">
            <a:extLst>
              <a:ext uri="{FF2B5EF4-FFF2-40B4-BE49-F238E27FC236}">
                <a16:creationId xmlns:a16="http://schemas.microsoft.com/office/drawing/2014/main" id="{04606491-33A7-4EEE-B7ED-183451E8ABC5}"/>
              </a:ext>
            </a:extLst>
          </p:cNvPr>
          <p:cNvGrpSpPr/>
          <p:nvPr/>
        </p:nvGrpSpPr>
        <p:grpSpPr>
          <a:xfrm>
            <a:off x="8385730" y="3523981"/>
            <a:ext cx="2634961" cy="2572066"/>
            <a:chOff x="8346842" y="3195991"/>
            <a:chExt cx="2634961" cy="2572066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FAE568B-5B20-4116-B620-69241D822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4349"/>
            <a:stretch/>
          </p:blipFill>
          <p:spPr>
            <a:xfrm>
              <a:off x="8369982" y="3195991"/>
              <a:ext cx="2611821" cy="25720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5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829488D-8E4D-4EAF-B13C-711871D92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7008"/>
            <a:stretch/>
          </p:blipFill>
          <p:spPr>
            <a:xfrm>
              <a:off x="8346842" y="4118175"/>
              <a:ext cx="1142582" cy="877631"/>
            </a:xfrm>
            <a:prstGeom prst="rect">
              <a:avLst/>
            </a:prstGeom>
          </p:spPr>
        </p:pic>
        <p:pic>
          <p:nvPicPr>
            <p:cNvPr id="8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AFD276B-1585-1A43-88D0-016D99CC1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7008"/>
            <a:stretch/>
          </p:blipFill>
          <p:spPr>
            <a:xfrm>
              <a:off x="9489424" y="5211709"/>
              <a:ext cx="501542" cy="385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387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2">
            <a:extLst>
              <a:ext uri="{FF2B5EF4-FFF2-40B4-BE49-F238E27FC236}">
                <a16:creationId xmlns:a16="http://schemas.microsoft.com/office/drawing/2014/main" id="{A866879E-F1F4-4BDC-8837-02732E5EDCD6}"/>
              </a:ext>
            </a:extLst>
          </p:cNvPr>
          <p:cNvSpPr/>
          <p:nvPr/>
        </p:nvSpPr>
        <p:spPr>
          <a:xfrm>
            <a:off x="-1" y="1805939"/>
            <a:ext cx="12333891" cy="3934967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8364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Warm-Up H5 D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esign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Game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— Mechanism &amp; Demo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7D8AA59-B52F-48FC-9467-8D756389D2C7}"/>
              </a:ext>
            </a:extLst>
          </p:cNvPr>
          <p:cNvGrpSpPr/>
          <p:nvPr/>
        </p:nvGrpSpPr>
        <p:grpSpPr>
          <a:xfrm>
            <a:off x="306910" y="1333596"/>
            <a:ext cx="11321192" cy="5058737"/>
            <a:chOff x="306910" y="1333596"/>
            <a:chExt cx="11321192" cy="50587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3CAD14-B1A8-584E-8B7C-D732F170440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7" descr="smartphone.png">
              <a:extLst>
                <a:ext uri="{FF2B5EF4-FFF2-40B4-BE49-F238E27FC236}">
                  <a16:creationId xmlns:a16="http://schemas.microsoft.com/office/drawing/2014/main" id="{9C8357D9-C891-47DF-9B59-53C2CE2D6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83191" y="1333596"/>
              <a:ext cx="2812809" cy="5058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7" descr="smartphone.png">
              <a:extLst>
                <a:ext uri="{FF2B5EF4-FFF2-40B4-BE49-F238E27FC236}">
                  <a16:creationId xmlns:a16="http://schemas.microsoft.com/office/drawing/2014/main" id="{29495082-EC7A-46AA-8268-96A08AD1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7075" y="1333596"/>
              <a:ext cx="2812933" cy="505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" descr="smartphone.png">
              <a:extLst>
                <a:ext uri="{FF2B5EF4-FFF2-40B4-BE49-F238E27FC236}">
                  <a16:creationId xmlns:a16="http://schemas.microsoft.com/office/drawing/2014/main" id="{ABC43D7A-1165-48C8-8070-AA4A83ED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15293" y="1333596"/>
              <a:ext cx="2812809" cy="5058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7" descr="smartphone.png">
              <a:extLst>
                <a:ext uri="{FF2B5EF4-FFF2-40B4-BE49-F238E27FC236}">
                  <a16:creationId xmlns:a16="http://schemas.microsoft.com/office/drawing/2014/main" id="{73ADE143-6E6D-4ABE-91BA-962BD7DD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49177" y="1333597"/>
              <a:ext cx="2812933" cy="505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 descr="2022崽崽zepeto最新版下载-崽崽zepeto中文版下载v3.7.7 安卓正版-安粉丝手游网">
              <a:extLst>
                <a:ext uri="{FF2B5EF4-FFF2-40B4-BE49-F238E27FC236}">
                  <a16:creationId xmlns:a16="http://schemas.microsoft.com/office/drawing/2014/main" id="{7576957D-C6AC-417D-A152-2DC35B2C6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" t="3651" r="3160" b="6151"/>
            <a:stretch/>
          </p:blipFill>
          <p:spPr bwMode="auto">
            <a:xfrm>
              <a:off x="766760" y="1959013"/>
              <a:ext cx="2267843" cy="3781893"/>
            </a:xfrm>
            <a:prstGeom prst="rect">
              <a:avLst/>
            </a:prstGeom>
            <a:solidFill>
              <a:srgbClr val="8068FF"/>
            </a:solidFill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3A0405-CE04-445B-840D-5372DB2582FB}"/>
                </a:ext>
              </a:extLst>
            </p:cNvPr>
            <p:cNvSpPr/>
            <p:nvPr/>
          </p:nvSpPr>
          <p:spPr>
            <a:xfrm>
              <a:off x="1361789" y="3474720"/>
              <a:ext cx="1161825" cy="688489"/>
            </a:xfrm>
            <a:prstGeom prst="rect">
              <a:avLst/>
            </a:prstGeom>
            <a:solidFill>
              <a:srgbClr val="80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EC3CC63-A08C-4FFC-A10B-AEADB5877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2050341" y="2535905"/>
              <a:ext cx="269876" cy="20729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988253-D397-4407-B71A-3B2141BB9558}"/>
                </a:ext>
              </a:extLst>
            </p:cNvPr>
            <p:cNvSpPr/>
            <p:nvPr/>
          </p:nvSpPr>
          <p:spPr>
            <a:xfrm rot="1965423">
              <a:off x="2328081" y="4841223"/>
              <a:ext cx="127397" cy="66513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484D0F4-19E2-49C8-BD43-F7450ECBFDE8}"/>
                </a:ext>
              </a:extLst>
            </p:cNvPr>
            <p:cNvSpPr/>
            <p:nvPr/>
          </p:nvSpPr>
          <p:spPr>
            <a:xfrm rot="1965423">
              <a:off x="2321731" y="4830937"/>
              <a:ext cx="46670" cy="45719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E149581-35A6-4537-A260-F33E61032219}"/>
                </a:ext>
              </a:extLst>
            </p:cNvPr>
            <p:cNvSpPr/>
            <p:nvPr/>
          </p:nvSpPr>
          <p:spPr>
            <a:xfrm rot="1965423">
              <a:off x="2301058" y="4804297"/>
              <a:ext cx="45719" cy="45719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1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F08D36D-4DB5-4556-B65A-AA7420E6A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 rot="943012">
              <a:off x="2283052" y="4780811"/>
              <a:ext cx="226973" cy="174341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8B88AD-C65A-4636-B939-5CCAF9F4B627}"/>
                </a:ext>
              </a:extLst>
            </p:cNvPr>
            <p:cNvSpPr/>
            <p:nvPr/>
          </p:nvSpPr>
          <p:spPr>
            <a:xfrm rot="2904289">
              <a:off x="936861" y="4644569"/>
              <a:ext cx="202795" cy="143809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517C993-DD75-495D-9517-29FC07F4D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7008"/>
            <a:stretch/>
          </p:blipFill>
          <p:spPr>
            <a:xfrm rot="2274565">
              <a:off x="924895" y="4617315"/>
              <a:ext cx="269876" cy="207295"/>
            </a:xfrm>
            <a:prstGeom prst="rect">
              <a:avLst/>
            </a:prstGeom>
          </p:spPr>
        </p:pic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C406D2AF-C5CC-4A75-99F0-5A50F761866F}"/>
                </a:ext>
              </a:extLst>
            </p:cNvPr>
            <p:cNvSpPr/>
            <p:nvPr/>
          </p:nvSpPr>
          <p:spPr>
            <a:xfrm>
              <a:off x="767040" y="3175572"/>
              <a:ext cx="2267564" cy="1149511"/>
            </a:xfrm>
            <a:custGeom>
              <a:avLst/>
              <a:gdLst/>
              <a:ahLst/>
              <a:cxnLst/>
              <a:rect l="l" t="t" r="r" b="b"/>
              <a:pathLst>
                <a:path w="7759065" h="1851660">
                  <a:moveTo>
                    <a:pt x="0" y="1851660"/>
                  </a:moveTo>
                  <a:lnTo>
                    <a:pt x="7758683" y="1851660"/>
                  </a:lnTo>
                  <a:lnTo>
                    <a:pt x="7758683" y="0"/>
                  </a:lnTo>
                  <a:lnTo>
                    <a:pt x="0" y="0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chemeClr val="bg2">
                <a:lumMod val="10000"/>
                <a:alpha val="59999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CD15D5C-3AE7-48E2-B40A-DA09AABA25BB}"/>
                </a:ext>
              </a:extLst>
            </p:cNvPr>
            <p:cNvSpPr txBox="1"/>
            <p:nvPr/>
          </p:nvSpPr>
          <p:spPr>
            <a:xfrm>
              <a:off x="306910" y="5378856"/>
              <a:ext cx="3187541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reflection blurRad="6350" stA="55000" endA="300" endPos="45500" dir="5400000" sy="-100000" algn="bl" rotWithShape="0"/>
                  </a:effectLst>
                  <a:uLnTx/>
                  <a:uFillTx/>
                  <a:latin typeface="Dubai Light" panose="020B0303030403030204" pitchFamily="34" charset="-78"/>
                  <a:ea typeface="宋体" panose="02010600030101010101" pitchFamily="2" charset="-122"/>
                  <a:cs typeface="Dubai Light" panose="020B0303030403030204" pitchFamily="34" charset="-78"/>
                </a:rPr>
                <a:t>Just Do It In Your Infinity</a:t>
              </a:r>
              <a:endParaRPr kumimoji="0" lang="zh-CN" altLang="en-US" sz="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Dubai Light" panose="020B0303030403030204" pitchFamily="34" charset="-78"/>
                <a:ea typeface="宋体" panose="02010600030101010101" pitchFamily="2" charset="-122"/>
                <a:cs typeface="Dubai Light" panose="020B0303030403030204" pitchFamily="34" charset="-78"/>
              </a:endParaRPr>
            </a:p>
          </p:txBody>
        </p:sp>
        <p:sp>
          <p:nvSpPr>
            <p:cNvPr id="29" name="object 40">
              <a:extLst>
                <a:ext uri="{FF2B5EF4-FFF2-40B4-BE49-F238E27FC236}">
                  <a16:creationId xmlns:a16="http://schemas.microsoft.com/office/drawing/2014/main" id="{1E4D70FD-61C5-4F77-85B0-E580888A3541}"/>
                </a:ext>
              </a:extLst>
            </p:cNvPr>
            <p:cNvSpPr txBox="1"/>
            <p:nvPr/>
          </p:nvSpPr>
          <p:spPr>
            <a:xfrm>
              <a:off x="917170" y="3506490"/>
              <a:ext cx="2034460" cy="464935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设计你的专属</a:t>
              </a:r>
              <a:r>
                <a:rPr kumimoji="0" lang="en-US" altLang="zh-CN" sz="1200" b="1" i="0" u="none" strike="noStrike" kern="1200" cap="none" spc="-1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InfinityME</a:t>
              </a:r>
              <a:r>
                <a:rPr kumimoji="0" lang="zh-CN" altLang="en-US" sz="120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形象！</a:t>
              </a:r>
              <a:endParaRPr kumimoji="0" lang="en-US" altLang="zh-CN" sz="12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体验运动、潮流与想象力融合的新奇宇宙</a:t>
              </a: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23B86E3-495B-441F-9647-EAAF00AC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8872" y="5038842"/>
              <a:ext cx="549338" cy="356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3C832E4-6C46-4B0B-BF23-E44C776E0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9" b="18098"/>
            <a:stretch/>
          </p:blipFill>
          <p:spPr>
            <a:xfrm>
              <a:off x="3535386" y="1959013"/>
              <a:ext cx="2269179" cy="3781893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89381D4-38F1-4371-BBB7-E2E063137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" t="12035" r="-730" b="11930"/>
            <a:stretch/>
          </p:blipFill>
          <p:spPr>
            <a:xfrm>
              <a:off x="6267197" y="1953637"/>
              <a:ext cx="2320152" cy="378727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B85C244-9488-4820-BFB5-6D0C332EA0BD}"/>
                </a:ext>
              </a:extLst>
            </p:cNvPr>
            <p:cNvSpPr/>
            <p:nvPr/>
          </p:nvSpPr>
          <p:spPr>
            <a:xfrm>
              <a:off x="6411433" y="1959013"/>
              <a:ext cx="1698072" cy="380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FD7E9F12-869F-42BC-83A1-83D085AFFD12}"/>
                </a:ext>
              </a:extLst>
            </p:cNvPr>
            <p:cNvSpPr txBox="1"/>
            <p:nvPr/>
          </p:nvSpPr>
          <p:spPr>
            <a:xfrm>
              <a:off x="6418734" y="2051807"/>
              <a:ext cx="2034460" cy="3327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根据上传的照片识别：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你是这样的潮流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Boy</a:t>
              </a: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？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5F9D92E-A66C-4197-B531-7F4D577E4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8" t="19162" r="231" b="1787"/>
            <a:stretch/>
          </p:blipFill>
          <p:spPr>
            <a:xfrm>
              <a:off x="9040908" y="1953697"/>
              <a:ext cx="2310492" cy="3781893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C7BE0E69-AF25-4863-893B-AF147185347E}"/>
                </a:ext>
              </a:extLst>
            </p:cNvPr>
            <p:cNvSpPr txBox="1"/>
            <p:nvPr/>
          </p:nvSpPr>
          <p:spPr>
            <a:xfrm>
              <a:off x="9178924" y="2044442"/>
              <a:ext cx="2034460" cy="3327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曾经购买的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NIKE</a:t>
              </a: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服饰，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这就穿上试试？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10E5215-FB47-4F1D-A2D6-88B9DC153D61}"/>
                </a:ext>
              </a:extLst>
            </p:cNvPr>
            <p:cNvSpPr/>
            <p:nvPr/>
          </p:nvSpPr>
          <p:spPr>
            <a:xfrm rot="21413871">
              <a:off x="9366438" y="3257822"/>
              <a:ext cx="782343" cy="67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698031E-BC83-4211-A963-DF61046BA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27" r="56578"/>
            <a:stretch/>
          </p:blipFill>
          <p:spPr>
            <a:xfrm>
              <a:off x="9033306" y="3392610"/>
              <a:ext cx="1069184" cy="470243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3060986-5372-4402-9D7A-170F39DC238A}"/>
                </a:ext>
              </a:extLst>
            </p:cNvPr>
            <p:cNvSpPr/>
            <p:nvPr/>
          </p:nvSpPr>
          <p:spPr>
            <a:xfrm rot="21070557">
              <a:off x="9032752" y="2625639"/>
              <a:ext cx="487175" cy="4217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FC5DEC2-D31A-43A3-B2D5-90ABFE92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84864">
              <a:off x="9021178" y="2679837"/>
              <a:ext cx="498532" cy="339457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DBAFCD3-382F-45F1-BC51-5DB01632850E}"/>
                </a:ext>
              </a:extLst>
            </p:cNvPr>
            <p:cNvSpPr/>
            <p:nvPr/>
          </p:nvSpPr>
          <p:spPr>
            <a:xfrm rot="21070557">
              <a:off x="10883519" y="3049909"/>
              <a:ext cx="487175" cy="4217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58106EC-733B-4ACB-B2A8-37E695F4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8029">
              <a:off x="10891672" y="3061828"/>
              <a:ext cx="374319" cy="446485"/>
            </a:xfrm>
            <a:prstGeom prst="rect">
              <a:avLst/>
            </a:prstGeom>
          </p:spPr>
        </p:pic>
      </p:grpSp>
      <p:pic>
        <p:nvPicPr>
          <p:cNvPr id="52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628A7AB-9376-4832-A0B5-B8ADEA79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7962310" y="1953697"/>
            <a:ext cx="638080" cy="490117"/>
          </a:xfrm>
          <a:prstGeom prst="rect">
            <a:avLst/>
          </a:prstGeom>
        </p:spPr>
      </p:pic>
      <p:pic>
        <p:nvPicPr>
          <p:cNvPr id="53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38ADBBF4-FF11-4666-947C-C05A51E34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10747174" y="1948381"/>
            <a:ext cx="638080" cy="4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2">
            <a:extLst>
              <a:ext uri="{FF2B5EF4-FFF2-40B4-BE49-F238E27FC236}">
                <a16:creationId xmlns:a16="http://schemas.microsoft.com/office/drawing/2014/main" id="{C2C7D077-D50B-41E6-9A44-39A78FE194D9}"/>
              </a:ext>
            </a:extLst>
          </p:cNvPr>
          <p:cNvSpPr/>
          <p:nvPr/>
        </p:nvSpPr>
        <p:spPr>
          <a:xfrm>
            <a:off x="-1" y="1805939"/>
            <a:ext cx="12192001" cy="3934967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43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From H5 Design Game To NIKE Infinity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952AC9F-99EC-42DD-A099-6CDAF784CB2A}"/>
              </a:ext>
            </a:extLst>
          </p:cNvPr>
          <p:cNvGrpSpPr/>
          <p:nvPr/>
        </p:nvGrpSpPr>
        <p:grpSpPr>
          <a:xfrm>
            <a:off x="183894" y="1440096"/>
            <a:ext cx="2671501" cy="4804388"/>
            <a:chOff x="183894" y="1440096"/>
            <a:chExt cx="2671501" cy="4804388"/>
          </a:xfrm>
        </p:grpSpPr>
        <p:pic>
          <p:nvPicPr>
            <p:cNvPr id="13" name="Picture 17" descr="smartphone.png">
              <a:extLst>
                <a:ext uri="{FF2B5EF4-FFF2-40B4-BE49-F238E27FC236}">
                  <a16:creationId xmlns:a16="http://schemas.microsoft.com/office/drawing/2014/main" id="{E4BC185B-802B-46DC-A8C8-C58C0FD1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3894" y="1440096"/>
              <a:ext cx="2671501" cy="4804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3CAD14-B1A8-584E-8B7C-D732F170440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32BD08-4972-4A0C-A5C5-CB5811A96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2" r="-249" b="17982"/>
            <a:stretch/>
          </p:blipFill>
          <p:spPr>
            <a:xfrm>
              <a:off x="419349" y="2006993"/>
              <a:ext cx="2164361" cy="362294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4F3252F-EEDB-4304-91F9-79621ADD8E66}"/>
                </a:ext>
              </a:extLst>
            </p:cNvPr>
            <p:cNvSpPr/>
            <p:nvPr/>
          </p:nvSpPr>
          <p:spPr>
            <a:xfrm>
              <a:off x="781493" y="2158409"/>
              <a:ext cx="1430079" cy="116958"/>
            </a:xfrm>
            <a:prstGeom prst="rect">
              <a:avLst/>
            </a:prstGeom>
            <a:solidFill>
              <a:srgbClr val="B8A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5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234EBA-ED05-4834-B240-3FDA7038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1985319" y="1960933"/>
              <a:ext cx="638080" cy="490117"/>
            </a:xfrm>
            <a:prstGeom prst="rect">
              <a:avLst/>
            </a:prstGeom>
          </p:spPr>
        </p:pic>
        <p:sp>
          <p:nvSpPr>
            <p:cNvPr id="16" name="object 40">
              <a:extLst>
                <a:ext uri="{FF2B5EF4-FFF2-40B4-BE49-F238E27FC236}">
                  <a16:creationId xmlns:a16="http://schemas.microsoft.com/office/drawing/2014/main" id="{B810A062-B14C-4286-B7A6-4856BD0DF963}"/>
                </a:ext>
              </a:extLst>
            </p:cNvPr>
            <p:cNvSpPr txBox="1"/>
            <p:nvPr/>
          </p:nvSpPr>
          <p:spPr>
            <a:xfrm>
              <a:off x="502108" y="2156622"/>
              <a:ext cx="2034460" cy="16607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我 潮流无限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644194B-25F3-4FF0-8E79-5EAA9B93B1C9}"/>
                </a:ext>
              </a:extLst>
            </p:cNvPr>
            <p:cNvSpPr/>
            <p:nvPr/>
          </p:nvSpPr>
          <p:spPr>
            <a:xfrm>
              <a:off x="414094" y="4603898"/>
              <a:ext cx="2164360" cy="1026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bject 40">
              <a:extLst>
                <a:ext uri="{FF2B5EF4-FFF2-40B4-BE49-F238E27FC236}">
                  <a16:creationId xmlns:a16="http://schemas.microsoft.com/office/drawing/2014/main" id="{91034D9D-B73D-42BF-BC6E-B8CA75FD3D40}"/>
                </a:ext>
              </a:extLst>
            </p:cNvPr>
            <p:cNvSpPr txBox="1"/>
            <p:nvPr/>
          </p:nvSpPr>
          <p:spPr>
            <a:xfrm>
              <a:off x="549250" y="4753527"/>
              <a:ext cx="2034460" cy="3327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你的专属</a:t>
              </a:r>
              <a:r>
                <a:rPr kumimoji="0" lang="en-US" altLang="zh-CN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InfinityME</a:t>
              </a: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已经生成！</a:t>
              </a:r>
              <a:endPara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长按图片即可保存分享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~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ADE5363-BD87-47E1-A4AA-4EC2F3756A09}"/>
                </a:ext>
              </a:extLst>
            </p:cNvPr>
            <p:cNvSpPr/>
            <p:nvPr/>
          </p:nvSpPr>
          <p:spPr>
            <a:xfrm>
              <a:off x="669851" y="5151474"/>
              <a:ext cx="1722475" cy="288000"/>
            </a:xfrm>
            <a:prstGeom prst="roundRect">
              <a:avLst/>
            </a:prstGeom>
            <a:solidFill>
              <a:srgbClr val="574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9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50F415D-D4B9-4915-B6AC-9A05AD162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1281159" y="3140014"/>
              <a:ext cx="215373" cy="165431"/>
            </a:xfrm>
            <a:prstGeom prst="rect">
              <a:avLst/>
            </a:prstGeom>
          </p:spPr>
        </p:pic>
        <p:sp>
          <p:nvSpPr>
            <p:cNvPr id="20" name="object 40">
              <a:extLst>
                <a:ext uri="{FF2B5EF4-FFF2-40B4-BE49-F238E27FC236}">
                  <a16:creationId xmlns:a16="http://schemas.microsoft.com/office/drawing/2014/main" id="{8D5D0558-0FF7-4DBD-9580-90B9B77FA694}"/>
                </a:ext>
              </a:extLst>
            </p:cNvPr>
            <p:cNvSpPr txBox="1"/>
            <p:nvPr/>
          </p:nvSpPr>
          <p:spPr>
            <a:xfrm>
              <a:off x="533302" y="5212438"/>
              <a:ext cx="2034460" cy="15068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进入</a:t>
              </a:r>
              <a:r>
                <a:rPr kumimoji="0" lang="en-US" altLang="zh-C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NIKE Infinity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445659C-43B2-42E4-8C5B-2519D5B46F70}"/>
              </a:ext>
            </a:extLst>
          </p:cNvPr>
          <p:cNvGrpSpPr/>
          <p:nvPr/>
        </p:nvGrpSpPr>
        <p:grpSpPr>
          <a:xfrm>
            <a:off x="6092874" y="1440306"/>
            <a:ext cx="2671384" cy="4804178"/>
            <a:chOff x="2854782" y="1440306"/>
            <a:chExt cx="2671384" cy="4804178"/>
          </a:xfrm>
        </p:grpSpPr>
        <p:pic>
          <p:nvPicPr>
            <p:cNvPr id="12" name="Picture 17" descr="smartphone.png">
              <a:extLst>
                <a:ext uri="{FF2B5EF4-FFF2-40B4-BE49-F238E27FC236}">
                  <a16:creationId xmlns:a16="http://schemas.microsoft.com/office/drawing/2014/main" id="{00112C49-E40A-4A75-AC91-D1B774CD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4782" y="1440306"/>
              <a:ext cx="2671384" cy="4804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E2016B5-3DA1-41F1-9886-737371740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5" b="16863"/>
            <a:stretch/>
          </p:blipFill>
          <p:spPr>
            <a:xfrm>
              <a:off x="3075197" y="2006993"/>
              <a:ext cx="2171471" cy="3620803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E48D8D6-F581-4AD6-8291-1AFB765FCEAD}"/>
                </a:ext>
              </a:extLst>
            </p:cNvPr>
            <p:cNvSpPr/>
            <p:nvPr/>
          </p:nvSpPr>
          <p:spPr>
            <a:xfrm>
              <a:off x="3163186" y="3870251"/>
              <a:ext cx="1143000" cy="356191"/>
            </a:xfrm>
            <a:prstGeom prst="rect">
              <a:avLst/>
            </a:prstGeom>
            <a:solidFill>
              <a:srgbClr val="806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3DA2666-A408-41E4-A510-8D5B5AB872EA}"/>
                </a:ext>
              </a:extLst>
            </p:cNvPr>
            <p:cNvSpPr txBox="1"/>
            <p:nvPr/>
          </p:nvSpPr>
          <p:spPr>
            <a:xfrm>
              <a:off x="3086778" y="3662259"/>
              <a:ext cx="1604927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欢迎你，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Justina!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用你的</a:t>
              </a:r>
              <a:r>
                <a:rPr kumimoji="0" lang="en-US" altLang="zh-CN" sz="9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InfinityME</a:t>
              </a:r>
              <a:endPara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去体验一个新奇的</a:t>
              </a:r>
              <a:r>
                <a:rPr kumimoji="0" lang="en-US" altLang="zh-C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NIKE</a:t>
              </a: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世界</a:t>
              </a:r>
            </a:p>
          </p:txBody>
        </p:sp>
        <p:pic>
          <p:nvPicPr>
            <p:cNvPr id="28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3814A89-3B71-43F4-BEBE-0673B7FC9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3086778" y="3135585"/>
              <a:ext cx="956456" cy="734666"/>
            </a:xfrm>
            <a:prstGeom prst="rect">
              <a:avLst/>
            </a:prstGeom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A44AB60-6122-4698-B7E6-4BDC94894170}"/>
                </a:ext>
              </a:extLst>
            </p:cNvPr>
            <p:cNvSpPr/>
            <p:nvPr/>
          </p:nvSpPr>
          <p:spPr>
            <a:xfrm>
              <a:off x="3299694" y="5143779"/>
              <a:ext cx="1722475" cy="2880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object 40">
              <a:extLst>
                <a:ext uri="{FF2B5EF4-FFF2-40B4-BE49-F238E27FC236}">
                  <a16:creationId xmlns:a16="http://schemas.microsoft.com/office/drawing/2014/main" id="{612D6234-D1C3-4062-8C36-358592E3E1F6}"/>
                </a:ext>
              </a:extLst>
            </p:cNvPr>
            <p:cNvSpPr txBox="1"/>
            <p:nvPr/>
          </p:nvSpPr>
          <p:spPr>
            <a:xfrm>
              <a:off x="3126467" y="5212438"/>
              <a:ext cx="2034460" cy="15068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进入</a:t>
              </a:r>
              <a:r>
                <a:rPr kumimoji="0" lang="en-US" altLang="zh-C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NIKE Infinity</a:t>
              </a:r>
            </a:p>
          </p:txBody>
        </p:sp>
        <p:pic>
          <p:nvPicPr>
            <p:cNvPr id="35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5879A13-E06D-4EEA-8430-41D86A9FB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7008"/>
            <a:stretch/>
          </p:blipFill>
          <p:spPr>
            <a:xfrm>
              <a:off x="4274617" y="3021532"/>
              <a:ext cx="261937" cy="201197"/>
            </a:xfrm>
            <a:prstGeom prst="rect">
              <a:avLst/>
            </a:prstGeom>
          </p:spPr>
        </p:pic>
        <p:pic>
          <p:nvPicPr>
            <p:cNvPr id="3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3E189D8-2F77-45C8-8590-4740C19BE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008"/>
            <a:stretch/>
          </p:blipFill>
          <p:spPr>
            <a:xfrm rot="1583800">
              <a:off x="3901787" y="4925963"/>
              <a:ext cx="261937" cy="201197"/>
            </a:xfrm>
            <a:prstGeom prst="rect">
              <a:avLst/>
            </a:prstGeom>
          </p:spPr>
        </p:pic>
      </p:grpSp>
      <p:sp>
        <p:nvSpPr>
          <p:cNvPr id="37" name="object 5">
            <a:extLst>
              <a:ext uri="{FF2B5EF4-FFF2-40B4-BE49-F238E27FC236}">
                <a16:creationId xmlns:a16="http://schemas.microsoft.com/office/drawing/2014/main" id="{F13071A4-13E0-413B-8FA7-DA6E43C17D0C}"/>
              </a:ext>
            </a:extLst>
          </p:cNvPr>
          <p:cNvSpPr/>
          <p:nvPr/>
        </p:nvSpPr>
        <p:spPr>
          <a:xfrm>
            <a:off x="2893009" y="1805939"/>
            <a:ext cx="2831599" cy="3821857"/>
          </a:xfrm>
          <a:custGeom>
            <a:avLst/>
            <a:gdLst/>
            <a:ahLst/>
            <a:cxnLst/>
            <a:rect l="l" t="t" r="r" b="b"/>
            <a:pathLst>
              <a:path w="3058795" h="3157854">
                <a:moveTo>
                  <a:pt x="0" y="62103"/>
                </a:moveTo>
                <a:lnTo>
                  <a:pt x="4877" y="37933"/>
                </a:lnTo>
                <a:lnTo>
                  <a:pt x="18178" y="18192"/>
                </a:lnTo>
                <a:lnTo>
                  <a:pt x="37906" y="4881"/>
                </a:lnTo>
                <a:lnTo>
                  <a:pt x="62064" y="0"/>
                </a:lnTo>
                <a:lnTo>
                  <a:pt x="2996565" y="0"/>
                </a:lnTo>
                <a:lnTo>
                  <a:pt x="3020734" y="4881"/>
                </a:lnTo>
                <a:lnTo>
                  <a:pt x="3040475" y="18192"/>
                </a:lnTo>
                <a:lnTo>
                  <a:pt x="3053786" y="37933"/>
                </a:lnTo>
                <a:lnTo>
                  <a:pt x="3058667" y="62103"/>
                </a:lnTo>
                <a:lnTo>
                  <a:pt x="3058667" y="3095663"/>
                </a:lnTo>
                <a:lnTo>
                  <a:pt x="3053786" y="3119821"/>
                </a:lnTo>
                <a:lnTo>
                  <a:pt x="3040475" y="3139549"/>
                </a:lnTo>
                <a:lnTo>
                  <a:pt x="3020734" y="3152850"/>
                </a:lnTo>
                <a:lnTo>
                  <a:pt x="2996565" y="3157728"/>
                </a:lnTo>
                <a:lnTo>
                  <a:pt x="62064" y="3157728"/>
                </a:lnTo>
                <a:lnTo>
                  <a:pt x="37906" y="3152850"/>
                </a:lnTo>
                <a:lnTo>
                  <a:pt x="18178" y="3139549"/>
                </a:lnTo>
                <a:lnTo>
                  <a:pt x="4877" y="3119821"/>
                </a:lnTo>
                <a:lnTo>
                  <a:pt x="0" y="3095663"/>
                </a:lnTo>
                <a:lnTo>
                  <a:pt x="0" y="6210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EB5C2A"/>
            </a:solidFill>
            <a:prstDash val="sysDash"/>
          </a:ln>
        </p:spPr>
        <p:txBody>
          <a:bodyPr wrap="square" lIns="0" tIns="0" rIns="0" bIns="0" rtlCol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indent="-285750">
              <a:buFont typeface="Calibri" panose="020F0502020204030204" pitchFamily="34" charset="0"/>
              <a:buChar char=" 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customized image design, users put on optional clothing and equipment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their own virtual image.</a:t>
            </a:r>
          </a:p>
          <a:p>
            <a:pPr marL="171450" indent="-171450">
              <a:buFont typeface="Calibri" panose="020F0502020204030204" pitchFamily="34" charset="0"/>
              <a:buChar char=" "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EB5C2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indent="-285750">
              <a:buFont typeface="Calibri" panose="020F0502020204030204" pitchFamily="34" charset="0"/>
              <a:buChar char=" 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Users input text or language to automatically generate dynamic images, which can be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saved and shared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social network.</a:t>
            </a:r>
          </a:p>
          <a:p>
            <a:pPr marL="171450" indent="-171450">
              <a:buFont typeface="Calibri" panose="020F0502020204030204" pitchFamily="34" charset="0"/>
              <a:buChar char=" "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indent="-285750">
              <a:buFont typeface="Calibri" panose="020F0502020204030204" pitchFamily="34" charset="0"/>
              <a:buChar char=" 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downloading NIKE APP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you can automatically upload your image to NIKE Infinity and get certain points, which can be used to participate in welfare purchase activities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offline stores.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EB5C2A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05C1679-E198-4D9F-B974-27DC97E6F931}"/>
              </a:ext>
            </a:extLst>
          </p:cNvPr>
          <p:cNvGrpSpPr/>
          <p:nvPr/>
        </p:nvGrpSpPr>
        <p:grpSpPr>
          <a:xfrm>
            <a:off x="3124979" y="1618033"/>
            <a:ext cx="2367657" cy="342900"/>
            <a:chOff x="6009202" y="1285101"/>
            <a:chExt cx="2737485" cy="342900"/>
          </a:xfrm>
        </p:grpSpPr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57BF3A81-16FD-4B1F-84B7-57384536A90D}"/>
                </a:ext>
              </a:extLst>
            </p:cNvPr>
            <p:cNvSpPr/>
            <p:nvPr/>
          </p:nvSpPr>
          <p:spPr>
            <a:xfrm>
              <a:off x="6009202" y="1285101"/>
              <a:ext cx="2737485" cy="342900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3B711EA9-FEFF-4D81-A982-5362A68FF8A3}"/>
                </a:ext>
              </a:extLst>
            </p:cNvPr>
            <p:cNvSpPr txBox="1"/>
            <p:nvPr/>
          </p:nvSpPr>
          <p:spPr>
            <a:xfrm>
              <a:off x="6009202" y="1310894"/>
              <a:ext cx="2737485" cy="28918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H5 D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/>
                </a:rPr>
                <a:t>esign Game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sp>
        <p:nvSpPr>
          <p:cNvPr id="43" name="object 5">
            <a:extLst>
              <a:ext uri="{FF2B5EF4-FFF2-40B4-BE49-F238E27FC236}">
                <a16:creationId xmlns:a16="http://schemas.microsoft.com/office/drawing/2014/main" id="{C55243B6-CBA8-4F33-A21E-29B1E77B4763}"/>
              </a:ext>
            </a:extLst>
          </p:cNvPr>
          <p:cNvSpPr/>
          <p:nvPr/>
        </p:nvSpPr>
        <p:spPr>
          <a:xfrm>
            <a:off x="8822966" y="1805939"/>
            <a:ext cx="2831599" cy="3824001"/>
          </a:xfrm>
          <a:custGeom>
            <a:avLst/>
            <a:gdLst/>
            <a:ahLst/>
            <a:cxnLst/>
            <a:rect l="l" t="t" r="r" b="b"/>
            <a:pathLst>
              <a:path w="3058795" h="3157854">
                <a:moveTo>
                  <a:pt x="0" y="62103"/>
                </a:moveTo>
                <a:lnTo>
                  <a:pt x="4877" y="37933"/>
                </a:lnTo>
                <a:lnTo>
                  <a:pt x="18178" y="18192"/>
                </a:lnTo>
                <a:lnTo>
                  <a:pt x="37906" y="4881"/>
                </a:lnTo>
                <a:lnTo>
                  <a:pt x="62064" y="0"/>
                </a:lnTo>
                <a:lnTo>
                  <a:pt x="2996565" y="0"/>
                </a:lnTo>
                <a:lnTo>
                  <a:pt x="3020734" y="4881"/>
                </a:lnTo>
                <a:lnTo>
                  <a:pt x="3040475" y="18192"/>
                </a:lnTo>
                <a:lnTo>
                  <a:pt x="3053786" y="37933"/>
                </a:lnTo>
                <a:lnTo>
                  <a:pt x="3058667" y="62103"/>
                </a:lnTo>
                <a:lnTo>
                  <a:pt x="3058667" y="3095663"/>
                </a:lnTo>
                <a:lnTo>
                  <a:pt x="3053786" y="3119821"/>
                </a:lnTo>
                <a:lnTo>
                  <a:pt x="3040475" y="3139549"/>
                </a:lnTo>
                <a:lnTo>
                  <a:pt x="3020734" y="3152850"/>
                </a:lnTo>
                <a:lnTo>
                  <a:pt x="2996565" y="3157728"/>
                </a:lnTo>
                <a:lnTo>
                  <a:pt x="62064" y="3157728"/>
                </a:lnTo>
                <a:lnTo>
                  <a:pt x="37906" y="3152850"/>
                </a:lnTo>
                <a:lnTo>
                  <a:pt x="18178" y="3139549"/>
                </a:lnTo>
                <a:lnTo>
                  <a:pt x="4877" y="3119821"/>
                </a:lnTo>
                <a:lnTo>
                  <a:pt x="0" y="3095663"/>
                </a:lnTo>
                <a:lnTo>
                  <a:pt x="0" y="6210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EB5C2A"/>
            </a:solidFill>
            <a:prstDash val="sysDash"/>
          </a:ln>
        </p:spPr>
        <p:txBody>
          <a:bodyPr wrap="square" lIns="0" tIns="0" rIns="0" bIns="0" rtlCol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products purchased through the official channel can be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unlocked synchronously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NIKE Infinity, becoming optional equipment for the user.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 "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Users can get NIKE Points through a series of tasks such as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sign in, 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friends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inviting and game completing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They can also get points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by 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scanning special codes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offline stores.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 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points can be exchanged for surprising gifts such as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B5C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clothing equipment and offline shopping coupons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etc.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EB5C2A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24E47BA-7ADD-4AC4-B5CC-F62EF5FB42FD}"/>
              </a:ext>
            </a:extLst>
          </p:cNvPr>
          <p:cNvGrpSpPr/>
          <p:nvPr/>
        </p:nvGrpSpPr>
        <p:grpSpPr>
          <a:xfrm>
            <a:off x="9054936" y="1616967"/>
            <a:ext cx="2367657" cy="342900"/>
            <a:chOff x="6009202" y="1285101"/>
            <a:chExt cx="2737485" cy="342900"/>
          </a:xfrm>
        </p:grpSpPr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F092B1A3-8585-4A63-BEE6-AB36BEF52C38}"/>
                </a:ext>
              </a:extLst>
            </p:cNvPr>
            <p:cNvSpPr/>
            <p:nvPr/>
          </p:nvSpPr>
          <p:spPr>
            <a:xfrm>
              <a:off x="6009202" y="1285101"/>
              <a:ext cx="2737485" cy="342900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49D8F0B1-F836-4989-8C23-D81EA01BA222}"/>
                </a:ext>
              </a:extLst>
            </p:cNvPr>
            <p:cNvSpPr txBox="1"/>
            <p:nvPr/>
          </p:nvSpPr>
          <p:spPr>
            <a:xfrm>
              <a:off x="6009202" y="1310894"/>
              <a:ext cx="2737485" cy="28918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NIKE Infinity (via APP)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sp>
        <p:nvSpPr>
          <p:cNvPr id="47" name="object 30">
            <a:extLst>
              <a:ext uri="{FF2B5EF4-FFF2-40B4-BE49-F238E27FC236}">
                <a16:creationId xmlns:a16="http://schemas.microsoft.com/office/drawing/2014/main" id="{AA4A56EC-FE29-4852-B78B-9D761FDA272E}"/>
              </a:ext>
            </a:extLst>
          </p:cNvPr>
          <p:cNvSpPr/>
          <p:nvPr/>
        </p:nvSpPr>
        <p:spPr>
          <a:xfrm>
            <a:off x="5676398" y="2965622"/>
            <a:ext cx="664015" cy="1490000"/>
          </a:xfrm>
          <a:custGeom>
            <a:avLst/>
            <a:gdLst/>
            <a:ahLst/>
            <a:cxnLst/>
            <a:rect l="l" t="t" r="r" b="b"/>
            <a:pathLst>
              <a:path w="829310" h="1559560">
                <a:moveTo>
                  <a:pt x="417195" y="0"/>
                </a:moveTo>
                <a:lnTo>
                  <a:pt x="417195" y="389763"/>
                </a:lnTo>
                <a:lnTo>
                  <a:pt x="0" y="389763"/>
                </a:lnTo>
                <a:lnTo>
                  <a:pt x="0" y="1169289"/>
                </a:lnTo>
                <a:lnTo>
                  <a:pt x="417195" y="1169289"/>
                </a:lnTo>
                <a:lnTo>
                  <a:pt x="417195" y="1559052"/>
                </a:lnTo>
                <a:lnTo>
                  <a:pt x="829056" y="779526"/>
                </a:lnTo>
                <a:lnTo>
                  <a:pt x="417195" y="0"/>
                </a:lnTo>
                <a:close/>
              </a:path>
            </a:pathLst>
          </a:custGeom>
          <a:solidFill>
            <a:srgbClr val="EB5C2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31">
            <a:extLst>
              <a:ext uri="{FF2B5EF4-FFF2-40B4-BE49-F238E27FC236}">
                <a16:creationId xmlns:a16="http://schemas.microsoft.com/office/drawing/2014/main" id="{6C1B9DEE-E06B-475A-98A6-1FD29AD7C411}"/>
              </a:ext>
            </a:extLst>
          </p:cNvPr>
          <p:cNvSpPr txBox="1"/>
          <p:nvPr/>
        </p:nvSpPr>
        <p:spPr>
          <a:xfrm>
            <a:off x="5669566" y="3525480"/>
            <a:ext cx="633418" cy="3648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/>
              </a:rPr>
              <a:t>APP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solidFill>
                  <a:srgbClr val="FFFFFF"/>
                </a:solidFill>
                <a:cs typeface="Arial"/>
              </a:rPr>
              <a:t>D</a:t>
            </a:r>
            <a:r>
              <a:rPr lang="en-US" altLang="zh-CN" sz="1100" b="1">
                <a:solidFill>
                  <a:srgbClr val="FFFFFF"/>
                </a:solidFill>
                <a:cs typeface="Arial"/>
              </a:rPr>
              <a:t>ownload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042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AI Mechanism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1D9D57D9-0A11-43A8-AC8B-56E2F51DC775}"/>
              </a:ext>
            </a:extLst>
          </p:cNvPr>
          <p:cNvSpPr/>
          <p:nvPr/>
        </p:nvSpPr>
        <p:spPr>
          <a:xfrm>
            <a:off x="2215067" y="1519280"/>
            <a:ext cx="7490269" cy="834600"/>
          </a:xfrm>
          <a:prstGeom prst="roundRect">
            <a:avLst/>
          </a:prstGeom>
          <a:ln w="12700">
            <a:solidFill>
              <a:srgbClr val="EB5C2A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5DDFFC9A-5DE8-4BC1-A51F-A926C8227766}"/>
              </a:ext>
            </a:extLst>
          </p:cNvPr>
          <p:cNvSpPr txBox="1"/>
          <p:nvPr/>
        </p:nvSpPr>
        <p:spPr>
          <a:xfrm>
            <a:off x="4030325" y="1568702"/>
            <a:ext cx="3871437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H5 D</a:t>
            </a:r>
            <a:r>
              <a:rPr kumimoji="0" lang="en-US" altLang="zh-CN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esign Game</a:t>
            </a:r>
            <a:r>
              <a:rPr kumimoji="0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(Campaign Data)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54F56776-62B6-4E45-83FF-390964576E16}"/>
              </a:ext>
            </a:extLst>
          </p:cNvPr>
          <p:cNvSpPr txBox="1"/>
          <p:nvPr/>
        </p:nvSpPr>
        <p:spPr>
          <a:xfrm>
            <a:off x="3628044" y="1834015"/>
            <a:ext cx="467599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1225" algn="l"/>
              </a:tabLst>
              <a:defRPr/>
            </a:pP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Purchasing History / </a:t>
            </a:r>
            <a:r>
              <a:rPr kumimoji="0" lang="en-US" altLang="zh-CN" sz="14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 Face and figure data / 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1225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Preference / 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Lifestyle / Personality / Fashion Orientation …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9BDA00-FD7C-4E53-AE86-77957F6CD402}"/>
              </a:ext>
            </a:extLst>
          </p:cNvPr>
          <p:cNvGrpSpPr/>
          <p:nvPr/>
        </p:nvGrpSpPr>
        <p:grpSpPr>
          <a:xfrm>
            <a:off x="2323358" y="1428502"/>
            <a:ext cx="1337102" cy="275083"/>
            <a:chOff x="6009202" y="1285101"/>
            <a:chExt cx="2737485" cy="275083"/>
          </a:xfrm>
        </p:grpSpPr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64363E82-9B2E-407D-8F2A-34AAC5D54188}"/>
                </a:ext>
              </a:extLst>
            </p:cNvPr>
            <p:cNvSpPr/>
            <p:nvPr/>
          </p:nvSpPr>
          <p:spPr>
            <a:xfrm>
              <a:off x="6009202" y="1285101"/>
              <a:ext cx="2737485" cy="275083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2" name="object 9">
              <a:extLst>
                <a:ext uri="{FF2B5EF4-FFF2-40B4-BE49-F238E27FC236}">
                  <a16:creationId xmlns:a16="http://schemas.microsoft.com/office/drawing/2014/main" id="{757C889B-2368-4A73-AC74-6DFE0553E8AB}"/>
                </a:ext>
              </a:extLst>
            </p:cNvPr>
            <p:cNvSpPr txBox="1"/>
            <p:nvPr/>
          </p:nvSpPr>
          <p:spPr>
            <a:xfrm>
              <a:off x="6009202" y="1310894"/>
              <a:ext cx="27374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D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/>
                </a:rPr>
                <a:t>ata Collection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sp>
        <p:nvSpPr>
          <p:cNvPr id="63" name="object 24">
            <a:extLst>
              <a:ext uri="{FF2B5EF4-FFF2-40B4-BE49-F238E27FC236}">
                <a16:creationId xmlns:a16="http://schemas.microsoft.com/office/drawing/2014/main" id="{195E4904-D957-4A8A-9A43-0C4619AE27A2}"/>
              </a:ext>
            </a:extLst>
          </p:cNvPr>
          <p:cNvSpPr/>
          <p:nvPr/>
        </p:nvSpPr>
        <p:spPr>
          <a:xfrm>
            <a:off x="2215067" y="2667189"/>
            <a:ext cx="7490269" cy="1745668"/>
          </a:xfrm>
          <a:prstGeom prst="roundRect">
            <a:avLst/>
          </a:prstGeom>
          <a:ln w="12700">
            <a:solidFill>
              <a:srgbClr val="EB5C2A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加号 63">
            <a:extLst>
              <a:ext uri="{FF2B5EF4-FFF2-40B4-BE49-F238E27FC236}">
                <a16:creationId xmlns:a16="http://schemas.microsoft.com/office/drawing/2014/main" id="{5DE74CC9-DDB4-449C-9A99-5F34EF149BE1}"/>
              </a:ext>
            </a:extLst>
          </p:cNvPr>
          <p:cNvSpPr/>
          <p:nvPr/>
        </p:nvSpPr>
        <p:spPr>
          <a:xfrm>
            <a:off x="5813097" y="2342837"/>
            <a:ext cx="334925" cy="343562"/>
          </a:xfrm>
          <a:prstGeom prst="mathPlus">
            <a:avLst/>
          </a:prstGeom>
          <a:solidFill>
            <a:srgbClr val="F6BE9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60ADAA3-BBF1-4CF2-8448-A8B92CDDD74D}"/>
              </a:ext>
            </a:extLst>
          </p:cNvPr>
          <p:cNvSpPr txBox="1"/>
          <p:nvPr/>
        </p:nvSpPr>
        <p:spPr>
          <a:xfrm>
            <a:off x="2335158" y="2848453"/>
            <a:ext cx="21032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Customer</a:t>
            </a:r>
            <a:r>
              <a:rPr kumimoji="0" lang="en-US" altLang="zh-CN" sz="1800" b="1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 Register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Customer Profile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Contact Information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Membership</a:t>
            </a:r>
            <a:r>
              <a:rPr kumimoji="0" lang="en-US" altLang="zh-CN" sz="1400" b="0" i="0" u="none" strike="noStrike" kern="1200" cap="none" spc="-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Registration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Affordability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…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4BC56BF-14B5-4EEF-A487-E14C93944513}"/>
              </a:ext>
            </a:extLst>
          </p:cNvPr>
          <p:cNvSpPr txBox="1"/>
          <p:nvPr/>
        </p:nvSpPr>
        <p:spPr>
          <a:xfrm>
            <a:off x="4935967" y="2832145"/>
            <a:ext cx="210328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POS Data</a:t>
            </a:r>
            <a:endParaRPr kumimoji="0" lang="en-US" altLang="zh-CN" sz="1800" b="1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Purchase History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Buying Channel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Location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 Customer Relationship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…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EACC6F7-8110-4093-9077-57C3A2C4D89C}"/>
              </a:ext>
            </a:extLst>
          </p:cNvPr>
          <p:cNvSpPr txBox="1"/>
          <p:nvPr/>
        </p:nvSpPr>
        <p:spPr>
          <a:xfrm>
            <a:off x="6879706" y="2842879"/>
            <a:ext cx="277515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APP/Small Program Data</a:t>
            </a:r>
            <a:endParaRPr kumimoji="0" lang="en-US" altLang="zh-CN" sz="1800" b="1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Purchase Desire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Engagement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Behaviors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Demand/Preference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rPr>
              <a:t>…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EA5353B-E701-4C62-AE95-E1A479F21F3E}"/>
              </a:ext>
            </a:extLst>
          </p:cNvPr>
          <p:cNvGrpSpPr/>
          <p:nvPr/>
        </p:nvGrpSpPr>
        <p:grpSpPr>
          <a:xfrm>
            <a:off x="3535264" y="4476234"/>
            <a:ext cx="4732020" cy="772160"/>
            <a:chOff x="3538439" y="4628407"/>
            <a:chExt cx="4732020" cy="772160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6C53FC4D-C4D5-413B-A384-48F0D5AC0689}"/>
                </a:ext>
              </a:extLst>
            </p:cNvPr>
            <p:cNvSpPr/>
            <p:nvPr/>
          </p:nvSpPr>
          <p:spPr>
            <a:xfrm>
              <a:off x="5969218" y="4628407"/>
              <a:ext cx="76200" cy="772160"/>
            </a:xfrm>
            <a:custGeom>
              <a:avLst/>
              <a:gdLst/>
              <a:ahLst/>
              <a:cxnLst/>
              <a:rect l="l" t="t" r="r" b="b"/>
              <a:pathLst>
                <a:path w="76200" h="772160">
                  <a:moveTo>
                    <a:pt x="25400" y="695706"/>
                  </a:moveTo>
                  <a:lnTo>
                    <a:pt x="0" y="695706"/>
                  </a:lnTo>
                  <a:lnTo>
                    <a:pt x="38100" y="771906"/>
                  </a:lnTo>
                  <a:lnTo>
                    <a:pt x="69850" y="708406"/>
                  </a:lnTo>
                  <a:lnTo>
                    <a:pt x="25400" y="708406"/>
                  </a:lnTo>
                  <a:lnTo>
                    <a:pt x="25400" y="695706"/>
                  </a:lnTo>
                  <a:close/>
                </a:path>
                <a:path w="76200" h="772160">
                  <a:moveTo>
                    <a:pt x="50800" y="0"/>
                  </a:moveTo>
                  <a:lnTo>
                    <a:pt x="25400" y="0"/>
                  </a:lnTo>
                  <a:lnTo>
                    <a:pt x="25400" y="708406"/>
                  </a:lnTo>
                  <a:lnTo>
                    <a:pt x="50800" y="708406"/>
                  </a:lnTo>
                  <a:lnTo>
                    <a:pt x="50800" y="0"/>
                  </a:lnTo>
                  <a:close/>
                </a:path>
                <a:path w="76200" h="772160">
                  <a:moveTo>
                    <a:pt x="76200" y="695706"/>
                  </a:moveTo>
                  <a:lnTo>
                    <a:pt x="50800" y="695706"/>
                  </a:lnTo>
                  <a:lnTo>
                    <a:pt x="50800" y="708406"/>
                  </a:lnTo>
                  <a:lnTo>
                    <a:pt x="69850" y="708406"/>
                  </a:lnTo>
                  <a:lnTo>
                    <a:pt x="76200" y="695706"/>
                  </a:lnTo>
                  <a:close/>
                </a:path>
              </a:pathLst>
            </a:custGeom>
            <a:solidFill>
              <a:srgbClr val="EB5C2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08119662-934B-40B2-8296-24411865661E}"/>
                </a:ext>
              </a:extLst>
            </p:cNvPr>
            <p:cNvSpPr/>
            <p:nvPr/>
          </p:nvSpPr>
          <p:spPr>
            <a:xfrm>
              <a:off x="3538439" y="5009407"/>
              <a:ext cx="4728845" cy="0"/>
            </a:xfrm>
            <a:custGeom>
              <a:avLst/>
              <a:gdLst/>
              <a:ahLst/>
              <a:cxnLst/>
              <a:rect l="l" t="t" r="r" b="b"/>
              <a:pathLst>
                <a:path w="4728845">
                  <a:moveTo>
                    <a:pt x="0" y="0"/>
                  </a:moveTo>
                  <a:lnTo>
                    <a:pt x="4728464" y="0"/>
                  </a:lnTo>
                </a:path>
              </a:pathLst>
            </a:custGeom>
            <a:ln w="22225">
              <a:solidFill>
                <a:srgbClr val="EB5C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B33DC36C-A6D2-40B4-8D91-5494AAE5AA69}"/>
                </a:ext>
              </a:extLst>
            </p:cNvPr>
            <p:cNvSpPr/>
            <p:nvPr/>
          </p:nvSpPr>
          <p:spPr>
            <a:xfrm>
              <a:off x="3541486" y="4672604"/>
              <a:ext cx="0" cy="347980"/>
            </a:xfrm>
            <a:custGeom>
              <a:avLst/>
              <a:gdLst/>
              <a:ahLst/>
              <a:cxnLst/>
              <a:rect l="l" t="t" r="r" b="b"/>
              <a:pathLst>
                <a:path h="347979">
                  <a:moveTo>
                    <a:pt x="0" y="347853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EB5C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81A5CCC5-352D-45EF-9A20-687D8A149799}"/>
                </a:ext>
              </a:extLst>
            </p:cNvPr>
            <p:cNvSpPr/>
            <p:nvPr/>
          </p:nvSpPr>
          <p:spPr>
            <a:xfrm>
              <a:off x="8270459" y="4661936"/>
              <a:ext cx="0" cy="347980"/>
            </a:xfrm>
            <a:custGeom>
              <a:avLst/>
              <a:gdLst/>
              <a:ahLst/>
              <a:cxnLst/>
              <a:rect l="l" t="t" r="r" b="b"/>
              <a:pathLst>
                <a:path h="347979">
                  <a:moveTo>
                    <a:pt x="0" y="347853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EB5C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7FF922E-8312-4E00-808F-7736514743BE}"/>
                </a:ext>
              </a:extLst>
            </p:cNvPr>
            <p:cNvGrpSpPr/>
            <p:nvPr/>
          </p:nvGrpSpPr>
          <p:grpSpPr>
            <a:xfrm>
              <a:off x="5300666" y="4876405"/>
              <a:ext cx="1337102" cy="275083"/>
              <a:chOff x="6009202" y="1285101"/>
              <a:chExt cx="2737485" cy="275083"/>
            </a:xfrm>
          </p:grpSpPr>
          <p:sp>
            <p:nvSpPr>
              <p:cNvPr id="70" name="object 8">
                <a:extLst>
                  <a:ext uri="{FF2B5EF4-FFF2-40B4-BE49-F238E27FC236}">
                    <a16:creationId xmlns:a16="http://schemas.microsoft.com/office/drawing/2014/main" id="{6274F651-4A57-439C-A210-7CFC6589E1AB}"/>
                  </a:ext>
                </a:extLst>
              </p:cNvPr>
              <p:cNvSpPr/>
              <p:nvPr/>
            </p:nvSpPr>
            <p:spPr>
              <a:xfrm>
                <a:off x="6009202" y="1285101"/>
                <a:ext cx="2737485" cy="275083"/>
              </a:xfrm>
              <a:prstGeom prst="roundRect">
                <a:avLst/>
              </a:prstGeom>
              <a:solidFill>
                <a:srgbClr val="EB5C2A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1" name="object 9">
                <a:extLst>
                  <a:ext uri="{FF2B5EF4-FFF2-40B4-BE49-F238E27FC236}">
                    <a16:creationId xmlns:a16="http://schemas.microsoft.com/office/drawing/2014/main" id="{59BF57CA-DB1B-48E5-A2C7-891061A9CB6B}"/>
                  </a:ext>
                </a:extLst>
              </p:cNvPr>
              <p:cNvSpPr txBox="1"/>
              <p:nvPr/>
            </p:nvSpPr>
            <p:spPr>
              <a:xfrm>
                <a:off x="6009202" y="1310894"/>
                <a:ext cx="2737485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9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rPr>
                  <a:t>AI Mechanism</a:t>
                </a:r>
                <a:endParaRPr kumimoji="0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8746305-1DB9-4D15-BF6A-FFE1AC3C2C05}"/>
              </a:ext>
            </a:extLst>
          </p:cNvPr>
          <p:cNvGrpSpPr/>
          <p:nvPr/>
        </p:nvGrpSpPr>
        <p:grpSpPr>
          <a:xfrm>
            <a:off x="2323358" y="2505135"/>
            <a:ext cx="1337102" cy="275083"/>
            <a:chOff x="6009202" y="1285101"/>
            <a:chExt cx="2737485" cy="275083"/>
          </a:xfrm>
        </p:grpSpPr>
        <p:sp>
          <p:nvSpPr>
            <p:cNvPr id="88" name="object 8">
              <a:extLst>
                <a:ext uri="{FF2B5EF4-FFF2-40B4-BE49-F238E27FC236}">
                  <a16:creationId xmlns:a16="http://schemas.microsoft.com/office/drawing/2014/main" id="{B6A3DAA0-9FE0-4DB7-8C4C-A67EFA01FE25}"/>
                </a:ext>
              </a:extLst>
            </p:cNvPr>
            <p:cNvSpPr/>
            <p:nvPr/>
          </p:nvSpPr>
          <p:spPr>
            <a:xfrm>
              <a:off x="6009202" y="1285101"/>
              <a:ext cx="2737485" cy="275083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9" name="object 9">
              <a:extLst>
                <a:ext uri="{FF2B5EF4-FFF2-40B4-BE49-F238E27FC236}">
                  <a16:creationId xmlns:a16="http://schemas.microsoft.com/office/drawing/2014/main" id="{26E9FB8B-E28E-4DE0-AAF1-77A1FE6C3126}"/>
                </a:ext>
              </a:extLst>
            </p:cNvPr>
            <p:cNvSpPr txBox="1"/>
            <p:nvPr/>
          </p:nvSpPr>
          <p:spPr>
            <a:xfrm>
              <a:off x="6009202" y="1310894"/>
              <a:ext cx="27374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D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/>
                </a:rPr>
                <a:t>ata Utilization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EAD6E94-E830-4C16-A73D-38E3709AD750}"/>
              </a:ext>
            </a:extLst>
          </p:cNvPr>
          <p:cNvGrpSpPr/>
          <p:nvPr/>
        </p:nvGrpSpPr>
        <p:grpSpPr>
          <a:xfrm>
            <a:off x="2171251" y="5169117"/>
            <a:ext cx="7669533" cy="1312359"/>
            <a:chOff x="2466876" y="4769562"/>
            <a:chExt cx="7178812" cy="1249722"/>
          </a:xfrm>
        </p:grpSpPr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41FDC584-7F44-4811-829F-CE24A9A1B285}"/>
                </a:ext>
              </a:extLst>
            </p:cNvPr>
            <p:cNvSpPr/>
            <p:nvPr/>
          </p:nvSpPr>
          <p:spPr>
            <a:xfrm>
              <a:off x="2507889" y="4769562"/>
              <a:ext cx="3365170" cy="1249721"/>
            </a:xfrm>
            <a:prstGeom prst="roundRect">
              <a:avLst/>
            </a:prstGeom>
            <a:solidFill>
              <a:srgbClr val="F6BE98"/>
            </a:solidFill>
            <a:ln w="12700">
              <a:noFill/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2423D94-F070-4765-B1F3-A6A228196FB9}"/>
                </a:ext>
              </a:extLst>
            </p:cNvPr>
            <p:cNvSpPr txBox="1"/>
            <p:nvPr/>
          </p:nvSpPr>
          <p:spPr>
            <a:xfrm>
              <a:off x="2466876" y="4822381"/>
              <a:ext cx="3372218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NIKE Points </a:t>
              </a:r>
              <a:r>
                <a:rPr kumimoji="0" sz="1600" b="0" i="0" u="none" strike="noStrike" kern="1200" cap="none" spc="-5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System</a:t>
              </a: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8A3CCA3-707F-4C3D-B2A6-F0462FF7C5A4}"/>
                </a:ext>
              </a:extLst>
            </p:cNvPr>
            <p:cNvSpPr txBox="1"/>
            <p:nvPr/>
          </p:nvSpPr>
          <p:spPr>
            <a:xfrm>
              <a:off x="2489427" y="5110715"/>
              <a:ext cx="3238025" cy="90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Cultivate loyal users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anose="05000000000000000000" pitchFamily="2" charset="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Increase users’ connection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Enhance user stickiness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Redirect to offline shops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object 21">
              <a:extLst>
                <a:ext uri="{FF2B5EF4-FFF2-40B4-BE49-F238E27FC236}">
                  <a16:creationId xmlns:a16="http://schemas.microsoft.com/office/drawing/2014/main" id="{86468741-48E5-44D7-BF25-DC3F56C53024}"/>
                </a:ext>
              </a:extLst>
            </p:cNvPr>
            <p:cNvSpPr/>
            <p:nvPr/>
          </p:nvSpPr>
          <p:spPr>
            <a:xfrm>
              <a:off x="6187702" y="4769563"/>
              <a:ext cx="3365170" cy="1249721"/>
            </a:xfrm>
            <a:prstGeom prst="roundRect">
              <a:avLst/>
            </a:prstGeom>
            <a:solidFill>
              <a:srgbClr val="F6BE98"/>
            </a:solidFill>
            <a:ln w="12700">
              <a:noFill/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bject 22">
              <a:extLst>
                <a:ext uri="{FF2B5EF4-FFF2-40B4-BE49-F238E27FC236}">
                  <a16:creationId xmlns:a16="http://schemas.microsoft.com/office/drawing/2014/main" id="{477AE0C7-3713-44EB-AA6D-22D1D4C4F88F}"/>
                </a:ext>
              </a:extLst>
            </p:cNvPr>
            <p:cNvSpPr txBox="1"/>
            <p:nvPr/>
          </p:nvSpPr>
          <p:spPr>
            <a:xfrm>
              <a:off x="6146689" y="4822381"/>
              <a:ext cx="3372218" cy="2460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AI Recommendation Mechanism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CD5A3FC5-9B6C-4CF3-B4D5-6E883216195E}"/>
                </a:ext>
              </a:extLst>
            </p:cNvPr>
            <p:cNvSpPr txBox="1"/>
            <p:nvPr/>
          </p:nvSpPr>
          <p:spPr>
            <a:xfrm>
              <a:off x="6187702" y="5109230"/>
              <a:ext cx="3457986" cy="90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Preference Analysis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anose="05000000000000000000" pitchFamily="2" charset="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Demand Analysis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anose="05000000000000000000" pitchFamily="2" charset="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Wingdings" panose="05000000000000000000" pitchFamily="2" charset="2"/>
                </a:rPr>
                <a:t>Location Information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en-US" altLang="zh-CN" sz="1400" b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  <a:sym typeface="Wingdings" panose="05000000000000000000" pitchFamily="2" charset="2"/>
                </a:rPr>
                <a:t>Monthly Exclusive </a:t>
              </a:r>
              <a:r>
                <a:rPr lang="en-US" altLang="zh-CN" sz="1400" b="1" err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  <a:sym typeface="Wingdings" panose="05000000000000000000" pitchFamily="2" charset="2"/>
                </a:rPr>
                <a:t>InfinityME</a:t>
              </a:r>
              <a:r>
                <a:rPr lang="en-US" altLang="zh-CN" sz="1400" b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  <a:sym typeface="Wingdings" panose="05000000000000000000" pitchFamily="2" charset="2"/>
                </a:rPr>
                <a:t> Tag</a:t>
              </a:r>
              <a:endPara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anose="05000000000000000000" pitchFamily="2" charset="2"/>
              </a:endParaRPr>
            </a:p>
          </p:txBody>
        </p:sp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74F53408-738E-4515-A4F2-C85227C9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6168" y="4839908"/>
              <a:ext cx="279101" cy="25584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526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>
            <a:extLst>
              <a:ext uri="{FF2B5EF4-FFF2-40B4-BE49-F238E27FC236}">
                <a16:creationId xmlns:a16="http://schemas.microsoft.com/office/drawing/2014/main" id="{3C5DB34F-58A9-46A1-855E-608F98682541}"/>
              </a:ext>
            </a:extLst>
          </p:cNvPr>
          <p:cNvSpPr/>
          <p:nvPr/>
        </p:nvSpPr>
        <p:spPr>
          <a:xfrm>
            <a:off x="-1" y="1805939"/>
            <a:ext cx="12192001" cy="4716314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415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NIKE Points Mechanism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1D9D57D9-0A11-43A8-AC8B-56E2F51DC775}"/>
              </a:ext>
            </a:extLst>
          </p:cNvPr>
          <p:cNvSpPr/>
          <p:nvPr/>
        </p:nvSpPr>
        <p:spPr>
          <a:xfrm>
            <a:off x="4577590" y="2126513"/>
            <a:ext cx="6342047" cy="4146854"/>
          </a:xfrm>
          <a:prstGeom prst="roundRect">
            <a:avLst>
              <a:gd name="adj" fmla="val 8637"/>
            </a:avLst>
          </a:prstGeom>
          <a:solidFill>
            <a:schemeClr val="bg1"/>
          </a:solidFill>
          <a:ln w="12700">
            <a:solidFill>
              <a:srgbClr val="EB5C2A"/>
            </a:solidFill>
            <a:prstDash val="lgDash"/>
          </a:ln>
        </p:spPr>
        <p:txBody>
          <a:bodyPr wrap="square" lIns="0" tIns="0" rIns="0" bIns="0" rtlCol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Cultivate user loyalty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/>
                <a:ea typeface="+mn-ea"/>
                <a:cs typeface="+mn-cs"/>
              </a:rPr>
              <a:t>Daily Sign-in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daily signing in, users can receive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NIKE Points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every day. When signing in continuously for more than 7 days, users can receive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NIKE Points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every 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 user connection 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/>
                <a:ea typeface="+mn-ea"/>
                <a:cs typeface="+mn-cs"/>
              </a:rPr>
              <a:t>Friend Task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completing tasks such as adding new friends, inviting friends to download APP, and interacting with friends in NIKE Infinity, users can receive NIKE Points ranging from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 to 200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 user stickiness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/>
                <a:ea typeface="+mn-ea"/>
                <a:cs typeface="+mn-cs"/>
              </a:rPr>
              <a:t>Fun Sports Games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completing single player or online sports adventure games, users can get NIKE Points ranging from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500 to 2000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Redirect to offline shops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/>
                <a:ea typeface="+mn-ea"/>
                <a:cs typeface="+mn-cs"/>
              </a:rPr>
              <a:t>Offline </a:t>
            </a:r>
            <a:r>
              <a:rPr lang="en-US" sz="1400">
                <a:highlight>
                  <a:srgbClr val="FFB27F"/>
                </a:highlight>
                <a:latin typeface="Calibri"/>
              </a:rPr>
              <a:t>A</a:t>
            </a:r>
            <a:r>
              <a:rPr lang="en-US" altLang="zh-CN" sz="1400">
                <a:highlight>
                  <a:srgbClr val="FFB27F"/>
                </a:highlight>
                <a:latin typeface="Calibri"/>
              </a:rPr>
              <a:t>ttendance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/>
                <a:ea typeface="+mn-ea"/>
                <a:cs typeface="+mn-cs"/>
              </a:rPr>
              <a:t> Activity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 NIKE Points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scanning specific QR codes in offline stores.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DBAFD8-4BCA-4A4A-82E2-8C3391382118}"/>
              </a:ext>
            </a:extLst>
          </p:cNvPr>
          <p:cNvGrpSpPr/>
          <p:nvPr/>
        </p:nvGrpSpPr>
        <p:grpSpPr>
          <a:xfrm>
            <a:off x="831567" y="1218573"/>
            <a:ext cx="3048496" cy="5824332"/>
            <a:chOff x="585159" y="1373567"/>
            <a:chExt cx="3048496" cy="5824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3CAD14-B1A8-584E-8B7C-D732F170440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B6CDB7A-4CAC-4A75-950C-E463D1595D19}"/>
                </a:ext>
              </a:extLst>
            </p:cNvPr>
            <p:cNvSpPr/>
            <p:nvPr/>
          </p:nvSpPr>
          <p:spPr>
            <a:xfrm>
              <a:off x="585159" y="1373567"/>
              <a:ext cx="3048496" cy="5824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934B89-67B3-4D91-9D61-50F5D5E9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0"/>
            <a:stretch/>
          </p:blipFill>
          <p:spPr>
            <a:xfrm>
              <a:off x="739275" y="2040686"/>
              <a:ext cx="2726864" cy="4636561"/>
            </a:xfrm>
            <a:prstGeom prst="rect">
              <a:avLst/>
            </a:prstGeom>
          </p:spPr>
        </p:pic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7DFCA5ED-2471-400B-9ACB-7EBD0F2CA730}"/>
                </a:ext>
              </a:extLst>
            </p:cNvPr>
            <p:cNvSpPr/>
            <p:nvPr/>
          </p:nvSpPr>
          <p:spPr>
            <a:xfrm>
              <a:off x="745975" y="5759891"/>
              <a:ext cx="2726864" cy="917356"/>
            </a:xfrm>
            <a:custGeom>
              <a:avLst/>
              <a:gdLst/>
              <a:ahLst/>
              <a:cxnLst/>
              <a:rect l="l" t="t" r="r" b="b"/>
              <a:pathLst>
                <a:path w="7759065" h="1851660">
                  <a:moveTo>
                    <a:pt x="0" y="1851660"/>
                  </a:moveTo>
                  <a:lnTo>
                    <a:pt x="7758683" y="1851660"/>
                  </a:lnTo>
                  <a:lnTo>
                    <a:pt x="7758683" y="0"/>
                  </a:lnTo>
                  <a:lnTo>
                    <a:pt x="0" y="0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chemeClr val="bg2">
                <a:lumMod val="10000"/>
                <a:alpha val="59999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bject 40">
              <a:extLst>
                <a:ext uri="{FF2B5EF4-FFF2-40B4-BE49-F238E27FC236}">
                  <a16:creationId xmlns:a16="http://schemas.microsoft.com/office/drawing/2014/main" id="{FA788BEC-7949-4B91-9827-E3A4A6F8873A}"/>
                </a:ext>
              </a:extLst>
            </p:cNvPr>
            <p:cNvSpPr txBox="1"/>
            <p:nvPr/>
          </p:nvSpPr>
          <p:spPr>
            <a:xfrm>
              <a:off x="1048036" y="5896933"/>
              <a:ext cx="2165656" cy="53142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恭喜你完成竞速闯关！</a:t>
              </a:r>
              <a:endParaRPr kumimoji="0" lang="en-US" altLang="zh-CN" sz="14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去背包查收属于你的</a:t>
              </a:r>
              <a:r>
                <a:rPr kumimoji="0" lang="en-US" altLang="zh-CN" sz="900" b="0" i="0" u="none" strike="noStrike" kern="1200" cap="none" spc="-10" normalizeH="0" baseline="0" noProof="0">
                  <a:ln>
                    <a:noFill/>
                  </a:ln>
                  <a:solidFill>
                    <a:srgbClr val="F6BE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1000 NIKE Points</a:t>
              </a:r>
              <a:r>
                <a:rPr kumimoji="0" lang="zh-CN" altLang="en-US" sz="900" b="0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吧</a:t>
              </a:r>
              <a:r>
                <a:rPr kumimoji="0" lang="en-US" altLang="zh-CN" sz="900" b="0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~</a:t>
              </a: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47AD3AE-DBF2-4D95-B3E1-24A49FAA1D3A}"/>
                </a:ext>
              </a:extLst>
            </p:cNvPr>
            <p:cNvSpPr/>
            <p:nvPr/>
          </p:nvSpPr>
          <p:spPr>
            <a:xfrm>
              <a:off x="1985319" y="4830323"/>
              <a:ext cx="224753" cy="105582"/>
            </a:xfrm>
            <a:prstGeom prst="rect">
              <a:avLst/>
            </a:prstGeom>
            <a:solidFill>
              <a:srgbClr val="EBE3DC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8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2F4D6F8-609A-46A0-8977-A951ABDFE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7008"/>
            <a:stretch/>
          </p:blipFill>
          <p:spPr>
            <a:xfrm>
              <a:off x="1962311" y="4751133"/>
              <a:ext cx="344197" cy="264382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9BDA00-FD7C-4E53-AE86-77957F6CD402}"/>
              </a:ext>
            </a:extLst>
          </p:cNvPr>
          <p:cNvGrpSpPr/>
          <p:nvPr/>
        </p:nvGrpSpPr>
        <p:grpSpPr>
          <a:xfrm>
            <a:off x="6820297" y="1931200"/>
            <a:ext cx="2220906" cy="388560"/>
            <a:chOff x="6009201" y="1261205"/>
            <a:chExt cx="2737486" cy="388560"/>
          </a:xfrm>
        </p:grpSpPr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64363E82-9B2E-407D-8F2A-34AAC5D54188}"/>
                </a:ext>
              </a:extLst>
            </p:cNvPr>
            <p:cNvSpPr/>
            <p:nvPr/>
          </p:nvSpPr>
          <p:spPr>
            <a:xfrm>
              <a:off x="6009201" y="1261205"/>
              <a:ext cx="2737485" cy="388560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bject 9">
              <a:extLst>
                <a:ext uri="{FF2B5EF4-FFF2-40B4-BE49-F238E27FC236}">
                  <a16:creationId xmlns:a16="http://schemas.microsoft.com/office/drawing/2014/main" id="{757C889B-2368-4A73-AC74-6DFE0553E8AB}"/>
                </a:ext>
              </a:extLst>
            </p:cNvPr>
            <p:cNvSpPr txBox="1"/>
            <p:nvPr/>
          </p:nvSpPr>
          <p:spPr>
            <a:xfrm>
              <a:off x="6009202" y="1310894"/>
              <a:ext cx="2737485" cy="28918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NIKE Points System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pic>
        <p:nvPicPr>
          <p:cNvPr id="90" name="图片 89">
            <a:extLst>
              <a:ext uri="{FF2B5EF4-FFF2-40B4-BE49-F238E27FC236}">
                <a16:creationId xmlns:a16="http://schemas.microsoft.com/office/drawing/2014/main" id="{F82D80DE-E34D-4764-8ABF-A009CD7DB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484" y="1931200"/>
            <a:ext cx="454812" cy="416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104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>
            <a:extLst>
              <a:ext uri="{FF2B5EF4-FFF2-40B4-BE49-F238E27FC236}">
                <a16:creationId xmlns:a16="http://schemas.microsoft.com/office/drawing/2014/main" id="{3C5DB34F-58A9-46A1-855E-608F98682541}"/>
              </a:ext>
            </a:extLst>
          </p:cNvPr>
          <p:cNvSpPr/>
          <p:nvPr/>
        </p:nvSpPr>
        <p:spPr>
          <a:xfrm>
            <a:off x="-1" y="1805939"/>
            <a:ext cx="12192001" cy="4716314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5383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宋体" panose="02010600030101010101" pitchFamily="2" charset="-122"/>
                <a:cs typeface="Futura Medium" panose="020B0602020204020303" pitchFamily="34" charset="-79"/>
              </a:rPr>
              <a:t>AI Recommendation Mechanism</a:t>
            </a: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1D9D57D9-0A11-43A8-AC8B-56E2F51DC775}"/>
              </a:ext>
            </a:extLst>
          </p:cNvPr>
          <p:cNvSpPr/>
          <p:nvPr/>
        </p:nvSpPr>
        <p:spPr>
          <a:xfrm>
            <a:off x="4572335" y="2126513"/>
            <a:ext cx="6342047" cy="3859617"/>
          </a:xfrm>
          <a:prstGeom prst="roundRect">
            <a:avLst>
              <a:gd name="adj" fmla="val 8637"/>
            </a:avLst>
          </a:prstGeom>
          <a:solidFill>
            <a:schemeClr val="bg1"/>
          </a:solidFill>
          <a:ln w="12700">
            <a:solidFill>
              <a:srgbClr val="EB5C2A"/>
            </a:solidFill>
            <a:prstDash val="lgDash"/>
          </a:ln>
        </p:spPr>
        <p:txBody>
          <a:bodyPr wrap="square" lIns="0" tIns="0" rIns="0" bIns="0" rtlCol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Analysis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Similar Items Recommendation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Recommend products with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style, category and pricing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according to the products purchased by users in history and the preference analysis data of the AI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Demand Analysis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porting Goods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Recommendation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According to the data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purchas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</a:t>
            </a:r>
            <a:r>
              <a:rPr lang="en-US" altLang="zh-CN" sz="1400">
                <a:latin typeface="Calibri" panose="020F0502020204030204"/>
              </a:rPr>
              <a:t>,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browsing and </a:t>
            </a:r>
            <a:r>
              <a:rPr lang="en-US" sz="1400">
                <a:latin typeface="Calibri" panose="020F0502020204030204"/>
              </a:rPr>
              <a:t>sports games attending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users, automatically judge their recent needs for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ball games / Yoga / parent-child sports / skateboarding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etc., and recommend relevant sporting goods for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Location Information</a:t>
            </a:r>
          </a:p>
          <a:p>
            <a:pPr marL="28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FFB27F"/>
                </a:highligh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earby Offline Shops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According to the user's offline purchase and geographic data, display the relevant information of the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nearby Nike store and its 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NEW ARRIVAL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and recommend the user to try on and buy in the offline store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9BDA00-FD7C-4E53-AE86-77957F6CD402}"/>
              </a:ext>
            </a:extLst>
          </p:cNvPr>
          <p:cNvGrpSpPr/>
          <p:nvPr/>
        </p:nvGrpSpPr>
        <p:grpSpPr>
          <a:xfrm>
            <a:off x="6139811" y="1932233"/>
            <a:ext cx="3217604" cy="388560"/>
            <a:chOff x="6009201" y="1261205"/>
            <a:chExt cx="3911340" cy="388560"/>
          </a:xfrm>
        </p:grpSpPr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64363E82-9B2E-407D-8F2A-34AAC5D54188}"/>
                </a:ext>
              </a:extLst>
            </p:cNvPr>
            <p:cNvSpPr/>
            <p:nvPr/>
          </p:nvSpPr>
          <p:spPr>
            <a:xfrm>
              <a:off x="6009201" y="1261205"/>
              <a:ext cx="3911340" cy="388560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bject 9">
              <a:extLst>
                <a:ext uri="{FF2B5EF4-FFF2-40B4-BE49-F238E27FC236}">
                  <a16:creationId xmlns:a16="http://schemas.microsoft.com/office/drawing/2014/main" id="{757C889B-2368-4A73-AC74-6DFE0553E8AB}"/>
                </a:ext>
              </a:extLst>
            </p:cNvPr>
            <p:cNvSpPr txBox="1"/>
            <p:nvPr/>
          </p:nvSpPr>
          <p:spPr>
            <a:xfrm>
              <a:off x="6009202" y="1310893"/>
              <a:ext cx="3911338" cy="28918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AI Recommendation Mechanism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EAC631E-4737-4F26-A0AA-0655A78E7597}"/>
              </a:ext>
            </a:extLst>
          </p:cNvPr>
          <p:cNvGrpSpPr/>
          <p:nvPr/>
        </p:nvGrpSpPr>
        <p:grpSpPr>
          <a:xfrm>
            <a:off x="819076" y="1218573"/>
            <a:ext cx="3048496" cy="5824332"/>
            <a:chOff x="585159" y="1373567"/>
            <a:chExt cx="3048496" cy="5824332"/>
          </a:xfrm>
        </p:grpSpPr>
        <p:sp>
          <p:nvSpPr>
            <p:cNvPr id="45" name="TextBox 2">
              <a:extLst>
                <a:ext uri="{FF2B5EF4-FFF2-40B4-BE49-F238E27FC236}">
                  <a16:creationId xmlns:a16="http://schemas.microsoft.com/office/drawing/2014/main" id="{C48B27EA-35AC-4554-B5AE-BF52576B5A81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">
              <a:extLst>
                <a:ext uri="{FF2B5EF4-FFF2-40B4-BE49-F238E27FC236}">
                  <a16:creationId xmlns:a16="http://schemas.microsoft.com/office/drawing/2014/main" id="{C30B4006-7C1B-4B1C-8B19-661A66849EA2}"/>
                </a:ext>
              </a:extLst>
            </p:cNvPr>
            <p:cNvSpPr/>
            <p:nvPr/>
          </p:nvSpPr>
          <p:spPr>
            <a:xfrm>
              <a:off x="585159" y="1373567"/>
              <a:ext cx="3048496" cy="5824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8CA3004-B772-48CE-91CA-D9E07F8C5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" t="16222" r="541" b="2493"/>
            <a:stretch/>
          </p:blipFill>
          <p:spPr>
            <a:xfrm>
              <a:off x="704636" y="2022127"/>
              <a:ext cx="2765834" cy="4655120"/>
            </a:xfrm>
            <a:prstGeom prst="rect">
              <a:avLst/>
            </a:prstGeom>
          </p:spPr>
        </p:pic>
        <p:sp>
          <p:nvSpPr>
            <p:cNvPr id="48" name="object 40">
              <a:extLst>
                <a:ext uri="{FF2B5EF4-FFF2-40B4-BE49-F238E27FC236}">
                  <a16:creationId xmlns:a16="http://schemas.microsoft.com/office/drawing/2014/main" id="{5EF5EA23-DF59-4023-AEFC-1419B3C4CB2F}"/>
                </a:ext>
              </a:extLst>
            </p:cNvPr>
            <p:cNvSpPr txBox="1"/>
            <p:nvPr/>
          </p:nvSpPr>
          <p:spPr>
            <a:xfrm>
              <a:off x="834656" y="2190612"/>
              <a:ext cx="2042802" cy="50565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NIKE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本期精选，猜你喜欢？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点击一秒换装，来试试吧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~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0848B-BB44-4CE7-97CE-E5F4A0C9650F}"/>
                </a:ext>
              </a:extLst>
            </p:cNvPr>
            <p:cNvSpPr/>
            <p:nvPr/>
          </p:nvSpPr>
          <p:spPr>
            <a:xfrm rot="21440212">
              <a:off x="1073513" y="3786947"/>
              <a:ext cx="957455" cy="758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DB30AB0-79F7-4D85-8155-CAD2F71588F2}"/>
                </a:ext>
              </a:extLst>
            </p:cNvPr>
            <p:cNvSpPr/>
            <p:nvPr/>
          </p:nvSpPr>
          <p:spPr>
            <a:xfrm>
              <a:off x="2977116" y="4567343"/>
              <a:ext cx="493354" cy="477806"/>
            </a:xfrm>
            <a:prstGeom prst="ellipse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72C763D-D552-4BA4-A91E-5E4C504B9831}"/>
                </a:ext>
              </a:extLst>
            </p:cNvPr>
            <p:cNvSpPr/>
            <p:nvPr/>
          </p:nvSpPr>
          <p:spPr>
            <a:xfrm>
              <a:off x="2326758" y="2911385"/>
              <a:ext cx="493354" cy="477806"/>
            </a:xfrm>
            <a:prstGeom prst="ellipse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02CDF73-3F3C-472D-900D-3BB23A72001B}"/>
                </a:ext>
              </a:extLst>
            </p:cNvPr>
            <p:cNvSpPr/>
            <p:nvPr/>
          </p:nvSpPr>
          <p:spPr>
            <a:xfrm>
              <a:off x="735374" y="5550525"/>
              <a:ext cx="493354" cy="477806"/>
            </a:xfrm>
            <a:prstGeom prst="ellipse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EF968AE-F420-4BC8-BBAA-591590308302}"/>
                </a:ext>
              </a:extLst>
            </p:cNvPr>
            <p:cNvSpPr/>
            <p:nvPr/>
          </p:nvSpPr>
          <p:spPr>
            <a:xfrm rot="20960811">
              <a:off x="730196" y="3048889"/>
              <a:ext cx="534743" cy="467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31C9C54-48B8-4C6F-9ABF-B311B0C98264}"/>
                </a:ext>
              </a:extLst>
            </p:cNvPr>
            <p:cNvSpPr/>
            <p:nvPr/>
          </p:nvSpPr>
          <p:spPr>
            <a:xfrm rot="20960811">
              <a:off x="2920661" y="3516617"/>
              <a:ext cx="558249" cy="519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7EB7CC81-83E8-4244-9027-978374AA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8605">
              <a:off x="699580" y="5612581"/>
              <a:ext cx="625412" cy="419608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89ABBCC-960E-4001-9939-53A0BBC98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8029">
              <a:off x="800928" y="2973903"/>
              <a:ext cx="422714" cy="50421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F95FE917-C6D0-4B04-8735-01939B705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3"/>
            <a:stretch/>
          </p:blipFill>
          <p:spPr>
            <a:xfrm>
              <a:off x="2807846" y="4592611"/>
              <a:ext cx="675642" cy="47066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C285C89-86F0-4AE0-AF75-B94C236B6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29" r="16837" b="3761"/>
            <a:stretch/>
          </p:blipFill>
          <p:spPr>
            <a:xfrm rot="21098308">
              <a:off x="2357742" y="2880285"/>
              <a:ext cx="432695" cy="457764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86217D09-D39B-426F-AFB5-2F4CC6C0E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6539">
              <a:off x="985461" y="3889546"/>
              <a:ext cx="1006923" cy="60358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5540004-5824-44BA-9151-8752FE83B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4982" b="-5267"/>
            <a:stretch/>
          </p:blipFill>
          <p:spPr>
            <a:xfrm rot="21171569">
              <a:off x="2869263" y="3521440"/>
              <a:ext cx="571752" cy="50960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123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336472A-5E75-1544-8B66-2234E1001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32" y="1809888"/>
            <a:ext cx="1157268" cy="9076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58B3E8-CD21-8140-B23B-29F358BCA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16" y="5197351"/>
            <a:ext cx="1723257" cy="8616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B78647-0E57-4B4A-AA6B-4640CCCB9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76" y="3419223"/>
            <a:ext cx="1439397" cy="1164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78747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 Observation – Competition Landscape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0457A8-D57F-3F4B-966A-7CA87B66B6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2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6" y="1496969"/>
            <a:ext cx="5444380" cy="4985403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5E33DB-58EE-B044-9A06-68DC16AE2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597100"/>
              </p:ext>
            </p:extLst>
          </p:nvPr>
        </p:nvGraphicFramePr>
        <p:xfrm>
          <a:off x="728101" y="1999580"/>
          <a:ext cx="4792688" cy="4403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6344">
                  <a:extLst>
                    <a:ext uri="{9D8B030D-6E8A-4147-A177-3AD203B41FA5}">
                      <a16:colId xmlns:a16="http://schemas.microsoft.com/office/drawing/2014/main" val="146985713"/>
                    </a:ext>
                  </a:extLst>
                </a:gridCol>
                <a:gridCol w="2396344">
                  <a:extLst>
                    <a:ext uri="{9D8B030D-6E8A-4147-A177-3AD203B41FA5}">
                      <a16:colId xmlns:a16="http://schemas.microsoft.com/office/drawing/2014/main" val="908501362"/>
                    </a:ext>
                  </a:extLst>
                </a:gridCol>
              </a:tblGrid>
              <a:tr h="45840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NIKE</a:t>
                      </a:r>
                      <a:endParaRPr lang="e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19.8%</a:t>
                      </a:r>
                      <a:endParaRPr lang="en-US" altLang="zh-C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58436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adidas</a:t>
                      </a:r>
                      <a:endParaRPr lang="e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17.2%</a:t>
                      </a:r>
                      <a:endParaRPr lang="en-US" altLang="zh-C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626139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Anta</a:t>
                      </a:r>
                      <a:endParaRPr lang="e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solidFill>
                            <a:srgbClr val="FF66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9.0%</a:t>
                      </a:r>
                      <a:endParaRPr lang="en-US" altLang="zh-CN" sz="1600" b="1" i="0" u="none" strike="noStrike">
                        <a:solidFill>
                          <a:srgbClr val="FF66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88701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u="none" strike="noStrike">
                          <a:solidFill>
                            <a:srgbClr val="FF6600"/>
                          </a:solidFill>
                          <a:effectLst/>
                          <a:latin typeface="Calibri"/>
                          <a:cs typeface="Calibri"/>
                        </a:rPr>
                        <a:t>Li Ning</a:t>
                      </a:r>
                      <a:endParaRPr lang="en" sz="1600" b="1" i="0" u="none" strike="noStrike">
                        <a:solidFill>
                          <a:srgbClr val="FF66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solidFill>
                            <a:srgbClr val="FF6600"/>
                          </a:solidFill>
                          <a:effectLst/>
                          <a:latin typeface="Calibri"/>
                          <a:cs typeface="Calibri"/>
                        </a:rPr>
                        <a:t>6.7%</a:t>
                      </a:r>
                      <a:endParaRPr lang="en-US" altLang="zh-CN" sz="1600" b="1" i="0" u="none" strike="noStrike">
                        <a:solidFill>
                          <a:srgbClr val="FF66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096240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>
                          <a:effectLst/>
                          <a:latin typeface="Calibri"/>
                          <a:cs typeface="Calibri"/>
                        </a:rPr>
                        <a:t>Fila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6.4%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648431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>
                          <a:effectLst/>
                          <a:latin typeface="Calibri"/>
                          <a:cs typeface="Calibri"/>
                        </a:rPr>
                        <a:t>Sketchers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5.6%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12430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>
                          <a:effectLst/>
                          <a:latin typeface="Calibri"/>
                          <a:cs typeface="Calibri"/>
                        </a:rPr>
                        <a:t>Xtep</a:t>
                      </a:r>
                      <a:endParaRPr lang="en" sz="16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4.7%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49450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>
                          <a:effectLst/>
                          <a:latin typeface="Calibri"/>
                          <a:cs typeface="Calibri"/>
                        </a:rPr>
                        <a:t>Qiaodan</a:t>
                      </a:r>
                      <a:endParaRPr lang="en" sz="16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3.6%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519863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361°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Calibri"/>
                          <a:cs typeface="Calibri"/>
                        </a:rPr>
                        <a:t>2.6%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695676"/>
                  </a:ext>
                </a:extLst>
              </a:tr>
              <a:tr h="43829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>
                          <a:effectLst/>
                          <a:latin typeface="Calibri"/>
                          <a:cs typeface="Calibri"/>
                        </a:rPr>
                        <a:t>Converse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Calibri"/>
                          <a:cs typeface="Calibri"/>
                        </a:rPr>
                        <a:t>2.2%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ea typeface="等线" panose="02010600030101010101" pitchFamily="2" charset="-122"/>
                        <a:cs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80526"/>
                  </a:ext>
                </a:extLst>
              </a:tr>
            </a:tbl>
          </a:graphicData>
        </a:graphic>
      </p:graphicFrame>
      <p:sp>
        <p:nvSpPr>
          <p:cNvPr id="12" name="TextBox 4">
            <a:extLst>
              <a:ext uri="{FF2B5EF4-FFF2-40B4-BE49-F238E27FC236}">
                <a16:creationId xmlns:a16="http://schemas.microsoft.com/office/drawing/2014/main" id="{BE166AF5-47BD-DB4B-8F0C-8F1B9B6BCF79}"/>
              </a:ext>
            </a:extLst>
          </p:cNvPr>
          <p:cNvSpPr txBox="1"/>
          <p:nvPr/>
        </p:nvSpPr>
        <p:spPr>
          <a:xfrm>
            <a:off x="617536" y="1480841"/>
            <a:ext cx="5418929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Market Share of Sportswear Brands in China (2020)</a:t>
            </a:r>
            <a:endParaRPr lang="en-CN" sz="1600" b="1">
              <a:solidFill>
                <a:schemeClr val="tx1">
                  <a:lumMod val="85000"/>
                  <a:lumOff val="1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3F2E73-A060-A942-B94F-E88E3D624412}"/>
              </a:ext>
            </a:extLst>
          </p:cNvPr>
          <p:cNvSpPr txBox="1"/>
          <p:nvPr/>
        </p:nvSpPr>
        <p:spPr>
          <a:xfrm>
            <a:off x="7183431" y="3244334"/>
            <a:ext cx="464662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Collaboration of main brand + Fila, with 35.5-billion-yuan revenue in 2020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Rapid growth (53%) of online sales in 2020, renovation of offline stores</a:t>
            </a:r>
            <a:endParaRPr lang="en-US" altLang="zh-CN" sz="1600">
              <a:latin typeface="Calibri"/>
              <a:ea typeface="等线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Applications of DTC mode</a:t>
            </a:r>
            <a:endParaRPr kumimoji="1"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384FEB-21FB-0246-BECD-B79CFEA11D5C}"/>
              </a:ext>
            </a:extLst>
          </p:cNvPr>
          <p:cNvSpPr txBox="1"/>
          <p:nvPr/>
        </p:nvSpPr>
        <p:spPr>
          <a:xfrm>
            <a:off x="7183431" y="4911859"/>
            <a:ext cx="464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Representative of China trend, with 4.2% growth rate of revenue in 2020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Focus on technology + fashion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Decrease in the number of offline stores due to Covid-19</a:t>
            </a:r>
            <a:endParaRPr kumimoji="1"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CA0E63-C58B-8648-B264-AFB562789DC9}"/>
              </a:ext>
            </a:extLst>
          </p:cNvPr>
          <p:cNvSpPr txBox="1"/>
          <p:nvPr/>
        </p:nvSpPr>
        <p:spPr>
          <a:xfrm>
            <a:off x="7180743" y="1581313"/>
            <a:ext cx="464662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Rank NO.1 in market share in 2019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Motive power in 5 years: Sports &amp; Leisure, the Greater China and E-commerce</a:t>
            </a:r>
            <a:endParaRPr lang="en-US" altLang="zh-CN" sz="1600">
              <a:latin typeface="Calibri"/>
              <a:ea typeface="等线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Direct To Customers (DTC), innovation of products and increase in operating efficiency </a:t>
            </a:r>
            <a:endParaRPr kumimoji="1"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56CDE3B-5EB7-9342-A8A4-D50E3CD34211}"/>
              </a:ext>
            </a:extLst>
          </p:cNvPr>
          <p:cNvSpPr/>
          <p:nvPr/>
        </p:nvSpPr>
        <p:spPr>
          <a:xfrm>
            <a:off x="5927851" y="1521566"/>
            <a:ext cx="5834130" cy="1543850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986D8C9-2BC9-EA46-BFF4-C35AB7ACF313}"/>
              </a:ext>
            </a:extLst>
          </p:cNvPr>
          <p:cNvSpPr/>
          <p:nvPr/>
        </p:nvSpPr>
        <p:spPr>
          <a:xfrm>
            <a:off x="5927851" y="3217746"/>
            <a:ext cx="5834130" cy="1543850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600A48F-AD1C-934E-AF83-7B288D69A54E}"/>
              </a:ext>
            </a:extLst>
          </p:cNvPr>
          <p:cNvSpPr/>
          <p:nvPr/>
        </p:nvSpPr>
        <p:spPr>
          <a:xfrm>
            <a:off x="5927851" y="4876001"/>
            <a:ext cx="5834130" cy="1543850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1042EA-9226-4DB5-9627-D60FFF0E165E}"/>
              </a:ext>
            </a:extLst>
          </p:cNvPr>
          <p:cNvSpPr txBox="1"/>
          <p:nvPr/>
        </p:nvSpPr>
        <p:spPr>
          <a:xfrm>
            <a:off x="-55419" y="6334991"/>
            <a:ext cx="11142516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900" i="1">
                <a:latin typeface="Arial"/>
                <a:ea typeface="+mn-lt"/>
                <a:cs typeface="Arial"/>
              </a:rPr>
              <a:t>Source:</a:t>
            </a:r>
            <a:endParaRPr lang="zh-CN" altLang="en-US" sz="900" i="1">
              <a:latin typeface="Arial"/>
              <a:ea typeface="等线" panose="02010600030101010101" pitchFamily="2" charset="-122"/>
              <a:cs typeface="Arial"/>
            </a:endParaRPr>
          </a:p>
          <a:p>
            <a:r>
              <a:rPr lang="en-US" altLang="zh-CN" sz="900" i="1">
                <a:latin typeface="Arial"/>
                <a:ea typeface="+mn-lt"/>
                <a:cs typeface="Arial"/>
              </a:rPr>
              <a:t>Research of Sportswear Industry. </a:t>
            </a:r>
            <a:r>
              <a:rPr lang="zh-CN" sz="900" i="1">
                <a:latin typeface="Arial"/>
                <a:ea typeface="+mn-lt"/>
                <a:cs typeface="Arial"/>
              </a:rPr>
              <a:t>https://robo.datayes.com/v2/details/report/4546981?tab=original</a:t>
            </a:r>
            <a:endParaRPr lang="zh-CN" sz="900" i="1">
              <a:latin typeface="Arial"/>
              <a:ea typeface="等线"/>
              <a:cs typeface="Arial"/>
            </a:endParaRPr>
          </a:p>
          <a:p>
            <a:r>
              <a:rPr lang="en-US" altLang="zh-CN" sz="900" i="1">
                <a:latin typeface="Arial"/>
                <a:ea typeface="等线"/>
                <a:cs typeface="Arial"/>
              </a:rPr>
              <a:t>Brands of Sportswear in China. </a:t>
            </a:r>
            <a:r>
              <a:rPr lang="en-US" sz="900" i="1">
                <a:ea typeface="+mn-lt"/>
                <a:cs typeface="+mn-lt"/>
              </a:rPr>
              <a:t>https://robo.datayes.com/v2/details/report/4551047?tab=original</a:t>
            </a:r>
            <a:endParaRPr lang="zh-CN" sz="900" i="1"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133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CREATIVE AI MKT CAMPAIGN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202738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834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Monthly Exclusive </a:t>
            </a:r>
            <a:r>
              <a:rPr lang="en-US" altLang="zh-CN" sz="2800" err="1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InfinityME</a:t>
            </a: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Tag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— </a:t>
            </a: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Mechanism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3" name="object 42">
            <a:extLst>
              <a:ext uri="{FF2B5EF4-FFF2-40B4-BE49-F238E27FC236}">
                <a16:creationId xmlns:a16="http://schemas.microsoft.com/office/drawing/2014/main" id="{56F95A6E-630F-4BD1-8D96-9825C16E84A9}"/>
              </a:ext>
            </a:extLst>
          </p:cNvPr>
          <p:cNvSpPr/>
          <p:nvPr/>
        </p:nvSpPr>
        <p:spPr>
          <a:xfrm>
            <a:off x="-1" y="1805939"/>
            <a:ext cx="12192001" cy="4716314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2C9B514C-C075-48CD-9683-7946E69D20C0}"/>
              </a:ext>
            </a:extLst>
          </p:cNvPr>
          <p:cNvSpPr/>
          <p:nvPr/>
        </p:nvSpPr>
        <p:spPr>
          <a:xfrm>
            <a:off x="4572335" y="2126513"/>
            <a:ext cx="6342047" cy="3627901"/>
          </a:xfrm>
          <a:prstGeom prst="roundRect">
            <a:avLst>
              <a:gd name="adj" fmla="val 8637"/>
            </a:avLst>
          </a:prstGeom>
          <a:solidFill>
            <a:schemeClr val="bg1"/>
          </a:solidFill>
          <a:ln w="12700">
            <a:solidFill>
              <a:srgbClr val="EB5C2A"/>
            </a:solidFill>
            <a:prstDash val="lgDash"/>
          </a:ln>
        </p:spPr>
        <p:txBody>
          <a:bodyPr wrap="square" lIns="0" tIns="0" rIns="0" bIns="0" rtlCol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dentification of </a:t>
            </a:r>
            <a:r>
              <a:rPr lang="en-US" altLang="zh-CN" sz="1600" b="1">
                <a:latin typeface="Calibri"/>
              </a:rPr>
              <a:t>user's c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haracteristic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of virtual image &amp; preference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Monthly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activity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participation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Monthly product purchase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r>
              <a:rPr lang="en-US" sz="1600" b="1">
                <a:latin typeface="Calibri"/>
              </a:rPr>
              <a:t>’s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birthday and constellation data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According to the above data, the AI Mechanism can generate an exclusive </a:t>
            </a:r>
            <a:r>
              <a:rPr kumimoji="0" lang="en-US" sz="1600" i="0" u="none" strike="noStrike" kern="1200" cap="none" spc="0" normalizeH="0" baseline="0" noProof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InfinityME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Tag 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users, </a:t>
            </a:r>
            <a:r>
              <a:rPr kumimoji="0" lang="en-US" sz="16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outputing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constellation fortune, lucky occasions and lucky numbers of this month in combination with the user's birthday, constellation and preference data, and recommend 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Nike products as lucky items 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users with proper sales promotion.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B4C5FD-CFB1-4943-A0C8-6BEF55514239}"/>
              </a:ext>
            </a:extLst>
          </p:cNvPr>
          <p:cNvGrpSpPr/>
          <p:nvPr/>
        </p:nvGrpSpPr>
        <p:grpSpPr>
          <a:xfrm>
            <a:off x="6139811" y="1932233"/>
            <a:ext cx="3217604" cy="388560"/>
            <a:chOff x="6009201" y="1261205"/>
            <a:chExt cx="3911340" cy="388560"/>
          </a:xfrm>
        </p:grpSpPr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9AFFBE3E-E1BB-4DDA-8D0C-B09A0434D003}"/>
                </a:ext>
              </a:extLst>
            </p:cNvPr>
            <p:cNvSpPr/>
            <p:nvPr/>
          </p:nvSpPr>
          <p:spPr>
            <a:xfrm>
              <a:off x="6009201" y="1261205"/>
              <a:ext cx="3911340" cy="388560"/>
            </a:xfrm>
            <a:prstGeom prst="roundRect">
              <a:avLst/>
            </a:prstGeom>
            <a:solidFill>
              <a:srgbClr val="EB5C2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9">
              <a:extLst>
                <a:ext uri="{FF2B5EF4-FFF2-40B4-BE49-F238E27FC236}">
                  <a16:creationId xmlns:a16="http://schemas.microsoft.com/office/drawing/2014/main" id="{310C9077-7C26-44A2-9010-03A0282F37D7}"/>
                </a:ext>
              </a:extLst>
            </p:cNvPr>
            <p:cNvSpPr txBox="1"/>
            <p:nvPr/>
          </p:nvSpPr>
          <p:spPr>
            <a:xfrm>
              <a:off x="6009202" y="1310893"/>
              <a:ext cx="3911338" cy="28918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>
                  <a:solidFill>
                    <a:srgbClr val="FFFFFF"/>
                  </a:solidFill>
                  <a:latin typeface="Calibri" panose="020F0502020204030204"/>
                  <a:cs typeface="Arial"/>
                </a:rPr>
                <a:t>M</a:t>
              </a:r>
              <a:r>
                <a:rPr lang="en-US" altLang="zh-CN">
                  <a:solidFill>
                    <a:srgbClr val="FFFFFF"/>
                  </a:solidFill>
                  <a:latin typeface="Calibri" panose="020F0502020204030204"/>
                  <a:cs typeface="Arial"/>
                </a:rPr>
                <a:t>onthly Exclusive Tag Mechanism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99BE6D9-3F3D-4645-9F93-1E5847F1EF96}"/>
              </a:ext>
            </a:extLst>
          </p:cNvPr>
          <p:cNvGrpSpPr/>
          <p:nvPr/>
        </p:nvGrpSpPr>
        <p:grpSpPr>
          <a:xfrm>
            <a:off x="819076" y="1218573"/>
            <a:ext cx="3048496" cy="5824332"/>
            <a:chOff x="819076" y="1218573"/>
            <a:chExt cx="3048496" cy="5824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3CAD14-B1A8-584E-8B7C-D732F170440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bject 4">
              <a:extLst>
                <a:ext uri="{FF2B5EF4-FFF2-40B4-BE49-F238E27FC236}">
                  <a16:creationId xmlns:a16="http://schemas.microsoft.com/office/drawing/2014/main" id="{6926E6C1-05D3-48CA-9784-38561D7EA22D}"/>
                </a:ext>
              </a:extLst>
            </p:cNvPr>
            <p:cNvSpPr/>
            <p:nvPr/>
          </p:nvSpPr>
          <p:spPr>
            <a:xfrm>
              <a:off x="819076" y="1218573"/>
              <a:ext cx="3048496" cy="58243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F6C84C7-A459-4547-B4ED-8716CD70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8" b="11857"/>
            <a:stretch/>
          </p:blipFill>
          <p:spPr>
            <a:xfrm>
              <a:off x="982051" y="1896788"/>
              <a:ext cx="2739906" cy="4625466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29CBDC7-132B-40C4-B220-37F42CD14769}"/>
                </a:ext>
              </a:extLst>
            </p:cNvPr>
            <p:cNvSpPr/>
            <p:nvPr/>
          </p:nvSpPr>
          <p:spPr>
            <a:xfrm>
              <a:off x="1781503" y="3584028"/>
              <a:ext cx="1150883" cy="157655"/>
            </a:xfrm>
            <a:prstGeom prst="rect">
              <a:avLst/>
            </a:prstGeom>
            <a:solidFill>
              <a:srgbClr val="FA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44CB49F-EB3B-4022-A382-1ACDA851DCD9}"/>
                </a:ext>
              </a:extLst>
            </p:cNvPr>
            <p:cNvSpPr txBox="1"/>
            <p:nvPr/>
          </p:nvSpPr>
          <p:spPr>
            <a:xfrm>
              <a:off x="1640026" y="3547439"/>
              <a:ext cx="14398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获取本月</a:t>
              </a:r>
              <a:r>
                <a:rPr lang="en-US" altLang="zh-CN" sz="90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InfinityME</a:t>
              </a: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7A73BE5-A483-4944-B6F7-9D787DC4395D}"/>
                </a:ext>
              </a:extLst>
            </p:cNvPr>
            <p:cNvSpPr/>
            <p:nvPr/>
          </p:nvSpPr>
          <p:spPr>
            <a:xfrm>
              <a:off x="2201918" y="3846786"/>
              <a:ext cx="483476" cy="1103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E009990-A3CF-484B-8766-6AA8C4520428}"/>
                </a:ext>
              </a:extLst>
            </p:cNvPr>
            <p:cNvSpPr txBox="1"/>
            <p:nvPr/>
          </p:nvSpPr>
          <p:spPr>
            <a:xfrm>
              <a:off x="2107324" y="3797059"/>
              <a:ext cx="8002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/>
                <a:t>分享到朋友圈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0641786-CCBD-4714-AFA0-87F33BA5C0F0}"/>
                </a:ext>
              </a:extLst>
            </p:cNvPr>
            <p:cNvSpPr/>
            <p:nvPr/>
          </p:nvSpPr>
          <p:spPr>
            <a:xfrm>
              <a:off x="1985319" y="4164096"/>
              <a:ext cx="800219" cy="1649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240FDB57-F816-41AC-AF4B-B3ED75FAAF73}"/>
                </a:ext>
              </a:extLst>
            </p:cNvPr>
            <p:cNvSpPr/>
            <p:nvPr/>
          </p:nvSpPr>
          <p:spPr>
            <a:xfrm>
              <a:off x="1187669" y="4264903"/>
              <a:ext cx="2328041" cy="769552"/>
            </a:xfrm>
            <a:prstGeom prst="roundRect">
              <a:avLst/>
            </a:prstGeom>
            <a:solidFill>
              <a:srgbClr val="489C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0EA4798D-ED63-40CE-AD12-21FA9692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98" y="4466412"/>
              <a:ext cx="782843" cy="469264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AAD7281-BEC8-41DC-90E8-5F75D0AE63F9}"/>
                </a:ext>
              </a:extLst>
            </p:cNvPr>
            <p:cNvSpPr txBox="1"/>
            <p:nvPr/>
          </p:nvSpPr>
          <p:spPr>
            <a:xfrm>
              <a:off x="1221811" y="4335629"/>
              <a:ext cx="193354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潇洒的时尚达人 或许你需要这款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  <a:p>
              <a:endParaRPr lang="en-US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本月特惠积分换购 </a:t>
              </a:r>
              <a:endParaRPr lang="en-US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点击查看专属好礼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503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B8EAA2E-0B42-433C-9C6F-4D83DE728E67}"/>
              </a:ext>
            </a:extLst>
          </p:cNvPr>
          <p:cNvGrpSpPr/>
          <p:nvPr/>
        </p:nvGrpSpPr>
        <p:grpSpPr>
          <a:xfrm>
            <a:off x="0" y="0"/>
            <a:ext cx="12192000" cy="3677346"/>
            <a:chOff x="0" y="1858483"/>
            <a:chExt cx="12192000" cy="3677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3CAD14-B1A8-584E-8B7C-D732F170440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289A5-4E9D-4251-9EB3-B7F5E7961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59"/>
            <a:stretch/>
          </p:blipFill>
          <p:spPr bwMode="auto">
            <a:xfrm>
              <a:off x="0" y="1858483"/>
              <a:ext cx="12192000" cy="3443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ADB775D-BB9B-46CC-9DE5-F73CCEA153F2}"/>
                </a:ext>
              </a:extLst>
            </p:cNvPr>
            <p:cNvGrpSpPr/>
            <p:nvPr/>
          </p:nvGrpSpPr>
          <p:grpSpPr>
            <a:xfrm>
              <a:off x="5104116" y="3541403"/>
              <a:ext cx="1983768" cy="589163"/>
              <a:chOff x="4985271" y="3530892"/>
              <a:chExt cx="1983768" cy="58916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78070C-F9C0-48C2-9835-193FA63F3046}"/>
                  </a:ext>
                </a:extLst>
              </p:cNvPr>
              <p:cNvSpPr/>
              <p:nvPr/>
            </p:nvSpPr>
            <p:spPr>
              <a:xfrm>
                <a:off x="4985271" y="3530892"/>
                <a:ext cx="1983768" cy="58916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object 98">
                <a:extLst>
                  <a:ext uri="{FF2B5EF4-FFF2-40B4-BE49-F238E27FC236}">
                    <a16:creationId xmlns:a16="http://schemas.microsoft.com/office/drawing/2014/main" id="{B024C1BF-2114-46F4-B991-4863D82BF55B}"/>
                  </a:ext>
                </a:extLst>
              </p:cNvPr>
              <p:cNvSpPr txBox="1"/>
              <p:nvPr/>
            </p:nvSpPr>
            <p:spPr>
              <a:xfrm>
                <a:off x="6162529" y="3716296"/>
                <a:ext cx="771959" cy="25904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4318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4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700" b="0" i="0" u="none" strike="noStrike" kern="1200" cap="none" spc="-5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&lt;&lt;</a:t>
                </a:r>
                <a:r>
                  <a:rPr kumimoji="0" lang="en-US" sz="700" b="0" i="0" u="none" strike="noStrike" kern="1200" cap="none" spc="-5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 S</a:t>
                </a:r>
                <a:r>
                  <a:rPr kumimoji="0" lang="en-US" altLang="zh-CN" sz="700" b="0" i="0" u="none" strike="noStrike" kern="1200" cap="none" spc="-5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can Here To Get NIKE Points!</a:t>
                </a:r>
                <a:endParaRPr kumimoji="0" sz="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DB3C35A-203D-4DA4-9A49-19B032DCC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76421" y="3652179"/>
                <a:ext cx="548304" cy="355609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5" name="object 99">
                <a:extLst>
                  <a:ext uri="{FF2B5EF4-FFF2-40B4-BE49-F238E27FC236}">
                    <a16:creationId xmlns:a16="http://schemas.microsoft.com/office/drawing/2014/main" id="{6687359F-6420-4D61-89A9-32BBED1A4E7A}"/>
                  </a:ext>
                </a:extLst>
              </p:cNvPr>
              <p:cNvSpPr/>
              <p:nvPr/>
            </p:nvSpPr>
            <p:spPr>
              <a:xfrm>
                <a:off x="5803952" y="3660738"/>
                <a:ext cx="324026" cy="324026"/>
              </a:xfrm>
              <a:prstGeom prst="rect">
                <a:avLst/>
              </a:prstGeom>
              <a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0E21B4C-B013-4BF9-AA00-5DC38905B30E}"/>
                </a:ext>
              </a:extLst>
            </p:cNvPr>
            <p:cNvCxnSpPr/>
            <p:nvPr/>
          </p:nvCxnSpPr>
          <p:spPr>
            <a:xfrm>
              <a:off x="7003590" y="357877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2898F2CF-9B0F-4FAC-A7E0-5591CFEEC1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7220" y="3114030"/>
              <a:ext cx="2473350" cy="2421799"/>
              <a:chOff x="5251450" y="1879600"/>
              <a:chExt cx="3351213" cy="32813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í$1ïḑè">
                <a:extLst>
                  <a:ext uri="{FF2B5EF4-FFF2-40B4-BE49-F238E27FC236}">
                    <a16:creationId xmlns:a16="http://schemas.microsoft.com/office/drawing/2014/main" id="{4EC52328-9FEA-43FE-99B9-BF683A2095A4}"/>
                  </a:ext>
                </a:extLst>
              </p:cNvPr>
              <p:cNvSpPr/>
              <p:nvPr/>
            </p:nvSpPr>
            <p:spPr bwMode="auto">
              <a:xfrm>
                <a:off x="5278437" y="1965325"/>
                <a:ext cx="1702217" cy="1483141"/>
              </a:xfrm>
              <a:custGeom>
                <a:avLst/>
                <a:gdLst>
                  <a:gd name="T0" fmla="*/ 655 w 655"/>
                  <a:gd name="T1" fmla="*/ 269 h 495"/>
                  <a:gd name="T2" fmla="*/ 299 w 655"/>
                  <a:gd name="T3" fmla="*/ 47 h 495"/>
                  <a:gd name="T4" fmla="*/ 66 w 655"/>
                  <a:gd name="T5" fmla="*/ 82 h 495"/>
                  <a:gd name="T6" fmla="*/ 2 w 655"/>
                  <a:gd name="T7" fmla="*/ 242 h 495"/>
                  <a:gd name="T8" fmla="*/ 30 w 655"/>
                  <a:gd name="T9" fmla="*/ 446 h 495"/>
                  <a:gd name="T10" fmla="*/ 73 w 655"/>
                  <a:gd name="T11" fmla="*/ 468 h 495"/>
                  <a:gd name="T12" fmla="*/ 227 w 655"/>
                  <a:gd name="T13" fmla="*/ 477 h 495"/>
                  <a:gd name="T14" fmla="*/ 639 w 655"/>
                  <a:gd name="T15" fmla="*/ 328 h 495"/>
                  <a:gd name="T16" fmla="*/ 655 w 655"/>
                  <a:gd name="T17" fmla="*/ 269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5" h="495">
                    <a:moveTo>
                      <a:pt x="655" y="269"/>
                    </a:moveTo>
                    <a:cubicBezTo>
                      <a:pt x="299" y="47"/>
                      <a:pt x="299" y="47"/>
                      <a:pt x="299" y="47"/>
                    </a:cubicBezTo>
                    <a:cubicBezTo>
                      <a:pt x="223" y="0"/>
                      <a:pt x="125" y="15"/>
                      <a:pt x="66" y="82"/>
                    </a:cubicBezTo>
                    <a:cubicBezTo>
                      <a:pt x="30" y="125"/>
                      <a:pt x="0" y="180"/>
                      <a:pt x="2" y="242"/>
                    </a:cubicBezTo>
                    <a:cubicBezTo>
                      <a:pt x="9" y="396"/>
                      <a:pt x="30" y="446"/>
                      <a:pt x="30" y="446"/>
                    </a:cubicBezTo>
                    <a:cubicBezTo>
                      <a:pt x="73" y="468"/>
                      <a:pt x="73" y="468"/>
                      <a:pt x="73" y="468"/>
                    </a:cubicBezTo>
                    <a:cubicBezTo>
                      <a:pt x="121" y="492"/>
                      <a:pt x="177" y="495"/>
                      <a:pt x="227" y="477"/>
                    </a:cubicBezTo>
                    <a:cubicBezTo>
                      <a:pt x="639" y="328"/>
                      <a:pt x="639" y="328"/>
                      <a:pt x="639" y="328"/>
                    </a:cubicBezTo>
                    <a:cubicBezTo>
                      <a:pt x="655" y="269"/>
                      <a:pt x="655" y="269"/>
                      <a:pt x="655" y="269"/>
                    </a:cubicBezTo>
                  </a:path>
                </a:pathLst>
              </a:custGeom>
              <a:solidFill>
                <a:srgbClr val="68B5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íŝļíḑê">
                <a:extLst>
                  <a:ext uri="{FF2B5EF4-FFF2-40B4-BE49-F238E27FC236}">
                    <a16:creationId xmlns:a16="http://schemas.microsoft.com/office/drawing/2014/main" id="{A5F01812-0DF9-4AE4-A9BE-61CF138906F1}"/>
                  </a:ext>
                </a:extLst>
              </p:cNvPr>
              <p:cNvSpPr/>
              <p:nvPr/>
            </p:nvSpPr>
            <p:spPr bwMode="auto">
              <a:xfrm>
                <a:off x="6784975" y="2376487"/>
                <a:ext cx="531813" cy="779463"/>
              </a:xfrm>
              <a:custGeom>
                <a:avLst/>
                <a:gdLst>
                  <a:gd name="T0" fmla="*/ 143 w 161"/>
                  <a:gd name="T1" fmla="*/ 236 h 236"/>
                  <a:gd name="T2" fmla="*/ 18 w 161"/>
                  <a:gd name="T3" fmla="*/ 236 h 236"/>
                  <a:gd name="T4" fmla="*/ 0 w 161"/>
                  <a:gd name="T5" fmla="*/ 218 h 236"/>
                  <a:gd name="T6" fmla="*/ 0 w 161"/>
                  <a:gd name="T7" fmla="*/ 19 h 236"/>
                  <a:gd name="T8" fmla="*/ 18 w 161"/>
                  <a:gd name="T9" fmla="*/ 0 h 236"/>
                  <a:gd name="T10" fmla="*/ 143 w 161"/>
                  <a:gd name="T11" fmla="*/ 0 h 236"/>
                  <a:gd name="T12" fmla="*/ 161 w 161"/>
                  <a:gd name="T13" fmla="*/ 19 h 236"/>
                  <a:gd name="T14" fmla="*/ 161 w 161"/>
                  <a:gd name="T15" fmla="*/ 218 h 236"/>
                  <a:gd name="T16" fmla="*/ 143 w 161"/>
                  <a:gd name="T1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236">
                    <a:moveTo>
                      <a:pt x="143" y="236"/>
                    </a:moveTo>
                    <a:cubicBezTo>
                      <a:pt x="18" y="236"/>
                      <a:pt x="18" y="236"/>
                      <a:pt x="18" y="236"/>
                    </a:cubicBezTo>
                    <a:cubicBezTo>
                      <a:pt x="8" y="236"/>
                      <a:pt x="0" y="228"/>
                      <a:pt x="0" y="2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3" y="0"/>
                      <a:pt x="161" y="8"/>
                      <a:pt x="161" y="19"/>
                    </a:cubicBezTo>
                    <a:cubicBezTo>
                      <a:pt x="161" y="218"/>
                      <a:pt x="161" y="218"/>
                      <a:pt x="161" y="218"/>
                    </a:cubicBezTo>
                    <a:cubicBezTo>
                      <a:pt x="161" y="228"/>
                      <a:pt x="153" y="236"/>
                      <a:pt x="143" y="236"/>
                    </a:cubicBezTo>
                    <a:close/>
                  </a:path>
                </a:pathLst>
              </a:custGeom>
              <a:solidFill>
                <a:srgbClr val="68B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íṡliḍé">
                <a:extLst>
                  <a:ext uri="{FF2B5EF4-FFF2-40B4-BE49-F238E27FC236}">
                    <a16:creationId xmlns:a16="http://schemas.microsoft.com/office/drawing/2014/main" id="{D9DC68E9-2AA7-4419-B3E8-35B89E548EDC}"/>
                  </a:ext>
                </a:extLst>
              </p:cNvPr>
              <p:cNvSpPr/>
              <p:nvPr/>
            </p:nvSpPr>
            <p:spPr bwMode="auto">
              <a:xfrm>
                <a:off x="6784975" y="2376487"/>
                <a:ext cx="531813" cy="779463"/>
              </a:xfrm>
              <a:custGeom>
                <a:avLst/>
                <a:gdLst>
                  <a:gd name="T0" fmla="*/ 143 w 161"/>
                  <a:gd name="T1" fmla="*/ 236 h 236"/>
                  <a:gd name="T2" fmla="*/ 18 w 161"/>
                  <a:gd name="T3" fmla="*/ 236 h 236"/>
                  <a:gd name="T4" fmla="*/ 0 w 161"/>
                  <a:gd name="T5" fmla="*/ 218 h 236"/>
                  <a:gd name="T6" fmla="*/ 0 w 161"/>
                  <a:gd name="T7" fmla="*/ 19 h 236"/>
                  <a:gd name="T8" fmla="*/ 18 w 161"/>
                  <a:gd name="T9" fmla="*/ 0 h 236"/>
                  <a:gd name="T10" fmla="*/ 143 w 161"/>
                  <a:gd name="T11" fmla="*/ 0 h 236"/>
                  <a:gd name="T12" fmla="*/ 161 w 161"/>
                  <a:gd name="T13" fmla="*/ 19 h 236"/>
                  <a:gd name="T14" fmla="*/ 161 w 161"/>
                  <a:gd name="T15" fmla="*/ 218 h 236"/>
                  <a:gd name="T16" fmla="*/ 143 w 161"/>
                  <a:gd name="T1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236">
                    <a:moveTo>
                      <a:pt x="143" y="236"/>
                    </a:moveTo>
                    <a:cubicBezTo>
                      <a:pt x="18" y="236"/>
                      <a:pt x="18" y="236"/>
                      <a:pt x="18" y="236"/>
                    </a:cubicBezTo>
                    <a:cubicBezTo>
                      <a:pt x="8" y="236"/>
                      <a:pt x="0" y="228"/>
                      <a:pt x="0" y="2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3" y="0"/>
                      <a:pt x="161" y="8"/>
                      <a:pt x="161" y="19"/>
                    </a:cubicBezTo>
                    <a:cubicBezTo>
                      <a:pt x="161" y="218"/>
                      <a:pt x="161" y="218"/>
                      <a:pt x="161" y="218"/>
                    </a:cubicBezTo>
                    <a:cubicBezTo>
                      <a:pt x="161" y="228"/>
                      <a:pt x="153" y="236"/>
                      <a:pt x="143" y="236"/>
                    </a:cubicBezTo>
                    <a:close/>
                  </a:path>
                </a:pathLst>
              </a:custGeom>
              <a:solidFill>
                <a:srgbClr val="3C6994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ïṥľídè">
                <a:extLst>
                  <a:ext uri="{FF2B5EF4-FFF2-40B4-BE49-F238E27FC236}">
                    <a16:creationId xmlns:a16="http://schemas.microsoft.com/office/drawing/2014/main" id="{B06D6EA2-B82E-40C2-8D73-72E319C1D4B6}"/>
                  </a:ext>
                </a:extLst>
              </p:cNvPr>
              <p:cNvSpPr/>
              <p:nvPr/>
            </p:nvSpPr>
            <p:spPr bwMode="auto">
              <a:xfrm>
                <a:off x="6805613" y="2376487"/>
                <a:ext cx="533400" cy="779463"/>
              </a:xfrm>
              <a:custGeom>
                <a:avLst/>
                <a:gdLst>
                  <a:gd name="T0" fmla="*/ 143 w 162"/>
                  <a:gd name="T1" fmla="*/ 236 h 236"/>
                  <a:gd name="T2" fmla="*/ 19 w 162"/>
                  <a:gd name="T3" fmla="*/ 236 h 236"/>
                  <a:gd name="T4" fmla="*/ 0 w 162"/>
                  <a:gd name="T5" fmla="*/ 218 h 236"/>
                  <a:gd name="T6" fmla="*/ 0 w 162"/>
                  <a:gd name="T7" fmla="*/ 19 h 236"/>
                  <a:gd name="T8" fmla="*/ 19 w 162"/>
                  <a:gd name="T9" fmla="*/ 0 h 236"/>
                  <a:gd name="T10" fmla="*/ 143 w 162"/>
                  <a:gd name="T11" fmla="*/ 0 h 236"/>
                  <a:gd name="T12" fmla="*/ 162 w 162"/>
                  <a:gd name="T13" fmla="*/ 19 h 236"/>
                  <a:gd name="T14" fmla="*/ 162 w 162"/>
                  <a:gd name="T15" fmla="*/ 218 h 236"/>
                  <a:gd name="T16" fmla="*/ 143 w 162"/>
                  <a:gd name="T1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236">
                    <a:moveTo>
                      <a:pt x="143" y="236"/>
                    </a:moveTo>
                    <a:cubicBezTo>
                      <a:pt x="19" y="236"/>
                      <a:pt x="19" y="236"/>
                      <a:pt x="19" y="236"/>
                    </a:cubicBezTo>
                    <a:cubicBezTo>
                      <a:pt x="8" y="236"/>
                      <a:pt x="0" y="228"/>
                      <a:pt x="0" y="2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3" y="0"/>
                      <a:pt x="162" y="8"/>
                      <a:pt x="162" y="19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2" y="228"/>
                      <a:pt x="153" y="236"/>
                      <a:pt x="143" y="236"/>
                    </a:cubicBezTo>
                    <a:close/>
                  </a:path>
                </a:pathLst>
              </a:custGeom>
              <a:solidFill>
                <a:srgbClr val="68B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iṣḻíḑé">
                <a:extLst>
                  <a:ext uri="{FF2B5EF4-FFF2-40B4-BE49-F238E27FC236}">
                    <a16:creationId xmlns:a16="http://schemas.microsoft.com/office/drawing/2014/main" id="{2E10E7F3-6987-4304-A0DE-9A1C39EDCFFA}"/>
                  </a:ext>
                </a:extLst>
              </p:cNvPr>
              <p:cNvSpPr/>
              <p:nvPr/>
            </p:nvSpPr>
            <p:spPr bwMode="auto">
              <a:xfrm>
                <a:off x="6867525" y="2433637"/>
                <a:ext cx="425450" cy="639763"/>
              </a:xfrm>
              <a:custGeom>
                <a:avLst/>
                <a:gdLst>
                  <a:gd name="T0" fmla="*/ 114 w 129"/>
                  <a:gd name="T1" fmla="*/ 194 h 194"/>
                  <a:gd name="T2" fmla="*/ 15 w 129"/>
                  <a:gd name="T3" fmla="*/ 194 h 194"/>
                  <a:gd name="T4" fmla="*/ 0 w 129"/>
                  <a:gd name="T5" fmla="*/ 179 h 194"/>
                  <a:gd name="T6" fmla="*/ 0 w 129"/>
                  <a:gd name="T7" fmla="*/ 15 h 194"/>
                  <a:gd name="T8" fmla="*/ 15 w 129"/>
                  <a:gd name="T9" fmla="*/ 0 h 194"/>
                  <a:gd name="T10" fmla="*/ 114 w 129"/>
                  <a:gd name="T11" fmla="*/ 0 h 194"/>
                  <a:gd name="T12" fmla="*/ 129 w 129"/>
                  <a:gd name="T13" fmla="*/ 15 h 194"/>
                  <a:gd name="T14" fmla="*/ 129 w 129"/>
                  <a:gd name="T15" fmla="*/ 179 h 194"/>
                  <a:gd name="T16" fmla="*/ 114 w 129"/>
                  <a:gd name="T1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94">
                    <a:moveTo>
                      <a:pt x="114" y="194"/>
                    </a:moveTo>
                    <a:cubicBezTo>
                      <a:pt x="15" y="194"/>
                      <a:pt x="15" y="194"/>
                      <a:pt x="15" y="194"/>
                    </a:cubicBezTo>
                    <a:cubicBezTo>
                      <a:pt x="7" y="194"/>
                      <a:pt x="0" y="187"/>
                      <a:pt x="0" y="17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22" y="0"/>
                      <a:pt x="129" y="6"/>
                      <a:pt x="129" y="15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7"/>
                      <a:pt x="122" y="194"/>
                      <a:pt x="114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íśḷïďê">
                <a:extLst>
                  <a:ext uri="{FF2B5EF4-FFF2-40B4-BE49-F238E27FC236}">
                    <a16:creationId xmlns:a16="http://schemas.microsoft.com/office/drawing/2014/main" id="{619AD0DD-7D17-46DC-93F0-11FE3286D496}"/>
                  </a:ext>
                </a:extLst>
              </p:cNvPr>
              <p:cNvSpPr/>
              <p:nvPr/>
            </p:nvSpPr>
            <p:spPr bwMode="auto">
              <a:xfrm>
                <a:off x="7392988" y="3055937"/>
                <a:ext cx="349250" cy="428625"/>
              </a:xfrm>
              <a:custGeom>
                <a:avLst/>
                <a:gdLst>
                  <a:gd name="T0" fmla="*/ 36 w 106"/>
                  <a:gd name="T1" fmla="*/ 7 h 130"/>
                  <a:gd name="T2" fmla="*/ 31 w 106"/>
                  <a:gd name="T3" fmla="*/ 1 h 130"/>
                  <a:gd name="T4" fmla="*/ 21 w 106"/>
                  <a:gd name="T5" fmla="*/ 1 h 130"/>
                  <a:gd name="T6" fmla="*/ 1 w 106"/>
                  <a:gd name="T7" fmla="*/ 15 h 130"/>
                  <a:gd name="T8" fmla="*/ 0 w 106"/>
                  <a:gd name="T9" fmla="*/ 25 h 130"/>
                  <a:gd name="T10" fmla="*/ 33 w 106"/>
                  <a:gd name="T11" fmla="*/ 107 h 130"/>
                  <a:gd name="T12" fmla="*/ 48 w 106"/>
                  <a:gd name="T13" fmla="*/ 124 h 130"/>
                  <a:gd name="T14" fmla="*/ 70 w 106"/>
                  <a:gd name="T15" fmla="*/ 128 h 130"/>
                  <a:gd name="T16" fmla="*/ 86 w 106"/>
                  <a:gd name="T17" fmla="*/ 111 h 130"/>
                  <a:gd name="T18" fmla="*/ 105 w 106"/>
                  <a:gd name="T19" fmla="*/ 74 h 130"/>
                  <a:gd name="T20" fmla="*/ 85 w 106"/>
                  <a:gd name="T21" fmla="*/ 62 h 130"/>
                  <a:gd name="T22" fmla="*/ 36 w 106"/>
                  <a:gd name="T23" fmla="*/ 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" h="130">
                    <a:moveTo>
                      <a:pt x="36" y="7"/>
                    </a:moveTo>
                    <a:cubicBezTo>
                      <a:pt x="35" y="4"/>
                      <a:pt x="34" y="2"/>
                      <a:pt x="31" y="1"/>
                    </a:cubicBezTo>
                    <a:cubicBezTo>
                      <a:pt x="28" y="0"/>
                      <a:pt x="24" y="0"/>
                      <a:pt x="21" y="1"/>
                    </a:cubicBezTo>
                    <a:cubicBezTo>
                      <a:pt x="13" y="4"/>
                      <a:pt x="4" y="7"/>
                      <a:pt x="1" y="15"/>
                    </a:cubicBezTo>
                    <a:cubicBezTo>
                      <a:pt x="0" y="18"/>
                      <a:pt x="0" y="21"/>
                      <a:pt x="0" y="25"/>
                    </a:cubicBezTo>
                    <a:cubicBezTo>
                      <a:pt x="1" y="55"/>
                      <a:pt x="16" y="83"/>
                      <a:pt x="33" y="107"/>
                    </a:cubicBezTo>
                    <a:cubicBezTo>
                      <a:pt x="37" y="114"/>
                      <a:pt x="42" y="119"/>
                      <a:pt x="48" y="124"/>
                    </a:cubicBezTo>
                    <a:cubicBezTo>
                      <a:pt x="54" y="129"/>
                      <a:pt x="63" y="130"/>
                      <a:pt x="70" y="128"/>
                    </a:cubicBezTo>
                    <a:cubicBezTo>
                      <a:pt x="77" y="125"/>
                      <a:pt x="82" y="118"/>
                      <a:pt x="86" y="111"/>
                    </a:cubicBezTo>
                    <a:cubicBezTo>
                      <a:pt x="91" y="102"/>
                      <a:pt x="106" y="84"/>
                      <a:pt x="105" y="74"/>
                    </a:cubicBezTo>
                    <a:cubicBezTo>
                      <a:pt x="105" y="64"/>
                      <a:pt x="92" y="64"/>
                      <a:pt x="85" y="62"/>
                    </a:cubicBezTo>
                    <a:cubicBezTo>
                      <a:pt x="57" y="54"/>
                      <a:pt x="49" y="30"/>
                      <a:pt x="36" y="7"/>
                    </a:cubicBezTo>
                    <a:close/>
                  </a:path>
                </a:pathLst>
              </a:custGeom>
              <a:solidFill>
                <a:srgbClr val="68B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ïṡ1îḍê">
                <a:extLst>
                  <a:ext uri="{FF2B5EF4-FFF2-40B4-BE49-F238E27FC236}">
                    <a16:creationId xmlns:a16="http://schemas.microsoft.com/office/drawing/2014/main" id="{ECBC8838-F35F-4D15-8AF2-2B5D953B9C44}"/>
                  </a:ext>
                </a:extLst>
              </p:cNvPr>
              <p:cNvSpPr/>
              <p:nvPr/>
            </p:nvSpPr>
            <p:spPr bwMode="auto">
              <a:xfrm>
                <a:off x="7392988" y="3055937"/>
                <a:ext cx="349250" cy="428625"/>
              </a:xfrm>
              <a:custGeom>
                <a:avLst/>
                <a:gdLst>
                  <a:gd name="T0" fmla="*/ 36 w 106"/>
                  <a:gd name="T1" fmla="*/ 7 h 130"/>
                  <a:gd name="T2" fmla="*/ 31 w 106"/>
                  <a:gd name="T3" fmla="*/ 1 h 130"/>
                  <a:gd name="T4" fmla="*/ 21 w 106"/>
                  <a:gd name="T5" fmla="*/ 1 h 130"/>
                  <a:gd name="T6" fmla="*/ 1 w 106"/>
                  <a:gd name="T7" fmla="*/ 15 h 130"/>
                  <a:gd name="T8" fmla="*/ 0 w 106"/>
                  <a:gd name="T9" fmla="*/ 25 h 130"/>
                  <a:gd name="T10" fmla="*/ 33 w 106"/>
                  <a:gd name="T11" fmla="*/ 107 h 130"/>
                  <a:gd name="T12" fmla="*/ 48 w 106"/>
                  <a:gd name="T13" fmla="*/ 124 h 130"/>
                  <a:gd name="T14" fmla="*/ 70 w 106"/>
                  <a:gd name="T15" fmla="*/ 128 h 130"/>
                  <a:gd name="T16" fmla="*/ 86 w 106"/>
                  <a:gd name="T17" fmla="*/ 111 h 130"/>
                  <a:gd name="T18" fmla="*/ 105 w 106"/>
                  <a:gd name="T19" fmla="*/ 74 h 130"/>
                  <a:gd name="T20" fmla="*/ 85 w 106"/>
                  <a:gd name="T21" fmla="*/ 62 h 130"/>
                  <a:gd name="T22" fmla="*/ 36 w 106"/>
                  <a:gd name="T23" fmla="*/ 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" h="130">
                    <a:moveTo>
                      <a:pt x="36" y="7"/>
                    </a:moveTo>
                    <a:cubicBezTo>
                      <a:pt x="35" y="4"/>
                      <a:pt x="34" y="2"/>
                      <a:pt x="31" y="1"/>
                    </a:cubicBezTo>
                    <a:cubicBezTo>
                      <a:pt x="28" y="0"/>
                      <a:pt x="24" y="0"/>
                      <a:pt x="21" y="1"/>
                    </a:cubicBezTo>
                    <a:cubicBezTo>
                      <a:pt x="13" y="4"/>
                      <a:pt x="4" y="7"/>
                      <a:pt x="1" y="15"/>
                    </a:cubicBezTo>
                    <a:cubicBezTo>
                      <a:pt x="0" y="18"/>
                      <a:pt x="0" y="21"/>
                      <a:pt x="0" y="25"/>
                    </a:cubicBezTo>
                    <a:cubicBezTo>
                      <a:pt x="1" y="55"/>
                      <a:pt x="16" y="83"/>
                      <a:pt x="33" y="107"/>
                    </a:cubicBezTo>
                    <a:cubicBezTo>
                      <a:pt x="37" y="114"/>
                      <a:pt x="42" y="119"/>
                      <a:pt x="48" y="124"/>
                    </a:cubicBezTo>
                    <a:cubicBezTo>
                      <a:pt x="54" y="129"/>
                      <a:pt x="63" y="130"/>
                      <a:pt x="70" y="128"/>
                    </a:cubicBezTo>
                    <a:cubicBezTo>
                      <a:pt x="77" y="125"/>
                      <a:pt x="82" y="118"/>
                      <a:pt x="86" y="111"/>
                    </a:cubicBezTo>
                    <a:cubicBezTo>
                      <a:pt x="91" y="102"/>
                      <a:pt x="106" y="84"/>
                      <a:pt x="105" y="74"/>
                    </a:cubicBezTo>
                    <a:cubicBezTo>
                      <a:pt x="105" y="64"/>
                      <a:pt x="92" y="64"/>
                      <a:pt x="85" y="62"/>
                    </a:cubicBezTo>
                    <a:cubicBezTo>
                      <a:pt x="57" y="54"/>
                      <a:pt x="49" y="30"/>
                      <a:pt x="36" y="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D4F6E"/>
                  </a:gs>
                  <a:gs pos="0">
                    <a:srgbClr val="508AC0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ïṧlíḋê">
                <a:extLst>
                  <a:ext uri="{FF2B5EF4-FFF2-40B4-BE49-F238E27FC236}">
                    <a16:creationId xmlns:a16="http://schemas.microsoft.com/office/drawing/2014/main" id="{E00BB552-BD6A-4F88-A55A-99AF53D6E2A3}"/>
                  </a:ext>
                </a:extLst>
              </p:cNvPr>
              <p:cNvSpPr/>
              <p:nvPr/>
            </p:nvSpPr>
            <p:spPr bwMode="auto">
              <a:xfrm>
                <a:off x="7596188" y="2327275"/>
                <a:ext cx="479425" cy="841375"/>
              </a:xfrm>
              <a:custGeom>
                <a:avLst/>
                <a:gdLst>
                  <a:gd name="T0" fmla="*/ 0 w 145"/>
                  <a:gd name="T1" fmla="*/ 97 h 255"/>
                  <a:gd name="T2" fmla="*/ 4 w 145"/>
                  <a:gd name="T3" fmla="*/ 111 h 255"/>
                  <a:gd name="T4" fmla="*/ 3 w 145"/>
                  <a:gd name="T5" fmla="*/ 143 h 255"/>
                  <a:gd name="T6" fmla="*/ 12 w 145"/>
                  <a:gd name="T7" fmla="*/ 173 h 255"/>
                  <a:gd name="T8" fmla="*/ 46 w 145"/>
                  <a:gd name="T9" fmla="*/ 185 h 255"/>
                  <a:gd name="T10" fmla="*/ 64 w 145"/>
                  <a:gd name="T11" fmla="*/ 223 h 255"/>
                  <a:gd name="T12" fmla="*/ 67 w 145"/>
                  <a:gd name="T13" fmla="*/ 243 h 255"/>
                  <a:gd name="T14" fmla="*/ 82 w 145"/>
                  <a:gd name="T15" fmla="*/ 251 h 255"/>
                  <a:gd name="T16" fmla="*/ 113 w 145"/>
                  <a:gd name="T17" fmla="*/ 255 h 255"/>
                  <a:gd name="T18" fmla="*/ 128 w 145"/>
                  <a:gd name="T19" fmla="*/ 252 h 255"/>
                  <a:gd name="T20" fmla="*/ 136 w 145"/>
                  <a:gd name="T21" fmla="*/ 241 h 255"/>
                  <a:gd name="T22" fmla="*/ 142 w 145"/>
                  <a:gd name="T23" fmla="*/ 166 h 255"/>
                  <a:gd name="T24" fmla="*/ 143 w 145"/>
                  <a:gd name="T25" fmla="*/ 122 h 255"/>
                  <a:gd name="T26" fmla="*/ 133 w 145"/>
                  <a:gd name="T27" fmla="*/ 91 h 255"/>
                  <a:gd name="T28" fmla="*/ 110 w 145"/>
                  <a:gd name="T29" fmla="*/ 48 h 255"/>
                  <a:gd name="T30" fmla="*/ 61 w 145"/>
                  <a:gd name="T31" fmla="*/ 2 h 255"/>
                  <a:gd name="T32" fmla="*/ 20 w 145"/>
                  <a:gd name="T33" fmla="*/ 49 h 255"/>
                  <a:gd name="T34" fmla="*/ 11 w 145"/>
                  <a:gd name="T35" fmla="*/ 72 h 255"/>
                  <a:gd name="T36" fmla="*/ 0 w 145"/>
                  <a:gd name="T37" fmla="*/ 9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5" h="255">
                    <a:moveTo>
                      <a:pt x="0" y="97"/>
                    </a:moveTo>
                    <a:cubicBezTo>
                      <a:pt x="1" y="102"/>
                      <a:pt x="2" y="106"/>
                      <a:pt x="4" y="111"/>
                    </a:cubicBezTo>
                    <a:cubicBezTo>
                      <a:pt x="7" y="121"/>
                      <a:pt x="4" y="132"/>
                      <a:pt x="3" y="143"/>
                    </a:cubicBezTo>
                    <a:cubicBezTo>
                      <a:pt x="2" y="154"/>
                      <a:pt x="3" y="166"/>
                      <a:pt x="12" y="173"/>
                    </a:cubicBezTo>
                    <a:cubicBezTo>
                      <a:pt x="21" y="181"/>
                      <a:pt x="35" y="179"/>
                      <a:pt x="46" y="185"/>
                    </a:cubicBezTo>
                    <a:cubicBezTo>
                      <a:pt x="59" y="192"/>
                      <a:pt x="64" y="208"/>
                      <a:pt x="64" y="223"/>
                    </a:cubicBezTo>
                    <a:cubicBezTo>
                      <a:pt x="64" y="230"/>
                      <a:pt x="63" y="238"/>
                      <a:pt x="67" y="243"/>
                    </a:cubicBezTo>
                    <a:cubicBezTo>
                      <a:pt x="71" y="247"/>
                      <a:pt x="76" y="250"/>
                      <a:pt x="82" y="251"/>
                    </a:cubicBezTo>
                    <a:cubicBezTo>
                      <a:pt x="92" y="253"/>
                      <a:pt x="103" y="255"/>
                      <a:pt x="113" y="255"/>
                    </a:cubicBezTo>
                    <a:cubicBezTo>
                      <a:pt x="118" y="255"/>
                      <a:pt x="123" y="254"/>
                      <a:pt x="128" y="252"/>
                    </a:cubicBezTo>
                    <a:cubicBezTo>
                      <a:pt x="131" y="249"/>
                      <a:pt x="134" y="245"/>
                      <a:pt x="136" y="241"/>
                    </a:cubicBezTo>
                    <a:cubicBezTo>
                      <a:pt x="145" y="217"/>
                      <a:pt x="142" y="191"/>
                      <a:pt x="142" y="166"/>
                    </a:cubicBezTo>
                    <a:cubicBezTo>
                      <a:pt x="143" y="151"/>
                      <a:pt x="145" y="136"/>
                      <a:pt x="143" y="122"/>
                    </a:cubicBezTo>
                    <a:cubicBezTo>
                      <a:pt x="141" y="111"/>
                      <a:pt x="137" y="101"/>
                      <a:pt x="133" y="91"/>
                    </a:cubicBezTo>
                    <a:cubicBezTo>
                      <a:pt x="127" y="76"/>
                      <a:pt x="120" y="61"/>
                      <a:pt x="110" y="48"/>
                    </a:cubicBezTo>
                    <a:cubicBezTo>
                      <a:pt x="100" y="35"/>
                      <a:pt x="77" y="5"/>
                      <a:pt x="61" y="2"/>
                    </a:cubicBezTo>
                    <a:cubicBezTo>
                      <a:pt x="43" y="0"/>
                      <a:pt x="28" y="30"/>
                      <a:pt x="20" y="49"/>
                    </a:cubicBezTo>
                    <a:cubicBezTo>
                      <a:pt x="16" y="57"/>
                      <a:pt x="16" y="64"/>
                      <a:pt x="11" y="72"/>
                    </a:cubicBezTo>
                    <a:cubicBezTo>
                      <a:pt x="6" y="80"/>
                      <a:pt x="0" y="88"/>
                      <a:pt x="0" y="97"/>
                    </a:cubicBezTo>
                    <a:close/>
                  </a:path>
                </a:pathLst>
              </a:custGeom>
              <a:solidFill>
                <a:srgbClr val="EB5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íslíďé">
                <a:extLst>
                  <a:ext uri="{FF2B5EF4-FFF2-40B4-BE49-F238E27FC236}">
                    <a16:creationId xmlns:a16="http://schemas.microsoft.com/office/drawing/2014/main" id="{5DA18CB8-96C4-4BE1-8D9B-5EB5FA0820F8}"/>
                  </a:ext>
                </a:extLst>
              </p:cNvPr>
              <p:cNvSpPr/>
              <p:nvPr/>
            </p:nvSpPr>
            <p:spPr bwMode="auto">
              <a:xfrm>
                <a:off x="7681913" y="2219325"/>
                <a:ext cx="758825" cy="762000"/>
              </a:xfrm>
              <a:custGeom>
                <a:avLst/>
                <a:gdLst>
                  <a:gd name="T0" fmla="*/ 61 w 230"/>
                  <a:gd name="T1" fmla="*/ 3 h 231"/>
                  <a:gd name="T2" fmla="*/ 119 w 230"/>
                  <a:gd name="T3" fmla="*/ 14 h 231"/>
                  <a:gd name="T4" fmla="*/ 163 w 230"/>
                  <a:gd name="T5" fmla="*/ 54 h 231"/>
                  <a:gd name="T6" fmla="*/ 204 w 230"/>
                  <a:gd name="T7" fmla="*/ 92 h 231"/>
                  <a:gd name="T8" fmla="*/ 219 w 230"/>
                  <a:gd name="T9" fmla="*/ 96 h 231"/>
                  <a:gd name="T10" fmla="*/ 229 w 230"/>
                  <a:gd name="T11" fmla="*/ 107 h 231"/>
                  <a:gd name="T12" fmla="*/ 216 w 230"/>
                  <a:gd name="T13" fmla="*/ 125 h 231"/>
                  <a:gd name="T14" fmla="*/ 224 w 230"/>
                  <a:gd name="T15" fmla="*/ 147 h 231"/>
                  <a:gd name="T16" fmla="*/ 203 w 230"/>
                  <a:gd name="T17" fmla="*/ 163 h 231"/>
                  <a:gd name="T18" fmla="*/ 205 w 230"/>
                  <a:gd name="T19" fmla="*/ 183 h 231"/>
                  <a:gd name="T20" fmla="*/ 186 w 230"/>
                  <a:gd name="T21" fmla="*/ 186 h 231"/>
                  <a:gd name="T22" fmla="*/ 178 w 230"/>
                  <a:gd name="T23" fmla="*/ 207 h 231"/>
                  <a:gd name="T24" fmla="*/ 152 w 230"/>
                  <a:gd name="T25" fmla="*/ 205 h 231"/>
                  <a:gd name="T26" fmla="*/ 131 w 230"/>
                  <a:gd name="T27" fmla="*/ 229 h 231"/>
                  <a:gd name="T28" fmla="*/ 98 w 230"/>
                  <a:gd name="T29" fmla="*/ 219 h 231"/>
                  <a:gd name="T30" fmla="*/ 72 w 230"/>
                  <a:gd name="T31" fmla="*/ 196 h 231"/>
                  <a:gd name="T32" fmla="*/ 89 w 230"/>
                  <a:gd name="T33" fmla="*/ 164 h 231"/>
                  <a:gd name="T34" fmla="*/ 88 w 230"/>
                  <a:gd name="T35" fmla="*/ 150 h 231"/>
                  <a:gd name="T36" fmla="*/ 75 w 230"/>
                  <a:gd name="T37" fmla="*/ 144 h 231"/>
                  <a:gd name="T38" fmla="*/ 67 w 230"/>
                  <a:gd name="T39" fmla="*/ 156 h 231"/>
                  <a:gd name="T40" fmla="*/ 57 w 230"/>
                  <a:gd name="T41" fmla="*/ 162 h 231"/>
                  <a:gd name="T42" fmla="*/ 51 w 230"/>
                  <a:gd name="T43" fmla="*/ 154 h 231"/>
                  <a:gd name="T44" fmla="*/ 32 w 230"/>
                  <a:gd name="T45" fmla="*/ 88 h 231"/>
                  <a:gd name="T46" fmla="*/ 16 w 230"/>
                  <a:gd name="T47" fmla="*/ 70 h 231"/>
                  <a:gd name="T48" fmla="*/ 61 w 230"/>
                  <a:gd name="T49" fmla="*/ 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0" h="231">
                    <a:moveTo>
                      <a:pt x="61" y="3"/>
                    </a:moveTo>
                    <a:cubicBezTo>
                      <a:pt x="81" y="0"/>
                      <a:pt x="101" y="3"/>
                      <a:pt x="119" y="14"/>
                    </a:cubicBezTo>
                    <a:cubicBezTo>
                      <a:pt x="136" y="24"/>
                      <a:pt x="151" y="38"/>
                      <a:pt x="163" y="54"/>
                    </a:cubicBezTo>
                    <a:cubicBezTo>
                      <a:pt x="175" y="69"/>
                      <a:pt x="186" y="87"/>
                      <a:pt x="204" y="92"/>
                    </a:cubicBezTo>
                    <a:cubicBezTo>
                      <a:pt x="209" y="94"/>
                      <a:pt x="214" y="95"/>
                      <a:pt x="219" y="96"/>
                    </a:cubicBezTo>
                    <a:cubicBezTo>
                      <a:pt x="224" y="98"/>
                      <a:pt x="227" y="102"/>
                      <a:pt x="229" y="107"/>
                    </a:cubicBezTo>
                    <a:cubicBezTo>
                      <a:pt x="230" y="115"/>
                      <a:pt x="223" y="121"/>
                      <a:pt x="216" y="125"/>
                    </a:cubicBezTo>
                    <a:cubicBezTo>
                      <a:pt x="225" y="127"/>
                      <a:pt x="229" y="139"/>
                      <a:pt x="224" y="147"/>
                    </a:cubicBezTo>
                    <a:cubicBezTo>
                      <a:pt x="220" y="155"/>
                      <a:pt x="211" y="160"/>
                      <a:pt x="203" y="163"/>
                    </a:cubicBezTo>
                    <a:cubicBezTo>
                      <a:pt x="209" y="168"/>
                      <a:pt x="210" y="177"/>
                      <a:pt x="205" y="183"/>
                    </a:cubicBezTo>
                    <a:cubicBezTo>
                      <a:pt x="201" y="189"/>
                      <a:pt x="192" y="190"/>
                      <a:pt x="186" y="186"/>
                    </a:cubicBezTo>
                    <a:cubicBezTo>
                      <a:pt x="192" y="193"/>
                      <a:pt x="186" y="204"/>
                      <a:pt x="178" y="207"/>
                    </a:cubicBezTo>
                    <a:cubicBezTo>
                      <a:pt x="170" y="210"/>
                      <a:pt x="160" y="208"/>
                      <a:pt x="152" y="205"/>
                    </a:cubicBezTo>
                    <a:cubicBezTo>
                      <a:pt x="153" y="217"/>
                      <a:pt x="142" y="227"/>
                      <a:pt x="131" y="229"/>
                    </a:cubicBezTo>
                    <a:cubicBezTo>
                      <a:pt x="119" y="231"/>
                      <a:pt x="108" y="226"/>
                      <a:pt x="98" y="219"/>
                    </a:cubicBezTo>
                    <a:cubicBezTo>
                      <a:pt x="89" y="212"/>
                      <a:pt x="81" y="203"/>
                      <a:pt x="72" y="196"/>
                    </a:cubicBezTo>
                    <a:cubicBezTo>
                      <a:pt x="81" y="188"/>
                      <a:pt x="87" y="176"/>
                      <a:pt x="89" y="164"/>
                    </a:cubicBezTo>
                    <a:cubicBezTo>
                      <a:pt x="90" y="159"/>
                      <a:pt x="90" y="154"/>
                      <a:pt x="88" y="150"/>
                    </a:cubicBezTo>
                    <a:cubicBezTo>
                      <a:pt x="85" y="145"/>
                      <a:pt x="80" y="143"/>
                      <a:pt x="75" y="144"/>
                    </a:cubicBezTo>
                    <a:cubicBezTo>
                      <a:pt x="71" y="146"/>
                      <a:pt x="69" y="151"/>
                      <a:pt x="67" y="156"/>
                    </a:cubicBezTo>
                    <a:cubicBezTo>
                      <a:pt x="65" y="160"/>
                      <a:pt x="61" y="164"/>
                      <a:pt x="57" y="162"/>
                    </a:cubicBezTo>
                    <a:cubicBezTo>
                      <a:pt x="53" y="161"/>
                      <a:pt x="52" y="157"/>
                      <a:pt x="51" y="154"/>
                    </a:cubicBezTo>
                    <a:cubicBezTo>
                      <a:pt x="47" y="131"/>
                      <a:pt x="47" y="106"/>
                      <a:pt x="32" y="88"/>
                    </a:cubicBezTo>
                    <a:cubicBezTo>
                      <a:pt x="27" y="82"/>
                      <a:pt x="20" y="77"/>
                      <a:pt x="16" y="70"/>
                    </a:cubicBezTo>
                    <a:cubicBezTo>
                      <a:pt x="0" y="42"/>
                      <a:pt x="36" y="9"/>
                      <a:pt x="61" y="3"/>
                    </a:cubicBezTo>
                    <a:close/>
                  </a:path>
                </a:pathLst>
              </a:custGeom>
              <a:solidFill>
                <a:srgbClr val="3E3E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ísliďè">
                <a:extLst>
                  <a:ext uri="{FF2B5EF4-FFF2-40B4-BE49-F238E27FC236}">
                    <a16:creationId xmlns:a16="http://schemas.microsoft.com/office/drawing/2014/main" id="{5023143C-2283-447D-B370-BF5D957D354D}"/>
                  </a:ext>
                </a:extLst>
              </p:cNvPr>
              <p:cNvSpPr/>
              <p:nvPr/>
            </p:nvSpPr>
            <p:spPr bwMode="auto">
              <a:xfrm>
                <a:off x="7681913" y="2219325"/>
                <a:ext cx="758825" cy="762000"/>
              </a:xfrm>
              <a:custGeom>
                <a:avLst/>
                <a:gdLst>
                  <a:gd name="T0" fmla="*/ 61 w 230"/>
                  <a:gd name="T1" fmla="*/ 3 h 231"/>
                  <a:gd name="T2" fmla="*/ 119 w 230"/>
                  <a:gd name="T3" fmla="*/ 14 h 231"/>
                  <a:gd name="T4" fmla="*/ 163 w 230"/>
                  <a:gd name="T5" fmla="*/ 54 h 231"/>
                  <a:gd name="T6" fmla="*/ 204 w 230"/>
                  <a:gd name="T7" fmla="*/ 92 h 231"/>
                  <a:gd name="T8" fmla="*/ 219 w 230"/>
                  <a:gd name="T9" fmla="*/ 96 h 231"/>
                  <a:gd name="T10" fmla="*/ 229 w 230"/>
                  <a:gd name="T11" fmla="*/ 107 h 231"/>
                  <a:gd name="T12" fmla="*/ 216 w 230"/>
                  <a:gd name="T13" fmla="*/ 125 h 231"/>
                  <a:gd name="T14" fmla="*/ 224 w 230"/>
                  <a:gd name="T15" fmla="*/ 147 h 231"/>
                  <a:gd name="T16" fmla="*/ 203 w 230"/>
                  <a:gd name="T17" fmla="*/ 163 h 231"/>
                  <a:gd name="T18" fmla="*/ 205 w 230"/>
                  <a:gd name="T19" fmla="*/ 183 h 231"/>
                  <a:gd name="T20" fmla="*/ 186 w 230"/>
                  <a:gd name="T21" fmla="*/ 186 h 231"/>
                  <a:gd name="T22" fmla="*/ 178 w 230"/>
                  <a:gd name="T23" fmla="*/ 207 h 231"/>
                  <a:gd name="T24" fmla="*/ 152 w 230"/>
                  <a:gd name="T25" fmla="*/ 205 h 231"/>
                  <a:gd name="T26" fmla="*/ 131 w 230"/>
                  <a:gd name="T27" fmla="*/ 229 h 231"/>
                  <a:gd name="T28" fmla="*/ 98 w 230"/>
                  <a:gd name="T29" fmla="*/ 219 h 231"/>
                  <a:gd name="T30" fmla="*/ 72 w 230"/>
                  <a:gd name="T31" fmla="*/ 196 h 231"/>
                  <a:gd name="T32" fmla="*/ 89 w 230"/>
                  <a:gd name="T33" fmla="*/ 164 h 231"/>
                  <a:gd name="T34" fmla="*/ 88 w 230"/>
                  <a:gd name="T35" fmla="*/ 150 h 231"/>
                  <a:gd name="T36" fmla="*/ 75 w 230"/>
                  <a:gd name="T37" fmla="*/ 144 h 231"/>
                  <a:gd name="T38" fmla="*/ 67 w 230"/>
                  <a:gd name="T39" fmla="*/ 156 h 231"/>
                  <a:gd name="T40" fmla="*/ 57 w 230"/>
                  <a:gd name="T41" fmla="*/ 162 h 231"/>
                  <a:gd name="T42" fmla="*/ 51 w 230"/>
                  <a:gd name="T43" fmla="*/ 154 h 231"/>
                  <a:gd name="T44" fmla="*/ 32 w 230"/>
                  <a:gd name="T45" fmla="*/ 88 h 231"/>
                  <a:gd name="T46" fmla="*/ 16 w 230"/>
                  <a:gd name="T47" fmla="*/ 70 h 231"/>
                  <a:gd name="T48" fmla="*/ 61 w 230"/>
                  <a:gd name="T49" fmla="*/ 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0" h="231">
                    <a:moveTo>
                      <a:pt x="61" y="3"/>
                    </a:moveTo>
                    <a:cubicBezTo>
                      <a:pt x="81" y="0"/>
                      <a:pt x="101" y="3"/>
                      <a:pt x="119" y="14"/>
                    </a:cubicBezTo>
                    <a:cubicBezTo>
                      <a:pt x="136" y="24"/>
                      <a:pt x="151" y="38"/>
                      <a:pt x="163" y="54"/>
                    </a:cubicBezTo>
                    <a:cubicBezTo>
                      <a:pt x="175" y="69"/>
                      <a:pt x="186" y="87"/>
                      <a:pt x="204" y="92"/>
                    </a:cubicBezTo>
                    <a:cubicBezTo>
                      <a:pt x="209" y="94"/>
                      <a:pt x="214" y="95"/>
                      <a:pt x="219" y="96"/>
                    </a:cubicBezTo>
                    <a:cubicBezTo>
                      <a:pt x="224" y="98"/>
                      <a:pt x="227" y="102"/>
                      <a:pt x="229" y="107"/>
                    </a:cubicBezTo>
                    <a:cubicBezTo>
                      <a:pt x="230" y="115"/>
                      <a:pt x="223" y="121"/>
                      <a:pt x="216" y="125"/>
                    </a:cubicBezTo>
                    <a:cubicBezTo>
                      <a:pt x="225" y="127"/>
                      <a:pt x="229" y="139"/>
                      <a:pt x="224" y="147"/>
                    </a:cubicBezTo>
                    <a:cubicBezTo>
                      <a:pt x="220" y="155"/>
                      <a:pt x="211" y="160"/>
                      <a:pt x="203" y="163"/>
                    </a:cubicBezTo>
                    <a:cubicBezTo>
                      <a:pt x="209" y="168"/>
                      <a:pt x="210" y="177"/>
                      <a:pt x="205" y="183"/>
                    </a:cubicBezTo>
                    <a:cubicBezTo>
                      <a:pt x="201" y="189"/>
                      <a:pt x="192" y="190"/>
                      <a:pt x="186" y="186"/>
                    </a:cubicBezTo>
                    <a:cubicBezTo>
                      <a:pt x="192" y="193"/>
                      <a:pt x="186" y="204"/>
                      <a:pt x="178" y="207"/>
                    </a:cubicBezTo>
                    <a:cubicBezTo>
                      <a:pt x="170" y="210"/>
                      <a:pt x="160" y="208"/>
                      <a:pt x="152" y="205"/>
                    </a:cubicBezTo>
                    <a:cubicBezTo>
                      <a:pt x="153" y="217"/>
                      <a:pt x="142" y="227"/>
                      <a:pt x="131" y="229"/>
                    </a:cubicBezTo>
                    <a:cubicBezTo>
                      <a:pt x="119" y="231"/>
                      <a:pt x="108" y="226"/>
                      <a:pt x="98" y="219"/>
                    </a:cubicBezTo>
                    <a:cubicBezTo>
                      <a:pt x="89" y="212"/>
                      <a:pt x="81" y="203"/>
                      <a:pt x="72" y="196"/>
                    </a:cubicBezTo>
                    <a:cubicBezTo>
                      <a:pt x="81" y="188"/>
                      <a:pt x="87" y="176"/>
                      <a:pt x="89" y="164"/>
                    </a:cubicBezTo>
                    <a:cubicBezTo>
                      <a:pt x="90" y="159"/>
                      <a:pt x="90" y="154"/>
                      <a:pt x="88" y="150"/>
                    </a:cubicBezTo>
                    <a:cubicBezTo>
                      <a:pt x="85" y="145"/>
                      <a:pt x="80" y="143"/>
                      <a:pt x="75" y="144"/>
                    </a:cubicBezTo>
                    <a:cubicBezTo>
                      <a:pt x="71" y="146"/>
                      <a:pt x="69" y="151"/>
                      <a:pt x="67" y="156"/>
                    </a:cubicBezTo>
                    <a:cubicBezTo>
                      <a:pt x="65" y="160"/>
                      <a:pt x="61" y="164"/>
                      <a:pt x="57" y="162"/>
                    </a:cubicBezTo>
                    <a:cubicBezTo>
                      <a:pt x="53" y="161"/>
                      <a:pt x="52" y="157"/>
                      <a:pt x="51" y="154"/>
                    </a:cubicBezTo>
                    <a:cubicBezTo>
                      <a:pt x="47" y="131"/>
                      <a:pt x="47" y="106"/>
                      <a:pt x="32" y="88"/>
                    </a:cubicBezTo>
                    <a:cubicBezTo>
                      <a:pt x="27" y="82"/>
                      <a:pt x="20" y="77"/>
                      <a:pt x="16" y="70"/>
                    </a:cubicBezTo>
                    <a:cubicBezTo>
                      <a:pt x="0" y="42"/>
                      <a:pt x="36" y="9"/>
                      <a:pt x="61" y="3"/>
                    </a:cubicBezTo>
                    <a:close/>
                  </a:path>
                </a:pathLst>
              </a:custGeom>
              <a:solidFill>
                <a:srgbClr val="2D2D3E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iš1ïďe">
                <a:extLst>
                  <a:ext uri="{FF2B5EF4-FFF2-40B4-BE49-F238E27FC236}">
                    <a16:creationId xmlns:a16="http://schemas.microsoft.com/office/drawing/2014/main" id="{03070A05-081A-4AA9-9159-78932E49E3A9}"/>
                  </a:ext>
                </a:extLst>
              </p:cNvPr>
              <p:cNvSpPr/>
              <p:nvPr/>
            </p:nvSpPr>
            <p:spPr bwMode="auto">
              <a:xfrm>
                <a:off x="6827838" y="3082925"/>
                <a:ext cx="1774825" cy="1539875"/>
              </a:xfrm>
              <a:custGeom>
                <a:avLst/>
                <a:gdLst>
                  <a:gd name="T0" fmla="*/ 535 w 538"/>
                  <a:gd name="T1" fmla="*/ 126 h 467"/>
                  <a:gd name="T2" fmla="*/ 492 w 538"/>
                  <a:gd name="T3" fmla="*/ 173 h 467"/>
                  <a:gd name="T4" fmla="*/ 454 w 538"/>
                  <a:gd name="T5" fmla="*/ 167 h 467"/>
                  <a:gd name="T6" fmla="*/ 440 w 538"/>
                  <a:gd name="T7" fmla="*/ 246 h 467"/>
                  <a:gd name="T8" fmla="*/ 425 w 538"/>
                  <a:gd name="T9" fmla="*/ 436 h 467"/>
                  <a:gd name="T10" fmla="*/ 327 w 538"/>
                  <a:gd name="T11" fmla="*/ 462 h 467"/>
                  <a:gd name="T12" fmla="*/ 227 w 538"/>
                  <a:gd name="T13" fmla="*/ 446 h 467"/>
                  <a:gd name="T14" fmla="*/ 179 w 538"/>
                  <a:gd name="T15" fmla="*/ 420 h 467"/>
                  <a:gd name="T16" fmla="*/ 210 w 538"/>
                  <a:gd name="T17" fmla="*/ 199 h 467"/>
                  <a:gd name="T18" fmla="*/ 201 w 538"/>
                  <a:gd name="T19" fmla="*/ 203 h 467"/>
                  <a:gd name="T20" fmla="*/ 138 w 538"/>
                  <a:gd name="T21" fmla="*/ 226 h 467"/>
                  <a:gd name="T22" fmla="*/ 84 w 538"/>
                  <a:gd name="T23" fmla="*/ 220 h 467"/>
                  <a:gd name="T24" fmla="*/ 72 w 538"/>
                  <a:gd name="T25" fmla="*/ 200 h 467"/>
                  <a:gd name="T26" fmla="*/ 4 w 538"/>
                  <a:gd name="T27" fmla="*/ 52 h 467"/>
                  <a:gd name="T28" fmla="*/ 0 w 538"/>
                  <a:gd name="T29" fmla="*/ 42 h 467"/>
                  <a:gd name="T30" fmla="*/ 27 w 538"/>
                  <a:gd name="T31" fmla="*/ 14 h 467"/>
                  <a:gd name="T32" fmla="*/ 32 w 538"/>
                  <a:gd name="T33" fmla="*/ 17 h 467"/>
                  <a:gd name="T34" fmla="*/ 57 w 538"/>
                  <a:gd name="T35" fmla="*/ 48 h 467"/>
                  <a:gd name="T36" fmla="*/ 119 w 538"/>
                  <a:gd name="T37" fmla="*/ 118 h 467"/>
                  <a:gd name="T38" fmla="*/ 126 w 538"/>
                  <a:gd name="T39" fmla="*/ 123 h 467"/>
                  <a:gd name="T40" fmla="*/ 127 w 538"/>
                  <a:gd name="T41" fmla="*/ 123 h 467"/>
                  <a:gd name="T42" fmla="*/ 136 w 538"/>
                  <a:gd name="T43" fmla="*/ 121 h 467"/>
                  <a:gd name="T44" fmla="*/ 245 w 538"/>
                  <a:gd name="T45" fmla="*/ 42 h 467"/>
                  <a:gd name="T46" fmla="*/ 344 w 538"/>
                  <a:gd name="T47" fmla="*/ 5 h 467"/>
                  <a:gd name="T48" fmla="*/ 357 w 538"/>
                  <a:gd name="T49" fmla="*/ 6 h 467"/>
                  <a:gd name="T50" fmla="*/ 386 w 538"/>
                  <a:gd name="T51" fmla="*/ 3 h 467"/>
                  <a:gd name="T52" fmla="*/ 435 w 538"/>
                  <a:gd name="T53" fmla="*/ 0 h 467"/>
                  <a:gd name="T54" fmla="*/ 508 w 538"/>
                  <a:gd name="T55" fmla="*/ 25 h 467"/>
                  <a:gd name="T56" fmla="*/ 537 w 538"/>
                  <a:gd name="T57" fmla="*/ 90 h 467"/>
                  <a:gd name="T58" fmla="*/ 535 w 538"/>
                  <a:gd name="T59" fmla="*/ 12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8" h="467">
                    <a:moveTo>
                      <a:pt x="535" y="126"/>
                    </a:moveTo>
                    <a:cubicBezTo>
                      <a:pt x="530" y="149"/>
                      <a:pt x="515" y="175"/>
                      <a:pt x="492" y="173"/>
                    </a:cubicBezTo>
                    <a:cubicBezTo>
                      <a:pt x="479" y="173"/>
                      <a:pt x="467" y="163"/>
                      <a:pt x="454" y="167"/>
                    </a:cubicBezTo>
                    <a:cubicBezTo>
                      <a:pt x="455" y="194"/>
                      <a:pt x="447" y="220"/>
                      <a:pt x="440" y="246"/>
                    </a:cubicBezTo>
                    <a:cubicBezTo>
                      <a:pt x="424" y="306"/>
                      <a:pt x="441" y="377"/>
                      <a:pt x="425" y="436"/>
                    </a:cubicBezTo>
                    <a:cubicBezTo>
                      <a:pt x="422" y="444"/>
                      <a:pt x="346" y="467"/>
                      <a:pt x="327" y="462"/>
                    </a:cubicBezTo>
                    <a:cubicBezTo>
                      <a:pt x="316" y="459"/>
                      <a:pt x="266" y="455"/>
                      <a:pt x="227" y="446"/>
                    </a:cubicBezTo>
                    <a:cubicBezTo>
                      <a:pt x="200" y="440"/>
                      <a:pt x="178" y="432"/>
                      <a:pt x="179" y="420"/>
                    </a:cubicBezTo>
                    <a:cubicBezTo>
                      <a:pt x="183" y="371"/>
                      <a:pt x="206" y="249"/>
                      <a:pt x="210" y="199"/>
                    </a:cubicBezTo>
                    <a:cubicBezTo>
                      <a:pt x="201" y="203"/>
                      <a:pt x="201" y="203"/>
                      <a:pt x="201" y="203"/>
                    </a:cubicBezTo>
                    <a:cubicBezTo>
                      <a:pt x="181" y="213"/>
                      <a:pt x="160" y="220"/>
                      <a:pt x="138" y="226"/>
                    </a:cubicBezTo>
                    <a:cubicBezTo>
                      <a:pt x="120" y="230"/>
                      <a:pt x="98" y="233"/>
                      <a:pt x="84" y="220"/>
                    </a:cubicBezTo>
                    <a:cubicBezTo>
                      <a:pt x="79" y="214"/>
                      <a:pt x="74" y="208"/>
                      <a:pt x="72" y="200"/>
                    </a:cubicBezTo>
                    <a:cubicBezTo>
                      <a:pt x="49" y="151"/>
                      <a:pt x="26" y="101"/>
                      <a:pt x="4" y="52"/>
                    </a:cubicBezTo>
                    <a:cubicBezTo>
                      <a:pt x="2" y="49"/>
                      <a:pt x="1" y="45"/>
                      <a:pt x="0" y="42"/>
                    </a:cubicBezTo>
                    <a:cubicBezTo>
                      <a:pt x="0" y="28"/>
                      <a:pt x="19" y="24"/>
                      <a:pt x="27" y="14"/>
                    </a:cubicBezTo>
                    <a:cubicBezTo>
                      <a:pt x="29" y="15"/>
                      <a:pt x="31" y="16"/>
                      <a:pt x="32" y="17"/>
                    </a:cubicBezTo>
                    <a:cubicBezTo>
                      <a:pt x="43" y="25"/>
                      <a:pt x="50" y="37"/>
                      <a:pt x="57" y="48"/>
                    </a:cubicBezTo>
                    <a:cubicBezTo>
                      <a:pt x="74" y="74"/>
                      <a:pt x="95" y="98"/>
                      <a:pt x="119" y="118"/>
                    </a:cubicBezTo>
                    <a:cubicBezTo>
                      <a:pt x="121" y="120"/>
                      <a:pt x="124" y="122"/>
                      <a:pt x="126" y="123"/>
                    </a:cubicBezTo>
                    <a:cubicBezTo>
                      <a:pt x="127" y="123"/>
                      <a:pt x="127" y="123"/>
                      <a:pt x="127" y="123"/>
                    </a:cubicBezTo>
                    <a:cubicBezTo>
                      <a:pt x="130" y="123"/>
                      <a:pt x="133" y="122"/>
                      <a:pt x="136" y="121"/>
                    </a:cubicBezTo>
                    <a:cubicBezTo>
                      <a:pt x="179" y="105"/>
                      <a:pt x="214" y="76"/>
                      <a:pt x="245" y="42"/>
                    </a:cubicBezTo>
                    <a:cubicBezTo>
                      <a:pt x="271" y="15"/>
                      <a:pt x="307" y="1"/>
                      <a:pt x="344" y="5"/>
                    </a:cubicBezTo>
                    <a:cubicBezTo>
                      <a:pt x="348" y="6"/>
                      <a:pt x="353" y="6"/>
                      <a:pt x="357" y="6"/>
                    </a:cubicBezTo>
                    <a:cubicBezTo>
                      <a:pt x="367" y="5"/>
                      <a:pt x="376" y="4"/>
                      <a:pt x="386" y="3"/>
                    </a:cubicBezTo>
                    <a:cubicBezTo>
                      <a:pt x="402" y="1"/>
                      <a:pt x="419" y="0"/>
                      <a:pt x="435" y="0"/>
                    </a:cubicBezTo>
                    <a:cubicBezTo>
                      <a:pt x="461" y="1"/>
                      <a:pt x="488" y="7"/>
                      <a:pt x="508" y="25"/>
                    </a:cubicBezTo>
                    <a:cubicBezTo>
                      <a:pt x="526" y="41"/>
                      <a:pt x="535" y="65"/>
                      <a:pt x="537" y="90"/>
                    </a:cubicBezTo>
                    <a:cubicBezTo>
                      <a:pt x="538" y="102"/>
                      <a:pt x="537" y="114"/>
                      <a:pt x="535" y="126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iṣļíḋe">
                <a:extLst>
                  <a:ext uri="{FF2B5EF4-FFF2-40B4-BE49-F238E27FC236}">
                    <a16:creationId xmlns:a16="http://schemas.microsoft.com/office/drawing/2014/main" id="{DF37690F-9D24-4A92-8814-8C661AD9DFDE}"/>
                  </a:ext>
                </a:extLst>
              </p:cNvPr>
              <p:cNvSpPr/>
              <p:nvPr/>
            </p:nvSpPr>
            <p:spPr bwMode="auto">
              <a:xfrm>
                <a:off x="6858000" y="3138487"/>
                <a:ext cx="388938" cy="396875"/>
              </a:xfrm>
              <a:custGeom>
                <a:avLst/>
                <a:gdLst>
                  <a:gd name="T0" fmla="*/ 118 w 118"/>
                  <a:gd name="T1" fmla="*/ 106 h 120"/>
                  <a:gd name="T2" fmla="*/ 116 w 118"/>
                  <a:gd name="T3" fmla="*/ 107 h 120"/>
                  <a:gd name="T4" fmla="*/ 44 w 118"/>
                  <a:gd name="T5" fmla="*/ 75 h 120"/>
                  <a:gd name="T6" fmla="*/ 9 w 118"/>
                  <a:gd name="T7" fmla="*/ 36 h 120"/>
                  <a:gd name="T8" fmla="*/ 2 w 118"/>
                  <a:gd name="T9" fmla="*/ 19 h 120"/>
                  <a:gd name="T10" fmla="*/ 21 w 118"/>
                  <a:gd name="T11" fmla="*/ 3 h 120"/>
                  <a:gd name="T12" fmla="*/ 23 w 118"/>
                  <a:gd name="T13" fmla="*/ 0 h 120"/>
                  <a:gd name="T14" fmla="*/ 48 w 118"/>
                  <a:gd name="T15" fmla="*/ 31 h 120"/>
                  <a:gd name="T16" fmla="*/ 110 w 118"/>
                  <a:gd name="T17" fmla="*/ 101 h 120"/>
                  <a:gd name="T18" fmla="*/ 117 w 118"/>
                  <a:gd name="T19" fmla="*/ 106 h 120"/>
                  <a:gd name="T20" fmla="*/ 118 w 118"/>
                  <a:gd name="T21" fmla="*/ 10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0">
                    <a:moveTo>
                      <a:pt x="118" y="106"/>
                    </a:moveTo>
                    <a:cubicBezTo>
                      <a:pt x="117" y="106"/>
                      <a:pt x="116" y="107"/>
                      <a:pt x="116" y="107"/>
                    </a:cubicBezTo>
                    <a:cubicBezTo>
                      <a:pt x="87" y="120"/>
                      <a:pt x="60" y="94"/>
                      <a:pt x="44" y="7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5" y="31"/>
                      <a:pt x="0" y="25"/>
                      <a:pt x="2" y="19"/>
                    </a:cubicBezTo>
                    <a:cubicBezTo>
                      <a:pt x="5" y="11"/>
                      <a:pt x="17" y="10"/>
                      <a:pt x="21" y="3"/>
                    </a:cubicBezTo>
                    <a:cubicBezTo>
                      <a:pt x="22" y="2"/>
                      <a:pt x="23" y="1"/>
                      <a:pt x="23" y="0"/>
                    </a:cubicBezTo>
                    <a:cubicBezTo>
                      <a:pt x="34" y="8"/>
                      <a:pt x="41" y="20"/>
                      <a:pt x="48" y="31"/>
                    </a:cubicBezTo>
                    <a:cubicBezTo>
                      <a:pt x="65" y="57"/>
                      <a:pt x="86" y="81"/>
                      <a:pt x="110" y="101"/>
                    </a:cubicBezTo>
                    <a:cubicBezTo>
                      <a:pt x="112" y="103"/>
                      <a:pt x="114" y="105"/>
                      <a:pt x="117" y="106"/>
                    </a:cubicBezTo>
                    <a:lnTo>
                      <a:pt x="118" y="106"/>
                    </a:lnTo>
                    <a:close/>
                  </a:path>
                </a:pathLst>
              </a:custGeom>
              <a:gradFill>
                <a:gsLst>
                  <a:gs pos="100000">
                    <a:srgbClr val="2D4F6E"/>
                  </a:gs>
                  <a:gs pos="0">
                    <a:srgbClr val="508AC0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í$1îḑè">
                <a:extLst>
                  <a:ext uri="{FF2B5EF4-FFF2-40B4-BE49-F238E27FC236}">
                    <a16:creationId xmlns:a16="http://schemas.microsoft.com/office/drawing/2014/main" id="{98F86EF6-D9F4-42F1-814E-704421B7B15B}"/>
                  </a:ext>
                </a:extLst>
              </p:cNvPr>
              <p:cNvSpPr/>
              <p:nvPr/>
            </p:nvSpPr>
            <p:spPr bwMode="auto">
              <a:xfrm>
                <a:off x="7326313" y="2832100"/>
                <a:ext cx="158750" cy="280988"/>
              </a:xfrm>
              <a:custGeom>
                <a:avLst/>
                <a:gdLst>
                  <a:gd name="T0" fmla="*/ 41 w 48"/>
                  <a:gd name="T1" fmla="*/ 41 h 85"/>
                  <a:gd name="T2" fmla="*/ 11 w 48"/>
                  <a:gd name="T3" fmla="*/ 0 h 85"/>
                  <a:gd name="T4" fmla="*/ 8 w 48"/>
                  <a:gd name="T5" fmla="*/ 10 h 85"/>
                  <a:gd name="T6" fmla="*/ 11 w 48"/>
                  <a:gd name="T7" fmla="*/ 21 h 85"/>
                  <a:gd name="T8" fmla="*/ 4 w 48"/>
                  <a:gd name="T9" fmla="*/ 65 h 85"/>
                  <a:gd name="T10" fmla="*/ 16 w 48"/>
                  <a:gd name="T11" fmla="*/ 80 h 85"/>
                  <a:gd name="T12" fmla="*/ 31 w 48"/>
                  <a:gd name="T13" fmla="*/ 81 h 85"/>
                  <a:gd name="T14" fmla="*/ 47 w 48"/>
                  <a:gd name="T15" fmla="*/ 66 h 85"/>
                  <a:gd name="T16" fmla="*/ 44 w 48"/>
                  <a:gd name="T17" fmla="*/ 54 h 85"/>
                  <a:gd name="T18" fmla="*/ 41 w 48"/>
                  <a:gd name="T19" fmla="*/ 4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85">
                    <a:moveTo>
                      <a:pt x="41" y="41"/>
                    </a:moveTo>
                    <a:cubicBezTo>
                      <a:pt x="36" y="25"/>
                      <a:pt x="25" y="10"/>
                      <a:pt x="11" y="0"/>
                    </a:cubicBezTo>
                    <a:cubicBezTo>
                      <a:pt x="8" y="3"/>
                      <a:pt x="7" y="7"/>
                      <a:pt x="8" y="10"/>
                    </a:cubicBezTo>
                    <a:cubicBezTo>
                      <a:pt x="9" y="14"/>
                      <a:pt x="11" y="17"/>
                      <a:pt x="11" y="21"/>
                    </a:cubicBezTo>
                    <a:cubicBezTo>
                      <a:pt x="14" y="36"/>
                      <a:pt x="0" y="51"/>
                      <a:pt x="4" y="65"/>
                    </a:cubicBezTo>
                    <a:cubicBezTo>
                      <a:pt x="6" y="71"/>
                      <a:pt x="10" y="76"/>
                      <a:pt x="16" y="80"/>
                    </a:cubicBezTo>
                    <a:cubicBezTo>
                      <a:pt x="20" y="84"/>
                      <a:pt x="27" y="85"/>
                      <a:pt x="31" y="81"/>
                    </a:cubicBezTo>
                    <a:cubicBezTo>
                      <a:pt x="36" y="78"/>
                      <a:pt x="47" y="72"/>
                      <a:pt x="47" y="66"/>
                    </a:cubicBezTo>
                    <a:cubicBezTo>
                      <a:pt x="48" y="62"/>
                      <a:pt x="45" y="57"/>
                      <a:pt x="44" y="54"/>
                    </a:cubicBezTo>
                    <a:cubicBezTo>
                      <a:pt x="43" y="50"/>
                      <a:pt x="42" y="45"/>
                      <a:pt x="41" y="41"/>
                    </a:cubicBezTo>
                    <a:close/>
                  </a:path>
                </a:pathLst>
              </a:custGeom>
              <a:solidFill>
                <a:srgbClr val="EB5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iŝľïdé">
                <a:extLst>
                  <a:ext uri="{FF2B5EF4-FFF2-40B4-BE49-F238E27FC236}">
                    <a16:creationId xmlns:a16="http://schemas.microsoft.com/office/drawing/2014/main" id="{D36550E1-1FB8-43FA-86B4-CC33CE07C3AE}"/>
                  </a:ext>
                </a:extLst>
              </p:cNvPr>
              <p:cNvSpPr/>
              <p:nvPr/>
            </p:nvSpPr>
            <p:spPr bwMode="auto">
              <a:xfrm>
                <a:off x="6756400" y="2865437"/>
                <a:ext cx="190500" cy="352425"/>
              </a:xfrm>
              <a:custGeom>
                <a:avLst/>
                <a:gdLst>
                  <a:gd name="T0" fmla="*/ 23 w 58"/>
                  <a:gd name="T1" fmla="*/ 31 h 107"/>
                  <a:gd name="T2" fmla="*/ 30 w 58"/>
                  <a:gd name="T3" fmla="*/ 28 h 107"/>
                  <a:gd name="T4" fmla="*/ 42 w 58"/>
                  <a:gd name="T5" fmla="*/ 9 h 107"/>
                  <a:gd name="T6" fmla="*/ 49 w 58"/>
                  <a:gd name="T7" fmla="*/ 4 h 107"/>
                  <a:gd name="T8" fmla="*/ 57 w 58"/>
                  <a:gd name="T9" fmla="*/ 8 h 107"/>
                  <a:gd name="T10" fmla="*/ 56 w 58"/>
                  <a:gd name="T11" fmla="*/ 18 h 107"/>
                  <a:gd name="T12" fmla="*/ 50 w 58"/>
                  <a:gd name="T13" fmla="*/ 68 h 107"/>
                  <a:gd name="T14" fmla="*/ 45 w 58"/>
                  <a:gd name="T15" fmla="*/ 96 h 107"/>
                  <a:gd name="T16" fmla="*/ 36 w 58"/>
                  <a:gd name="T17" fmla="*/ 104 h 107"/>
                  <a:gd name="T18" fmla="*/ 28 w 58"/>
                  <a:gd name="T19" fmla="*/ 106 h 107"/>
                  <a:gd name="T20" fmla="*/ 24 w 58"/>
                  <a:gd name="T21" fmla="*/ 103 h 107"/>
                  <a:gd name="T22" fmla="*/ 4 w 58"/>
                  <a:gd name="T23" fmla="*/ 31 h 107"/>
                  <a:gd name="T24" fmla="*/ 9 w 58"/>
                  <a:gd name="T25" fmla="*/ 0 h 107"/>
                  <a:gd name="T26" fmla="*/ 23 w 58"/>
                  <a:gd name="T27" fmla="*/ 3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07">
                    <a:moveTo>
                      <a:pt x="23" y="31"/>
                    </a:moveTo>
                    <a:cubicBezTo>
                      <a:pt x="25" y="33"/>
                      <a:pt x="28" y="31"/>
                      <a:pt x="30" y="28"/>
                    </a:cubicBezTo>
                    <a:cubicBezTo>
                      <a:pt x="35" y="23"/>
                      <a:pt x="37" y="15"/>
                      <a:pt x="42" y="9"/>
                    </a:cubicBezTo>
                    <a:cubicBezTo>
                      <a:pt x="44" y="7"/>
                      <a:pt x="47" y="5"/>
                      <a:pt x="49" y="4"/>
                    </a:cubicBezTo>
                    <a:cubicBezTo>
                      <a:pt x="52" y="4"/>
                      <a:pt x="55" y="5"/>
                      <a:pt x="57" y="8"/>
                    </a:cubicBezTo>
                    <a:cubicBezTo>
                      <a:pt x="58" y="11"/>
                      <a:pt x="58" y="15"/>
                      <a:pt x="56" y="18"/>
                    </a:cubicBezTo>
                    <a:cubicBezTo>
                      <a:pt x="50" y="34"/>
                      <a:pt x="49" y="51"/>
                      <a:pt x="50" y="68"/>
                    </a:cubicBezTo>
                    <a:cubicBezTo>
                      <a:pt x="50" y="78"/>
                      <a:pt x="50" y="88"/>
                      <a:pt x="45" y="96"/>
                    </a:cubicBezTo>
                    <a:cubicBezTo>
                      <a:pt x="42" y="99"/>
                      <a:pt x="39" y="102"/>
                      <a:pt x="36" y="104"/>
                    </a:cubicBezTo>
                    <a:cubicBezTo>
                      <a:pt x="34" y="106"/>
                      <a:pt x="31" y="107"/>
                      <a:pt x="28" y="106"/>
                    </a:cubicBezTo>
                    <a:cubicBezTo>
                      <a:pt x="26" y="106"/>
                      <a:pt x="25" y="105"/>
                      <a:pt x="24" y="103"/>
                    </a:cubicBezTo>
                    <a:cubicBezTo>
                      <a:pt x="7" y="84"/>
                      <a:pt x="1" y="57"/>
                      <a:pt x="4" y="31"/>
                    </a:cubicBezTo>
                    <a:cubicBezTo>
                      <a:pt x="6" y="20"/>
                      <a:pt x="0" y="8"/>
                      <a:pt x="9" y="0"/>
                    </a:cubicBezTo>
                    <a:cubicBezTo>
                      <a:pt x="8" y="5"/>
                      <a:pt x="10" y="23"/>
                      <a:pt x="23" y="31"/>
                    </a:cubicBezTo>
                  </a:path>
                </a:pathLst>
              </a:custGeom>
              <a:solidFill>
                <a:srgbClr val="EB5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îṧľîḍé">
                <a:extLst>
                  <a:ext uri="{FF2B5EF4-FFF2-40B4-BE49-F238E27FC236}">
                    <a16:creationId xmlns:a16="http://schemas.microsoft.com/office/drawing/2014/main" id="{2CF99791-14C2-4CA8-9AFC-5B3C5118DE08}"/>
                  </a:ext>
                </a:extLst>
              </p:cNvPr>
              <p:cNvSpPr/>
              <p:nvPr/>
            </p:nvSpPr>
            <p:spPr bwMode="auto">
              <a:xfrm>
                <a:off x="7867650" y="2733675"/>
                <a:ext cx="82550" cy="98425"/>
              </a:xfrm>
              <a:custGeom>
                <a:avLst/>
                <a:gdLst>
                  <a:gd name="T0" fmla="*/ 21 w 25"/>
                  <a:gd name="T1" fmla="*/ 1 h 30"/>
                  <a:gd name="T2" fmla="*/ 25 w 25"/>
                  <a:gd name="T3" fmla="*/ 8 h 30"/>
                  <a:gd name="T4" fmla="*/ 23 w 25"/>
                  <a:gd name="T5" fmla="*/ 15 h 30"/>
                  <a:gd name="T6" fmla="*/ 17 w 25"/>
                  <a:gd name="T7" fmla="*/ 25 h 30"/>
                  <a:gd name="T8" fmla="*/ 6 w 25"/>
                  <a:gd name="T9" fmla="*/ 30 h 30"/>
                  <a:gd name="T10" fmla="*/ 3 w 25"/>
                  <a:gd name="T11" fmla="*/ 28 h 30"/>
                  <a:gd name="T12" fmla="*/ 1 w 25"/>
                  <a:gd name="T13" fmla="*/ 24 h 30"/>
                  <a:gd name="T14" fmla="*/ 8 w 25"/>
                  <a:gd name="T15" fmla="*/ 11 h 30"/>
                  <a:gd name="T16" fmla="*/ 21 w 2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0">
                    <a:moveTo>
                      <a:pt x="21" y="1"/>
                    </a:moveTo>
                    <a:cubicBezTo>
                      <a:pt x="23" y="2"/>
                      <a:pt x="25" y="5"/>
                      <a:pt x="25" y="8"/>
                    </a:cubicBezTo>
                    <a:cubicBezTo>
                      <a:pt x="25" y="10"/>
                      <a:pt x="24" y="13"/>
                      <a:pt x="23" y="15"/>
                    </a:cubicBezTo>
                    <a:cubicBezTo>
                      <a:pt x="21" y="19"/>
                      <a:pt x="19" y="22"/>
                      <a:pt x="17" y="25"/>
                    </a:cubicBezTo>
                    <a:cubicBezTo>
                      <a:pt x="14" y="28"/>
                      <a:pt x="10" y="30"/>
                      <a:pt x="6" y="30"/>
                    </a:cubicBezTo>
                    <a:cubicBezTo>
                      <a:pt x="5" y="29"/>
                      <a:pt x="4" y="29"/>
                      <a:pt x="3" y="28"/>
                    </a:cubicBezTo>
                    <a:cubicBezTo>
                      <a:pt x="2" y="27"/>
                      <a:pt x="1" y="26"/>
                      <a:pt x="1" y="24"/>
                    </a:cubicBezTo>
                    <a:cubicBezTo>
                      <a:pt x="0" y="18"/>
                      <a:pt x="4" y="15"/>
                      <a:pt x="8" y="11"/>
                    </a:cubicBezTo>
                    <a:cubicBezTo>
                      <a:pt x="12" y="8"/>
                      <a:pt x="16" y="0"/>
                      <a:pt x="21" y="1"/>
                    </a:cubicBezTo>
                    <a:close/>
                  </a:path>
                </a:pathLst>
              </a:custGeom>
              <a:solidFill>
                <a:srgbClr val="FFC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ïşḻïḋé">
                <a:extLst>
                  <a:ext uri="{FF2B5EF4-FFF2-40B4-BE49-F238E27FC236}">
                    <a16:creationId xmlns:a16="http://schemas.microsoft.com/office/drawing/2014/main" id="{C2336398-7A27-4BF8-9766-7C7D6A1669DF}"/>
                  </a:ext>
                </a:extLst>
              </p:cNvPr>
              <p:cNvSpPr/>
              <p:nvPr/>
            </p:nvSpPr>
            <p:spPr bwMode="auto">
              <a:xfrm>
                <a:off x="7564438" y="3092450"/>
                <a:ext cx="765175" cy="801688"/>
              </a:xfrm>
              <a:custGeom>
                <a:avLst/>
                <a:gdLst>
                  <a:gd name="T0" fmla="*/ 231 w 232"/>
                  <a:gd name="T1" fmla="*/ 164 h 243"/>
                  <a:gd name="T2" fmla="*/ 158 w 232"/>
                  <a:gd name="T3" fmla="*/ 105 h 243"/>
                  <a:gd name="T4" fmla="*/ 77 w 232"/>
                  <a:gd name="T5" fmla="*/ 11 h 243"/>
                  <a:gd name="T6" fmla="*/ 22 w 232"/>
                  <a:gd name="T7" fmla="*/ 39 h 243"/>
                  <a:gd name="T8" fmla="*/ 224 w 232"/>
                  <a:gd name="T9" fmla="*/ 206 h 243"/>
                  <a:gd name="T10" fmla="*/ 231 w 232"/>
                  <a:gd name="T11" fmla="*/ 16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243">
                    <a:moveTo>
                      <a:pt x="231" y="164"/>
                    </a:moveTo>
                    <a:cubicBezTo>
                      <a:pt x="231" y="164"/>
                      <a:pt x="171" y="130"/>
                      <a:pt x="158" y="105"/>
                    </a:cubicBezTo>
                    <a:cubicBezTo>
                      <a:pt x="144" y="81"/>
                      <a:pt x="92" y="0"/>
                      <a:pt x="77" y="11"/>
                    </a:cubicBezTo>
                    <a:cubicBezTo>
                      <a:pt x="62" y="22"/>
                      <a:pt x="46" y="11"/>
                      <a:pt x="22" y="39"/>
                    </a:cubicBezTo>
                    <a:cubicBezTo>
                      <a:pt x="0" y="65"/>
                      <a:pt x="143" y="243"/>
                      <a:pt x="224" y="206"/>
                    </a:cubicBezTo>
                    <a:cubicBezTo>
                      <a:pt x="232" y="203"/>
                      <a:pt x="231" y="173"/>
                      <a:pt x="231" y="164"/>
                    </a:cubicBezTo>
                    <a:close/>
                  </a:path>
                </a:pathLst>
              </a:custGeom>
              <a:gradFill>
                <a:gsLst>
                  <a:gs pos="89000">
                    <a:srgbClr val="2D4F6E"/>
                  </a:gs>
                  <a:gs pos="29000">
                    <a:srgbClr val="508AC0">
                      <a:alpha val="0"/>
                    </a:srgbClr>
                  </a:gs>
                </a:gsLst>
                <a:lin ang="1920000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íşḻiďé">
                <a:extLst>
                  <a:ext uri="{FF2B5EF4-FFF2-40B4-BE49-F238E27FC236}">
                    <a16:creationId xmlns:a16="http://schemas.microsoft.com/office/drawing/2014/main" id="{69FE1F56-12C4-49D4-A269-05D8C6D2683D}"/>
                  </a:ext>
                </a:extLst>
              </p:cNvPr>
              <p:cNvSpPr/>
              <p:nvPr/>
            </p:nvSpPr>
            <p:spPr bwMode="auto">
              <a:xfrm>
                <a:off x="7950200" y="3079750"/>
                <a:ext cx="646113" cy="495300"/>
              </a:xfrm>
              <a:custGeom>
                <a:avLst/>
                <a:gdLst>
                  <a:gd name="T0" fmla="*/ 150 w 196"/>
                  <a:gd name="T1" fmla="*/ 47 h 150"/>
                  <a:gd name="T2" fmla="*/ 116 w 196"/>
                  <a:gd name="T3" fmla="*/ 45 h 150"/>
                  <a:gd name="T4" fmla="*/ 48 w 196"/>
                  <a:gd name="T5" fmla="*/ 4 h 150"/>
                  <a:gd name="T6" fmla="*/ 0 w 196"/>
                  <a:gd name="T7" fmla="*/ 6 h 150"/>
                  <a:gd name="T8" fmla="*/ 72 w 196"/>
                  <a:gd name="T9" fmla="*/ 70 h 150"/>
                  <a:gd name="T10" fmla="*/ 120 w 196"/>
                  <a:gd name="T11" fmla="*/ 115 h 150"/>
                  <a:gd name="T12" fmla="*/ 174 w 196"/>
                  <a:gd name="T13" fmla="*/ 149 h 150"/>
                  <a:gd name="T14" fmla="*/ 189 w 196"/>
                  <a:gd name="T15" fmla="*/ 145 h 150"/>
                  <a:gd name="T16" fmla="*/ 190 w 196"/>
                  <a:gd name="T17" fmla="*/ 141 h 150"/>
                  <a:gd name="T18" fmla="*/ 193 w 196"/>
                  <a:gd name="T19" fmla="*/ 77 h 150"/>
                  <a:gd name="T20" fmla="*/ 150 w 196"/>
                  <a:gd name="T21" fmla="*/ 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6" h="150">
                    <a:moveTo>
                      <a:pt x="150" y="47"/>
                    </a:moveTo>
                    <a:cubicBezTo>
                      <a:pt x="138" y="46"/>
                      <a:pt x="127" y="47"/>
                      <a:pt x="116" y="45"/>
                    </a:cubicBezTo>
                    <a:cubicBezTo>
                      <a:pt x="96" y="42"/>
                      <a:pt x="67" y="0"/>
                      <a:pt x="48" y="4"/>
                    </a:cubicBezTo>
                    <a:cubicBezTo>
                      <a:pt x="32" y="8"/>
                      <a:pt x="19" y="6"/>
                      <a:pt x="0" y="6"/>
                    </a:cubicBezTo>
                    <a:cubicBezTo>
                      <a:pt x="0" y="14"/>
                      <a:pt x="54" y="58"/>
                      <a:pt x="72" y="70"/>
                    </a:cubicBezTo>
                    <a:cubicBezTo>
                      <a:pt x="90" y="81"/>
                      <a:pt x="104" y="99"/>
                      <a:pt x="120" y="115"/>
                    </a:cubicBezTo>
                    <a:cubicBezTo>
                      <a:pt x="135" y="130"/>
                      <a:pt x="153" y="145"/>
                      <a:pt x="174" y="149"/>
                    </a:cubicBezTo>
                    <a:cubicBezTo>
                      <a:pt x="179" y="150"/>
                      <a:pt x="186" y="149"/>
                      <a:pt x="189" y="145"/>
                    </a:cubicBezTo>
                    <a:cubicBezTo>
                      <a:pt x="189" y="144"/>
                      <a:pt x="190" y="142"/>
                      <a:pt x="190" y="141"/>
                    </a:cubicBezTo>
                    <a:cubicBezTo>
                      <a:pt x="195" y="120"/>
                      <a:pt x="196" y="98"/>
                      <a:pt x="193" y="77"/>
                    </a:cubicBezTo>
                    <a:cubicBezTo>
                      <a:pt x="191" y="56"/>
                      <a:pt x="169" y="48"/>
                      <a:pt x="150" y="4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D4F6E"/>
                  </a:gs>
                  <a:gs pos="0">
                    <a:srgbClr val="508AC0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íşļïďe">
                <a:extLst>
                  <a:ext uri="{FF2B5EF4-FFF2-40B4-BE49-F238E27FC236}">
                    <a16:creationId xmlns:a16="http://schemas.microsoft.com/office/drawing/2014/main" id="{969205EF-1354-482C-B778-1A2D07591045}"/>
                  </a:ext>
                </a:extLst>
              </p:cNvPr>
              <p:cNvSpPr/>
              <p:nvPr/>
            </p:nvSpPr>
            <p:spPr bwMode="auto">
              <a:xfrm>
                <a:off x="8101013" y="3082925"/>
                <a:ext cx="498475" cy="352425"/>
              </a:xfrm>
              <a:custGeom>
                <a:avLst/>
                <a:gdLst>
                  <a:gd name="T0" fmla="*/ 151 w 151"/>
                  <a:gd name="T1" fmla="*/ 90 h 107"/>
                  <a:gd name="T2" fmla="*/ 150 w 151"/>
                  <a:gd name="T3" fmla="*/ 97 h 107"/>
                  <a:gd name="T4" fmla="*/ 148 w 151"/>
                  <a:gd name="T5" fmla="*/ 102 h 107"/>
                  <a:gd name="T6" fmla="*/ 134 w 151"/>
                  <a:gd name="T7" fmla="*/ 106 h 107"/>
                  <a:gd name="T8" fmla="*/ 79 w 151"/>
                  <a:gd name="T9" fmla="*/ 72 h 107"/>
                  <a:gd name="T10" fmla="*/ 32 w 151"/>
                  <a:gd name="T11" fmla="*/ 27 h 107"/>
                  <a:gd name="T12" fmla="*/ 0 w 151"/>
                  <a:gd name="T13" fmla="*/ 3 h 107"/>
                  <a:gd name="T14" fmla="*/ 49 w 151"/>
                  <a:gd name="T15" fmla="*/ 0 h 107"/>
                  <a:gd name="T16" fmla="*/ 122 w 151"/>
                  <a:gd name="T17" fmla="*/ 25 h 107"/>
                  <a:gd name="T18" fmla="*/ 151 w 151"/>
                  <a:gd name="T19" fmla="*/ 9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107">
                    <a:moveTo>
                      <a:pt x="151" y="90"/>
                    </a:moveTo>
                    <a:cubicBezTo>
                      <a:pt x="151" y="92"/>
                      <a:pt x="150" y="95"/>
                      <a:pt x="150" y="97"/>
                    </a:cubicBezTo>
                    <a:cubicBezTo>
                      <a:pt x="149" y="99"/>
                      <a:pt x="149" y="100"/>
                      <a:pt x="148" y="102"/>
                    </a:cubicBezTo>
                    <a:cubicBezTo>
                      <a:pt x="146" y="106"/>
                      <a:pt x="139" y="107"/>
                      <a:pt x="134" y="106"/>
                    </a:cubicBezTo>
                    <a:cubicBezTo>
                      <a:pt x="112" y="102"/>
                      <a:pt x="94" y="87"/>
                      <a:pt x="79" y="72"/>
                    </a:cubicBezTo>
                    <a:cubicBezTo>
                      <a:pt x="64" y="56"/>
                      <a:pt x="50" y="38"/>
                      <a:pt x="32" y="27"/>
                    </a:cubicBezTo>
                    <a:cubicBezTo>
                      <a:pt x="25" y="22"/>
                      <a:pt x="13" y="13"/>
                      <a:pt x="0" y="3"/>
                    </a:cubicBezTo>
                    <a:cubicBezTo>
                      <a:pt x="17" y="1"/>
                      <a:pt x="33" y="0"/>
                      <a:pt x="49" y="0"/>
                    </a:cubicBezTo>
                    <a:cubicBezTo>
                      <a:pt x="75" y="1"/>
                      <a:pt x="103" y="7"/>
                      <a:pt x="122" y="25"/>
                    </a:cubicBezTo>
                    <a:cubicBezTo>
                      <a:pt x="140" y="41"/>
                      <a:pt x="149" y="65"/>
                      <a:pt x="151" y="90"/>
                    </a:cubicBezTo>
                    <a:close/>
                  </a:path>
                </a:pathLst>
              </a:custGeom>
              <a:gradFill>
                <a:gsLst>
                  <a:gs pos="91000">
                    <a:srgbClr val="2D4F6E"/>
                  </a:gs>
                  <a:gs pos="0">
                    <a:srgbClr val="508AC0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iṡḷíḑê">
                <a:extLst>
                  <a:ext uri="{FF2B5EF4-FFF2-40B4-BE49-F238E27FC236}">
                    <a16:creationId xmlns:a16="http://schemas.microsoft.com/office/drawing/2014/main" id="{8F98F3E4-C99E-41D5-BCD6-EE8CC567AEFD}"/>
                  </a:ext>
                </a:extLst>
              </p:cNvPr>
              <p:cNvSpPr/>
              <p:nvPr/>
            </p:nvSpPr>
            <p:spPr bwMode="auto">
              <a:xfrm>
                <a:off x="7415213" y="3673475"/>
                <a:ext cx="290513" cy="884238"/>
              </a:xfrm>
              <a:custGeom>
                <a:avLst/>
                <a:gdLst>
                  <a:gd name="T0" fmla="*/ 88 w 88"/>
                  <a:gd name="T1" fmla="*/ 27 h 268"/>
                  <a:gd name="T2" fmla="*/ 81 w 88"/>
                  <a:gd name="T3" fmla="*/ 157 h 268"/>
                  <a:gd name="T4" fmla="*/ 71 w 88"/>
                  <a:gd name="T5" fmla="*/ 246 h 268"/>
                  <a:gd name="T6" fmla="*/ 60 w 88"/>
                  <a:gd name="T7" fmla="*/ 266 h 268"/>
                  <a:gd name="T8" fmla="*/ 49 w 88"/>
                  <a:gd name="T9" fmla="*/ 267 h 268"/>
                  <a:gd name="T10" fmla="*/ 1 w 88"/>
                  <a:gd name="T11" fmla="*/ 241 h 268"/>
                  <a:gd name="T12" fmla="*/ 32 w 88"/>
                  <a:gd name="T13" fmla="*/ 20 h 268"/>
                  <a:gd name="T14" fmla="*/ 23 w 88"/>
                  <a:gd name="T15" fmla="*/ 24 h 268"/>
                  <a:gd name="T16" fmla="*/ 39 w 88"/>
                  <a:gd name="T17" fmla="*/ 17 h 268"/>
                  <a:gd name="T18" fmla="*/ 76 w 88"/>
                  <a:gd name="T19" fmla="*/ 1 h 268"/>
                  <a:gd name="T20" fmla="*/ 81 w 88"/>
                  <a:gd name="T21" fmla="*/ 1 h 268"/>
                  <a:gd name="T22" fmla="*/ 84 w 88"/>
                  <a:gd name="T23" fmla="*/ 4 h 268"/>
                  <a:gd name="T24" fmla="*/ 88 w 88"/>
                  <a:gd name="T25" fmla="*/ 2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268">
                    <a:moveTo>
                      <a:pt x="88" y="27"/>
                    </a:moveTo>
                    <a:cubicBezTo>
                      <a:pt x="81" y="157"/>
                      <a:pt x="81" y="157"/>
                      <a:pt x="81" y="157"/>
                    </a:cubicBezTo>
                    <a:cubicBezTo>
                      <a:pt x="80" y="187"/>
                      <a:pt x="78" y="217"/>
                      <a:pt x="71" y="246"/>
                    </a:cubicBezTo>
                    <a:cubicBezTo>
                      <a:pt x="70" y="254"/>
                      <a:pt x="67" y="262"/>
                      <a:pt x="60" y="266"/>
                    </a:cubicBezTo>
                    <a:cubicBezTo>
                      <a:pt x="57" y="267"/>
                      <a:pt x="53" y="268"/>
                      <a:pt x="49" y="267"/>
                    </a:cubicBezTo>
                    <a:cubicBezTo>
                      <a:pt x="22" y="261"/>
                      <a:pt x="0" y="253"/>
                      <a:pt x="1" y="241"/>
                    </a:cubicBezTo>
                    <a:cubicBezTo>
                      <a:pt x="5" y="192"/>
                      <a:pt x="28" y="70"/>
                      <a:pt x="32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8" y="22"/>
                      <a:pt x="34" y="19"/>
                      <a:pt x="39" y="17"/>
                    </a:cubicBezTo>
                    <a:cubicBezTo>
                      <a:pt x="51" y="12"/>
                      <a:pt x="63" y="6"/>
                      <a:pt x="76" y="1"/>
                    </a:cubicBezTo>
                    <a:cubicBezTo>
                      <a:pt x="77" y="0"/>
                      <a:pt x="79" y="0"/>
                      <a:pt x="81" y="1"/>
                    </a:cubicBezTo>
                    <a:cubicBezTo>
                      <a:pt x="82" y="1"/>
                      <a:pt x="84" y="2"/>
                      <a:pt x="84" y="4"/>
                    </a:cubicBezTo>
                    <a:cubicBezTo>
                      <a:pt x="88" y="10"/>
                      <a:pt x="88" y="19"/>
                      <a:pt x="88" y="27"/>
                    </a:cubicBezTo>
                    <a:close/>
                  </a:path>
                </a:pathLst>
              </a:custGeom>
              <a:gradFill>
                <a:gsLst>
                  <a:gs pos="95000">
                    <a:srgbClr val="5DA2E2">
                      <a:alpha val="41000"/>
                    </a:srgbClr>
                  </a:gs>
                  <a:gs pos="0">
                    <a:srgbClr val="3D6D9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ïşľîḓè">
                <a:extLst>
                  <a:ext uri="{FF2B5EF4-FFF2-40B4-BE49-F238E27FC236}">
                    <a16:creationId xmlns:a16="http://schemas.microsoft.com/office/drawing/2014/main" id="{95B9C116-0251-4C7E-85DA-C8DDACEE527D}"/>
                  </a:ext>
                </a:extLst>
              </p:cNvPr>
              <p:cNvSpPr/>
              <p:nvPr/>
            </p:nvSpPr>
            <p:spPr bwMode="auto">
              <a:xfrm>
                <a:off x="7442200" y="4521200"/>
                <a:ext cx="134938" cy="639763"/>
              </a:xfrm>
              <a:custGeom>
                <a:avLst/>
                <a:gdLst>
                  <a:gd name="T0" fmla="*/ 41 w 41"/>
                  <a:gd name="T1" fmla="*/ 10 h 194"/>
                  <a:gd name="T2" fmla="*/ 39 w 41"/>
                  <a:gd name="T3" fmla="*/ 193 h 194"/>
                  <a:gd name="T4" fmla="*/ 5 w 41"/>
                  <a:gd name="T5" fmla="*/ 194 h 194"/>
                  <a:gd name="T6" fmla="*/ 6 w 41"/>
                  <a:gd name="T7" fmla="*/ 0 h 194"/>
                  <a:gd name="T8" fmla="*/ 41 w 41"/>
                  <a:gd name="T9" fmla="*/ 1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94">
                    <a:moveTo>
                      <a:pt x="41" y="10"/>
                    </a:moveTo>
                    <a:cubicBezTo>
                      <a:pt x="39" y="193"/>
                      <a:pt x="39" y="193"/>
                      <a:pt x="39" y="193"/>
                    </a:cubicBezTo>
                    <a:cubicBezTo>
                      <a:pt x="5" y="194"/>
                      <a:pt x="5" y="194"/>
                      <a:pt x="5" y="194"/>
                    </a:cubicBezTo>
                    <a:cubicBezTo>
                      <a:pt x="5" y="194"/>
                      <a:pt x="0" y="22"/>
                      <a:pt x="6" y="0"/>
                    </a:cubicBezTo>
                    <a:lnTo>
                      <a:pt x="41" y="10"/>
                    </a:lnTo>
                    <a:close/>
                  </a:path>
                </a:pathLst>
              </a:custGeom>
              <a:solidFill>
                <a:schemeClr val="bg1">
                  <a:alpha val="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íś1iḑé">
                <a:extLst>
                  <a:ext uri="{FF2B5EF4-FFF2-40B4-BE49-F238E27FC236}">
                    <a16:creationId xmlns:a16="http://schemas.microsoft.com/office/drawing/2014/main" id="{C24AB397-7FBF-428A-9C99-7F9C9650DA7B}"/>
                  </a:ext>
                </a:extLst>
              </p:cNvPr>
              <p:cNvSpPr/>
              <p:nvPr/>
            </p:nvSpPr>
            <p:spPr bwMode="auto">
              <a:xfrm>
                <a:off x="5561013" y="2082800"/>
                <a:ext cx="561975" cy="488950"/>
              </a:xfrm>
              <a:custGeom>
                <a:avLst/>
                <a:gdLst>
                  <a:gd name="T0" fmla="*/ 131 w 354"/>
                  <a:gd name="T1" fmla="*/ 0 h 308"/>
                  <a:gd name="T2" fmla="*/ 0 w 354"/>
                  <a:gd name="T3" fmla="*/ 241 h 308"/>
                  <a:gd name="T4" fmla="*/ 223 w 354"/>
                  <a:gd name="T5" fmla="*/ 308 h 308"/>
                  <a:gd name="T6" fmla="*/ 354 w 354"/>
                  <a:gd name="T7" fmla="*/ 59 h 308"/>
                  <a:gd name="T8" fmla="*/ 131 w 354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" h="308">
                    <a:moveTo>
                      <a:pt x="131" y="0"/>
                    </a:moveTo>
                    <a:lnTo>
                      <a:pt x="0" y="241"/>
                    </a:lnTo>
                    <a:lnTo>
                      <a:pt x="223" y="308"/>
                    </a:lnTo>
                    <a:lnTo>
                      <a:pt x="354" y="59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ïśļïḓe">
                <a:extLst>
                  <a:ext uri="{FF2B5EF4-FFF2-40B4-BE49-F238E27FC236}">
                    <a16:creationId xmlns:a16="http://schemas.microsoft.com/office/drawing/2014/main" id="{7803081C-35EC-4CF6-91AE-A0AA5AFBCFBA}"/>
                  </a:ext>
                </a:extLst>
              </p:cNvPr>
              <p:cNvSpPr/>
              <p:nvPr/>
            </p:nvSpPr>
            <p:spPr bwMode="auto">
              <a:xfrm>
                <a:off x="5915025" y="2176462"/>
                <a:ext cx="358775" cy="646113"/>
              </a:xfrm>
              <a:custGeom>
                <a:avLst/>
                <a:gdLst>
                  <a:gd name="T0" fmla="*/ 131 w 226"/>
                  <a:gd name="T1" fmla="*/ 0 h 407"/>
                  <a:gd name="T2" fmla="*/ 0 w 226"/>
                  <a:gd name="T3" fmla="*/ 249 h 407"/>
                  <a:gd name="T4" fmla="*/ 97 w 226"/>
                  <a:gd name="T5" fmla="*/ 407 h 407"/>
                  <a:gd name="T6" fmla="*/ 226 w 226"/>
                  <a:gd name="T7" fmla="*/ 147 h 407"/>
                  <a:gd name="T8" fmla="*/ 131 w 226"/>
                  <a:gd name="T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407">
                    <a:moveTo>
                      <a:pt x="131" y="0"/>
                    </a:moveTo>
                    <a:lnTo>
                      <a:pt x="0" y="249"/>
                    </a:lnTo>
                    <a:lnTo>
                      <a:pt x="97" y="407"/>
                    </a:lnTo>
                    <a:lnTo>
                      <a:pt x="226" y="1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68B5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iṩlíḑè">
                <a:extLst>
                  <a:ext uri="{FF2B5EF4-FFF2-40B4-BE49-F238E27FC236}">
                    <a16:creationId xmlns:a16="http://schemas.microsoft.com/office/drawing/2014/main" id="{BEC08157-950C-4DD3-A17A-EF5A64882E8A}"/>
                  </a:ext>
                </a:extLst>
              </p:cNvPr>
              <p:cNvSpPr/>
              <p:nvPr/>
            </p:nvSpPr>
            <p:spPr bwMode="auto">
              <a:xfrm>
                <a:off x="5915025" y="2176462"/>
                <a:ext cx="358775" cy="646113"/>
              </a:xfrm>
              <a:custGeom>
                <a:avLst/>
                <a:gdLst>
                  <a:gd name="T0" fmla="*/ 131 w 226"/>
                  <a:gd name="T1" fmla="*/ 0 h 407"/>
                  <a:gd name="T2" fmla="*/ 0 w 226"/>
                  <a:gd name="T3" fmla="*/ 249 h 407"/>
                  <a:gd name="T4" fmla="*/ 97 w 226"/>
                  <a:gd name="T5" fmla="*/ 407 h 407"/>
                  <a:gd name="T6" fmla="*/ 226 w 226"/>
                  <a:gd name="T7" fmla="*/ 147 h 407"/>
                  <a:gd name="T8" fmla="*/ 131 w 226"/>
                  <a:gd name="T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407">
                    <a:moveTo>
                      <a:pt x="131" y="0"/>
                    </a:moveTo>
                    <a:lnTo>
                      <a:pt x="0" y="249"/>
                    </a:lnTo>
                    <a:lnTo>
                      <a:pt x="97" y="407"/>
                    </a:lnTo>
                    <a:lnTo>
                      <a:pt x="226" y="147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íśḷïḋe">
                <a:extLst>
                  <a:ext uri="{FF2B5EF4-FFF2-40B4-BE49-F238E27FC236}">
                    <a16:creationId xmlns:a16="http://schemas.microsoft.com/office/drawing/2014/main" id="{78A5BF6B-002C-49B3-8189-C2F238841587}"/>
                  </a:ext>
                </a:extLst>
              </p:cNvPr>
              <p:cNvSpPr/>
              <p:nvPr/>
            </p:nvSpPr>
            <p:spPr bwMode="auto">
              <a:xfrm>
                <a:off x="5565775" y="2465387"/>
                <a:ext cx="503238" cy="357188"/>
              </a:xfrm>
              <a:custGeom>
                <a:avLst/>
                <a:gdLst>
                  <a:gd name="T0" fmla="*/ 0 w 317"/>
                  <a:gd name="T1" fmla="*/ 0 h 225"/>
                  <a:gd name="T2" fmla="*/ 95 w 317"/>
                  <a:gd name="T3" fmla="*/ 148 h 225"/>
                  <a:gd name="T4" fmla="*/ 317 w 317"/>
                  <a:gd name="T5" fmla="*/ 225 h 225"/>
                  <a:gd name="T6" fmla="*/ 220 w 317"/>
                  <a:gd name="T7" fmla="*/ 67 h 225"/>
                  <a:gd name="T8" fmla="*/ 0 w 317"/>
                  <a:gd name="T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25">
                    <a:moveTo>
                      <a:pt x="0" y="0"/>
                    </a:moveTo>
                    <a:lnTo>
                      <a:pt x="95" y="148"/>
                    </a:lnTo>
                    <a:lnTo>
                      <a:pt x="317" y="225"/>
                    </a:lnTo>
                    <a:lnTo>
                      <a:pt x="22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B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iślíďe">
                <a:extLst>
                  <a:ext uri="{FF2B5EF4-FFF2-40B4-BE49-F238E27FC236}">
                    <a16:creationId xmlns:a16="http://schemas.microsoft.com/office/drawing/2014/main" id="{98F0CD7A-AE84-4E3A-81D1-0426CA9B5FB3}"/>
                  </a:ext>
                </a:extLst>
              </p:cNvPr>
              <p:cNvSpPr/>
              <p:nvPr/>
            </p:nvSpPr>
            <p:spPr bwMode="auto">
              <a:xfrm>
                <a:off x="5565775" y="2465387"/>
                <a:ext cx="503238" cy="357188"/>
              </a:xfrm>
              <a:custGeom>
                <a:avLst/>
                <a:gdLst>
                  <a:gd name="T0" fmla="*/ 0 w 317"/>
                  <a:gd name="T1" fmla="*/ 0 h 225"/>
                  <a:gd name="T2" fmla="*/ 95 w 317"/>
                  <a:gd name="T3" fmla="*/ 148 h 225"/>
                  <a:gd name="T4" fmla="*/ 317 w 317"/>
                  <a:gd name="T5" fmla="*/ 225 h 225"/>
                  <a:gd name="T6" fmla="*/ 220 w 317"/>
                  <a:gd name="T7" fmla="*/ 67 h 225"/>
                  <a:gd name="T8" fmla="*/ 0 w 317"/>
                  <a:gd name="T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25">
                    <a:moveTo>
                      <a:pt x="0" y="0"/>
                    </a:moveTo>
                    <a:lnTo>
                      <a:pt x="95" y="148"/>
                    </a:lnTo>
                    <a:lnTo>
                      <a:pt x="317" y="225"/>
                    </a:lnTo>
                    <a:lnTo>
                      <a:pt x="220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îṥḷiḑè">
                <a:extLst>
                  <a:ext uri="{FF2B5EF4-FFF2-40B4-BE49-F238E27FC236}">
                    <a16:creationId xmlns:a16="http://schemas.microsoft.com/office/drawing/2014/main" id="{14D00CE3-5861-47D0-AADC-BC4C9A04EAD7}"/>
                  </a:ext>
                </a:extLst>
              </p:cNvPr>
              <p:cNvSpPr/>
              <p:nvPr/>
            </p:nvSpPr>
            <p:spPr bwMode="auto">
              <a:xfrm>
                <a:off x="6356350" y="2060575"/>
                <a:ext cx="320675" cy="247650"/>
              </a:xfrm>
              <a:custGeom>
                <a:avLst/>
                <a:gdLst>
                  <a:gd name="T0" fmla="*/ 133 w 202"/>
                  <a:gd name="T1" fmla="*/ 0 h 156"/>
                  <a:gd name="T2" fmla="*/ 0 w 202"/>
                  <a:gd name="T3" fmla="*/ 54 h 156"/>
                  <a:gd name="T4" fmla="*/ 67 w 202"/>
                  <a:gd name="T5" fmla="*/ 156 h 156"/>
                  <a:gd name="T6" fmla="*/ 202 w 202"/>
                  <a:gd name="T7" fmla="*/ 100 h 156"/>
                  <a:gd name="T8" fmla="*/ 133 w 202"/>
                  <a:gd name="T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56">
                    <a:moveTo>
                      <a:pt x="133" y="0"/>
                    </a:moveTo>
                    <a:lnTo>
                      <a:pt x="0" y="54"/>
                    </a:lnTo>
                    <a:lnTo>
                      <a:pt x="67" y="156"/>
                    </a:lnTo>
                    <a:lnTo>
                      <a:pt x="202" y="100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íṥľíḋè">
                <a:extLst>
                  <a:ext uri="{FF2B5EF4-FFF2-40B4-BE49-F238E27FC236}">
                    <a16:creationId xmlns:a16="http://schemas.microsoft.com/office/drawing/2014/main" id="{9DCBC432-7274-4133-A28B-8F3302EACD98}"/>
                  </a:ext>
                </a:extLst>
              </p:cNvPr>
              <p:cNvSpPr/>
              <p:nvPr/>
            </p:nvSpPr>
            <p:spPr bwMode="auto">
              <a:xfrm>
                <a:off x="6337300" y="2149475"/>
                <a:ext cx="125413" cy="312738"/>
              </a:xfrm>
              <a:custGeom>
                <a:avLst/>
                <a:gdLst>
                  <a:gd name="T0" fmla="*/ 12 w 79"/>
                  <a:gd name="T1" fmla="*/ 0 h 197"/>
                  <a:gd name="T2" fmla="*/ 0 w 79"/>
                  <a:gd name="T3" fmla="*/ 89 h 197"/>
                  <a:gd name="T4" fmla="*/ 64 w 79"/>
                  <a:gd name="T5" fmla="*/ 197 h 197"/>
                  <a:gd name="T6" fmla="*/ 79 w 79"/>
                  <a:gd name="T7" fmla="*/ 100 h 197"/>
                  <a:gd name="T8" fmla="*/ 12 w 79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7">
                    <a:moveTo>
                      <a:pt x="12" y="0"/>
                    </a:moveTo>
                    <a:lnTo>
                      <a:pt x="0" y="89"/>
                    </a:lnTo>
                    <a:lnTo>
                      <a:pt x="64" y="197"/>
                    </a:lnTo>
                    <a:lnTo>
                      <a:pt x="79" y="10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îsḷidè">
                <a:extLst>
                  <a:ext uri="{FF2B5EF4-FFF2-40B4-BE49-F238E27FC236}">
                    <a16:creationId xmlns:a16="http://schemas.microsoft.com/office/drawing/2014/main" id="{A80C4FA2-98B4-4C61-A3B8-AB6203B07668}"/>
                  </a:ext>
                </a:extLst>
              </p:cNvPr>
              <p:cNvSpPr/>
              <p:nvPr/>
            </p:nvSpPr>
            <p:spPr bwMode="auto">
              <a:xfrm>
                <a:off x="5321300" y="1879600"/>
                <a:ext cx="319088" cy="242888"/>
              </a:xfrm>
              <a:custGeom>
                <a:avLst/>
                <a:gdLst>
                  <a:gd name="T0" fmla="*/ 133 w 201"/>
                  <a:gd name="T1" fmla="*/ 0 h 153"/>
                  <a:gd name="T2" fmla="*/ 0 w 201"/>
                  <a:gd name="T3" fmla="*/ 54 h 153"/>
                  <a:gd name="T4" fmla="*/ 66 w 201"/>
                  <a:gd name="T5" fmla="*/ 153 h 153"/>
                  <a:gd name="T6" fmla="*/ 201 w 201"/>
                  <a:gd name="T7" fmla="*/ 99 h 153"/>
                  <a:gd name="T8" fmla="*/ 133 w 201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53">
                    <a:moveTo>
                      <a:pt x="133" y="0"/>
                    </a:moveTo>
                    <a:lnTo>
                      <a:pt x="0" y="54"/>
                    </a:lnTo>
                    <a:lnTo>
                      <a:pt x="66" y="153"/>
                    </a:lnTo>
                    <a:lnTo>
                      <a:pt x="201" y="99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íṣlîḍe">
                <a:extLst>
                  <a:ext uri="{FF2B5EF4-FFF2-40B4-BE49-F238E27FC236}">
                    <a16:creationId xmlns:a16="http://schemas.microsoft.com/office/drawing/2014/main" id="{771F828E-6963-463C-BE84-C91AD170EBAE}"/>
                  </a:ext>
                </a:extLst>
              </p:cNvPr>
              <p:cNvSpPr/>
              <p:nvPr/>
            </p:nvSpPr>
            <p:spPr bwMode="auto">
              <a:xfrm>
                <a:off x="5407025" y="2036762"/>
                <a:ext cx="233363" cy="241300"/>
              </a:xfrm>
              <a:custGeom>
                <a:avLst/>
                <a:gdLst>
                  <a:gd name="T0" fmla="*/ 147 w 147"/>
                  <a:gd name="T1" fmla="*/ 0 h 152"/>
                  <a:gd name="T2" fmla="*/ 12 w 147"/>
                  <a:gd name="T3" fmla="*/ 54 h 152"/>
                  <a:gd name="T4" fmla="*/ 0 w 147"/>
                  <a:gd name="T5" fmla="*/ 152 h 152"/>
                  <a:gd name="T6" fmla="*/ 137 w 147"/>
                  <a:gd name="T7" fmla="*/ 90 h 152"/>
                  <a:gd name="T8" fmla="*/ 147 w 147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2">
                    <a:moveTo>
                      <a:pt x="147" y="0"/>
                    </a:moveTo>
                    <a:lnTo>
                      <a:pt x="12" y="54"/>
                    </a:lnTo>
                    <a:lnTo>
                      <a:pt x="0" y="152"/>
                    </a:lnTo>
                    <a:lnTo>
                      <a:pt x="137" y="90"/>
                    </a:lnTo>
                    <a:lnTo>
                      <a:pt x="1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iṡļïdé">
                <a:extLst>
                  <a:ext uri="{FF2B5EF4-FFF2-40B4-BE49-F238E27FC236}">
                    <a16:creationId xmlns:a16="http://schemas.microsoft.com/office/drawing/2014/main" id="{E9664DDC-E308-4023-9539-6D9B0AFD24C9}"/>
                  </a:ext>
                </a:extLst>
              </p:cNvPr>
              <p:cNvSpPr/>
              <p:nvPr/>
            </p:nvSpPr>
            <p:spPr bwMode="auto">
              <a:xfrm>
                <a:off x="5303838" y="1965325"/>
                <a:ext cx="122238" cy="312738"/>
              </a:xfrm>
              <a:custGeom>
                <a:avLst/>
                <a:gdLst>
                  <a:gd name="T0" fmla="*/ 11 w 77"/>
                  <a:gd name="T1" fmla="*/ 0 h 197"/>
                  <a:gd name="T2" fmla="*/ 0 w 77"/>
                  <a:gd name="T3" fmla="*/ 91 h 197"/>
                  <a:gd name="T4" fmla="*/ 65 w 77"/>
                  <a:gd name="T5" fmla="*/ 197 h 197"/>
                  <a:gd name="T6" fmla="*/ 77 w 77"/>
                  <a:gd name="T7" fmla="*/ 99 h 197"/>
                  <a:gd name="T8" fmla="*/ 11 w 77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97">
                    <a:moveTo>
                      <a:pt x="11" y="0"/>
                    </a:moveTo>
                    <a:lnTo>
                      <a:pt x="0" y="91"/>
                    </a:lnTo>
                    <a:lnTo>
                      <a:pt x="65" y="197"/>
                    </a:lnTo>
                    <a:lnTo>
                      <a:pt x="77" y="99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iṡļïḍe">
                <a:extLst>
                  <a:ext uri="{FF2B5EF4-FFF2-40B4-BE49-F238E27FC236}">
                    <a16:creationId xmlns:a16="http://schemas.microsoft.com/office/drawing/2014/main" id="{D47F389F-144E-466B-9CBE-BB1BD8F1B5B9}"/>
                  </a:ext>
                </a:extLst>
              </p:cNvPr>
              <p:cNvSpPr/>
              <p:nvPr/>
            </p:nvSpPr>
            <p:spPr bwMode="auto">
              <a:xfrm>
                <a:off x="5251450" y="2782887"/>
                <a:ext cx="263525" cy="312738"/>
              </a:xfrm>
              <a:custGeom>
                <a:avLst/>
                <a:gdLst>
                  <a:gd name="T0" fmla="*/ 0 w 166"/>
                  <a:gd name="T1" fmla="*/ 112 h 197"/>
                  <a:gd name="T2" fmla="*/ 114 w 166"/>
                  <a:gd name="T3" fmla="*/ 197 h 197"/>
                  <a:gd name="T4" fmla="*/ 166 w 166"/>
                  <a:gd name="T5" fmla="*/ 87 h 197"/>
                  <a:gd name="T6" fmla="*/ 48 w 166"/>
                  <a:gd name="T7" fmla="*/ 0 h 197"/>
                  <a:gd name="T8" fmla="*/ 0 w 166"/>
                  <a:gd name="T9" fmla="*/ 11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7">
                    <a:moveTo>
                      <a:pt x="0" y="112"/>
                    </a:moveTo>
                    <a:lnTo>
                      <a:pt x="114" y="197"/>
                    </a:lnTo>
                    <a:lnTo>
                      <a:pt x="166" y="87"/>
                    </a:lnTo>
                    <a:lnTo>
                      <a:pt x="48" y="0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68B5FD">
                  <a:alpha val="5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îṡlîḋê">
                <a:extLst>
                  <a:ext uri="{FF2B5EF4-FFF2-40B4-BE49-F238E27FC236}">
                    <a16:creationId xmlns:a16="http://schemas.microsoft.com/office/drawing/2014/main" id="{D933116C-565E-4FD8-A687-43D971DDC382}"/>
                  </a:ext>
                </a:extLst>
              </p:cNvPr>
              <p:cNvSpPr/>
              <p:nvPr/>
            </p:nvSpPr>
            <p:spPr bwMode="auto">
              <a:xfrm>
                <a:off x="5251450" y="2782887"/>
                <a:ext cx="263525" cy="312738"/>
              </a:xfrm>
              <a:custGeom>
                <a:avLst/>
                <a:gdLst>
                  <a:gd name="T0" fmla="*/ 0 w 166"/>
                  <a:gd name="T1" fmla="*/ 112 h 197"/>
                  <a:gd name="T2" fmla="*/ 114 w 166"/>
                  <a:gd name="T3" fmla="*/ 197 h 197"/>
                  <a:gd name="T4" fmla="*/ 166 w 166"/>
                  <a:gd name="T5" fmla="*/ 87 h 197"/>
                  <a:gd name="T6" fmla="*/ 48 w 166"/>
                  <a:gd name="T7" fmla="*/ 0 h 197"/>
                  <a:gd name="T8" fmla="*/ 0 w 166"/>
                  <a:gd name="T9" fmla="*/ 11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7">
                    <a:moveTo>
                      <a:pt x="0" y="112"/>
                    </a:moveTo>
                    <a:lnTo>
                      <a:pt x="114" y="197"/>
                    </a:lnTo>
                    <a:lnTo>
                      <a:pt x="166" y="87"/>
                    </a:lnTo>
                    <a:lnTo>
                      <a:pt x="48" y="0"/>
                    </a:lnTo>
                    <a:lnTo>
                      <a:pt x="0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ï$ḷîdé">
                <a:extLst>
                  <a:ext uri="{FF2B5EF4-FFF2-40B4-BE49-F238E27FC236}">
                    <a16:creationId xmlns:a16="http://schemas.microsoft.com/office/drawing/2014/main" id="{9107B2A1-35D9-451E-8993-9D418DC42A9C}"/>
                  </a:ext>
                </a:extLst>
              </p:cNvPr>
              <p:cNvSpPr/>
              <p:nvPr/>
            </p:nvSpPr>
            <p:spPr bwMode="auto">
              <a:xfrm>
                <a:off x="5327650" y="2724150"/>
                <a:ext cx="330200" cy="196850"/>
              </a:xfrm>
              <a:custGeom>
                <a:avLst/>
                <a:gdLst>
                  <a:gd name="T0" fmla="*/ 0 w 208"/>
                  <a:gd name="T1" fmla="*/ 37 h 124"/>
                  <a:gd name="T2" fmla="*/ 118 w 208"/>
                  <a:gd name="T3" fmla="*/ 124 h 124"/>
                  <a:gd name="T4" fmla="*/ 208 w 208"/>
                  <a:gd name="T5" fmla="*/ 85 h 124"/>
                  <a:gd name="T6" fmla="*/ 83 w 208"/>
                  <a:gd name="T7" fmla="*/ 0 h 124"/>
                  <a:gd name="T8" fmla="*/ 0 w 208"/>
                  <a:gd name="T9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24">
                    <a:moveTo>
                      <a:pt x="0" y="37"/>
                    </a:moveTo>
                    <a:lnTo>
                      <a:pt x="118" y="124"/>
                    </a:lnTo>
                    <a:lnTo>
                      <a:pt x="208" y="85"/>
                    </a:lnTo>
                    <a:lnTo>
                      <a:pt x="83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8B5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iṩḷïďe">
                <a:extLst>
                  <a:ext uri="{FF2B5EF4-FFF2-40B4-BE49-F238E27FC236}">
                    <a16:creationId xmlns:a16="http://schemas.microsoft.com/office/drawing/2014/main" id="{89DC8DDA-F62F-4946-B02A-EFF9941B1EB6}"/>
                  </a:ext>
                </a:extLst>
              </p:cNvPr>
              <p:cNvSpPr/>
              <p:nvPr/>
            </p:nvSpPr>
            <p:spPr bwMode="auto">
              <a:xfrm>
                <a:off x="5327650" y="2724150"/>
                <a:ext cx="330200" cy="196850"/>
              </a:xfrm>
              <a:custGeom>
                <a:avLst/>
                <a:gdLst>
                  <a:gd name="T0" fmla="*/ 0 w 208"/>
                  <a:gd name="T1" fmla="*/ 37 h 124"/>
                  <a:gd name="T2" fmla="*/ 118 w 208"/>
                  <a:gd name="T3" fmla="*/ 124 h 124"/>
                  <a:gd name="T4" fmla="*/ 208 w 208"/>
                  <a:gd name="T5" fmla="*/ 85 h 124"/>
                  <a:gd name="T6" fmla="*/ 83 w 208"/>
                  <a:gd name="T7" fmla="*/ 0 h 124"/>
                  <a:gd name="T8" fmla="*/ 0 w 208"/>
                  <a:gd name="T9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24">
                    <a:moveTo>
                      <a:pt x="0" y="37"/>
                    </a:moveTo>
                    <a:lnTo>
                      <a:pt x="118" y="124"/>
                    </a:lnTo>
                    <a:lnTo>
                      <a:pt x="208" y="85"/>
                    </a:lnTo>
                    <a:lnTo>
                      <a:pt x="83" y="0"/>
                    </a:lnTo>
                    <a:lnTo>
                      <a:pt x="0" y="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î$ľïdê">
                <a:extLst>
                  <a:ext uri="{FF2B5EF4-FFF2-40B4-BE49-F238E27FC236}">
                    <a16:creationId xmlns:a16="http://schemas.microsoft.com/office/drawing/2014/main" id="{423884B2-754B-4673-8DE7-813AC09269AE}"/>
                  </a:ext>
                </a:extLst>
              </p:cNvPr>
              <p:cNvSpPr/>
              <p:nvPr/>
            </p:nvSpPr>
            <p:spPr bwMode="auto">
              <a:xfrm>
                <a:off x="5435600" y="2859087"/>
                <a:ext cx="222250" cy="236538"/>
              </a:xfrm>
              <a:custGeom>
                <a:avLst/>
                <a:gdLst>
                  <a:gd name="T0" fmla="*/ 140 w 140"/>
                  <a:gd name="T1" fmla="*/ 0 h 149"/>
                  <a:gd name="T2" fmla="*/ 140 w 140"/>
                  <a:gd name="T3" fmla="*/ 0 h 149"/>
                  <a:gd name="T4" fmla="*/ 50 w 140"/>
                  <a:gd name="T5" fmla="*/ 39 h 149"/>
                  <a:gd name="T6" fmla="*/ 0 w 140"/>
                  <a:gd name="T7" fmla="*/ 149 h 149"/>
                  <a:gd name="T8" fmla="*/ 84 w 140"/>
                  <a:gd name="T9" fmla="*/ 110 h 149"/>
                  <a:gd name="T10" fmla="*/ 140 w 140"/>
                  <a:gd name="T11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9">
                    <a:moveTo>
                      <a:pt x="140" y="0"/>
                    </a:moveTo>
                    <a:lnTo>
                      <a:pt x="140" y="0"/>
                    </a:lnTo>
                    <a:lnTo>
                      <a:pt x="50" y="39"/>
                    </a:lnTo>
                    <a:lnTo>
                      <a:pt x="0" y="149"/>
                    </a:lnTo>
                    <a:lnTo>
                      <a:pt x="84" y="11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68B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ïş1ïḋè">
                <a:extLst>
                  <a:ext uri="{FF2B5EF4-FFF2-40B4-BE49-F238E27FC236}">
                    <a16:creationId xmlns:a16="http://schemas.microsoft.com/office/drawing/2014/main" id="{935D3D70-2A9E-41D9-A23C-C7D7EF2377C5}"/>
                  </a:ext>
                </a:extLst>
              </p:cNvPr>
              <p:cNvSpPr/>
              <p:nvPr/>
            </p:nvSpPr>
            <p:spPr bwMode="auto">
              <a:xfrm>
                <a:off x="5435600" y="2859087"/>
                <a:ext cx="222250" cy="236538"/>
              </a:xfrm>
              <a:custGeom>
                <a:avLst/>
                <a:gdLst>
                  <a:gd name="T0" fmla="*/ 140 w 140"/>
                  <a:gd name="T1" fmla="*/ 0 h 149"/>
                  <a:gd name="T2" fmla="*/ 140 w 140"/>
                  <a:gd name="T3" fmla="*/ 0 h 149"/>
                  <a:gd name="T4" fmla="*/ 50 w 140"/>
                  <a:gd name="T5" fmla="*/ 39 h 149"/>
                  <a:gd name="T6" fmla="*/ 0 w 140"/>
                  <a:gd name="T7" fmla="*/ 149 h 149"/>
                  <a:gd name="T8" fmla="*/ 84 w 140"/>
                  <a:gd name="T9" fmla="*/ 110 h 149"/>
                  <a:gd name="T10" fmla="*/ 140 w 140"/>
                  <a:gd name="T11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9">
                    <a:moveTo>
                      <a:pt x="140" y="0"/>
                    </a:moveTo>
                    <a:lnTo>
                      <a:pt x="140" y="0"/>
                    </a:lnTo>
                    <a:lnTo>
                      <a:pt x="50" y="39"/>
                    </a:lnTo>
                    <a:lnTo>
                      <a:pt x="0" y="149"/>
                    </a:lnTo>
                    <a:lnTo>
                      <a:pt x="84" y="110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2722340" y="2988908"/>
            <a:ext cx="6145080" cy="523220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EC542E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>
                <a:solidFill>
                  <a:srgbClr val="FF6600"/>
                </a:solidFill>
              </a:rPr>
              <a:t>O2O2O </a:t>
            </a:r>
            <a:r>
              <a:rPr lang="en-US" altLang="zh-CN">
                <a:solidFill>
                  <a:srgbClr val="FF6600"/>
                </a:solidFill>
              </a:rPr>
              <a:t>— Redirect to Offline Stores</a:t>
            </a:r>
            <a:endParaRPr lang="en-US">
              <a:solidFill>
                <a:srgbClr val="FF6600"/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C5C045C-77D6-4AEE-8805-2C40823C4886}"/>
              </a:ext>
            </a:extLst>
          </p:cNvPr>
          <p:cNvGrpSpPr/>
          <p:nvPr/>
        </p:nvGrpSpPr>
        <p:grpSpPr>
          <a:xfrm>
            <a:off x="69528" y="3800533"/>
            <a:ext cx="11566498" cy="3038132"/>
            <a:chOff x="138319" y="1990008"/>
            <a:chExt cx="11367208" cy="3564544"/>
          </a:xfrm>
        </p:grpSpPr>
        <p:sp>
          <p:nvSpPr>
            <p:cNvPr id="61" name="Rectangle 35">
              <a:extLst>
                <a:ext uri="{FF2B5EF4-FFF2-40B4-BE49-F238E27FC236}">
                  <a16:creationId xmlns:a16="http://schemas.microsoft.com/office/drawing/2014/main" id="{E72E4CBB-9CC0-47C2-8871-99FD1B92CE93}"/>
                </a:ext>
              </a:extLst>
            </p:cNvPr>
            <p:cNvSpPr/>
            <p:nvPr/>
          </p:nvSpPr>
          <p:spPr>
            <a:xfrm>
              <a:off x="138319" y="4323562"/>
              <a:ext cx="3425863" cy="1230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600"/>
                </a:lnSpc>
              </a:pPr>
              <a:r>
                <a:rPr lang="en-US" altLang="zh-HK" sz="4400" b="1" cap="none" spc="0">
                  <a:ln w="22225">
                    <a:noFill/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Beneficent Cycle</a:t>
              </a:r>
              <a:endParaRPr lang="en-CN" sz="4400" b="1" cap="none" spc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TextBox 45">
              <a:extLst>
                <a:ext uri="{FF2B5EF4-FFF2-40B4-BE49-F238E27FC236}">
                  <a16:creationId xmlns:a16="http://schemas.microsoft.com/office/drawing/2014/main" id="{9A19C5C7-4053-45FE-B551-31EE3DBA7826}"/>
                </a:ext>
              </a:extLst>
            </p:cNvPr>
            <p:cNvSpPr txBox="1"/>
            <p:nvPr/>
          </p:nvSpPr>
          <p:spPr>
            <a:xfrm>
              <a:off x="7997354" y="4141005"/>
              <a:ext cx="3505861" cy="7583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  <a:prstDash val="dash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b="1">
                  <a:latin typeface="Calibri" panose="020F0502020204030204" pitchFamily="34" charset="0"/>
                  <a:cs typeface="Calibri" panose="020F0502020204030204" pitchFamily="34" charset="0"/>
                </a:rPr>
                <a:t>Exchange for virtual equipment </a:t>
              </a:r>
              <a:r>
                <a:rPr lang="en-US" altLang="zh-HK" b="1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 Enhance customer engagement</a:t>
              </a:r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ounded Rectangle 8">
              <a:extLst>
                <a:ext uri="{FF2B5EF4-FFF2-40B4-BE49-F238E27FC236}">
                  <a16:creationId xmlns:a16="http://schemas.microsoft.com/office/drawing/2014/main" id="{41E0EB74-35F1-4A66-93BF-82F0104A1DCB}"/>
                </a:ext>
              </a:extLst>
            </p:cNvPr>
            <p:cNvSpPr/>
            <p:nvPr/>
          </p:nvSpPr>
          <p:spPr>
            <a:xfrm flipH="1">
              <a:off x="5436772" y="3492456"/>
              <a:ext cx="2222131" cy="77630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Obtain 20% of the price value NIKE Points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Rounded Rectangle 10">
              <a:extLst>
                <a:ext uri="{FF2B5EF4-FFF2-40B4-BE49-F238E27FC236}">
                  <a16:creationId xmlns:a16="http://schemas.microsoft.com/office/drawing/2014/main" id="{81BB6FAE-D24A-47DE-9796-742E3D768593}"/>
                </a:ext>
              </a:extLst>
            </p:cNvPr>
            <p:cNvSpPr/>
            <p:nvPr/>
          </p:nvSpPr>
          <p:spPr>
            <a:xfrm flipH="1">
              <a:off x="560466" y="3288461"/>
              <a:ext cx="1807574" cy="911350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 attend offline stores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Rounded Rectangle 11">
              <a:extLst>
                <a:ext uri="{FF2B5EF4-FFF2-40B4-BE49-F238E27FC236}">
                  <a16:creationId xmlns:a16="http://schemas.microsoft.com/office/drawing/2014/main" id="{EE081979-CFB0-4082-A3CB-B946E80BE995}"/>
                </a:ext>
              </a:extLst>
            </p:cNvPr>
            <p:cNvSpPr/>
            <p:nvPr/>
          </p:nvSpPr>
          <p:spPr>
            <a:xfrm flipH="1">
              <a:off x="3173005" y="4081377"/>
              <a:ext cx="1884219" cy="64633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 any item in the store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2" name="Elbow Connector 13">
              <a:extLst>
                <a:ext uri="{FF2B5EF4-FFF2-40B4-BE49-F238E27FC236}">
                  <a16:creationId xmlns:a16="http://schemas.microsoft.com/office/drawing/2014/main" id="{B96E2B98-81B9-4EB8-B763-191C49209993}"/>
                </a:ext>
              </a:extLst>
            </p:cNvPr>
            <p:cNvCxnSpPr>
              <a:cxnSpLocks/>
              <a:stCxn id="70" idx="1"/>
              <a:endCxn id="76" idx="3"/>
            </p:cNvCxnSpPr>
            <p:nvPr/>
          </p:nvCxnSpPr>
          <p:spPr>
            <a:xfrm flipV="1">
              <a:off x="2368040" y="3066896"/>
              <a:ext cx="804965" cy="67724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Elbow Connector 14">
              <a:extLst>
                <a:ext uri="{FF2B5EF4-FFF2-40B4-BE49-F238E27FC236}">
                  <a16:creationId xmlns:a16="http://schemas.microsoft.com/office/drawing/2014/main" id="{640DBBCB-45D0-49EA-9091-AC354652BF6B}"/>
                </a:ext>
              </a:extLst>
            </p:cNvPr>
            <p:cNvCxnSpPr>
              <a:cxnSpLocks/>
              <a:stCxn id="70" idx="1"/>
              <a:endCxn id="71" idx="3"/>
            </p:cNvCxnSpPr>
            <p:nvPr/>
          </p:nvCxnSpPr>
          <p:spPr>
            <a:xfrm>
              <a:off x="2368040" y="3744136"/>
              <a:ext cx="804965" cy="660407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Rounded Rectangle 17">
              <a:extLst>
                <a:ext uri="{FF2B5EF4-FFF2-40B4-BE49-F238E27FC236}">
                  <a16:creationId xmlns:a16="http://schemas.microsoft.com/office/drawing/2014/main" id="{4C2DEB73-E0B2-421E-8934-C1EBC9696D4D}"/>
                </a:ext>
              </a:extLst>
            </p:cNvPr>
            <p:cNvSpPr/>
            <p:nvPr/>
          </p:nvSpPr>
          <p:spPr>
            <a:xfrm flipH="1">
              <a:off x="3173005" y="2743730"/>
              <a:ext cx="2098858" cy="64633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Scan QR Code to get 200 NIKE Points 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Rounded Rectangle 26">
              <a:extLst>
                <a:ext uri="{FF2B5EF4-FFF2-40B4-BE49-F238E27FC236}">
                  <a16:creationId xmlns:a16="http://schemas.microsoft.com/office/drawing/2014/main" id="{367D13B8-2C59-4941-BD0C-43A7E3434119}"/>
                </a:ext>
              </a:extLst>
            </p:cNvPr>
            <p:cNvSpPr/>
            <p:nvPr/>
          </p:nvSpPr>
          <p:spPr>
            <a:xfrm flipH="1">
              <a:off x="5443150" y="4404543"/>
              <a:ext cx="2222131" cy="98956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Unlock the corresponding product in NIKE Infinity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6" name="Elbow Connector 28">
              <a:extLst>
                <a:ext uri="{FF2B5EF4-FFF2-40B4-BE49-F238E27FC236}">
                  <a16:creationId xmlns:a16="http://schemas.microsoft.com/office/drawing/2014/main" id="{116BAD79-E1A4-4F0B-818C-CEF0BFC0DDC2}"/>
                </a:ext>
              </a:extLst>
            </p:cNvPr>
            <p:cNvCxnSpPr>
              <a:cxnSpLocks/>
              <a:stCxn id="71" idx="1"/>
              <a:endCxn id="78" idx="3"/>
            </p:cNvCxnSpPr>
            <p:nvPr/>
          </p:nvCxnSpPr>
          <p:spPr>
            <a:xfrm>
              <a:off x="5057224" y="4404543"/>
              <a:ext cx="385926" cy="49478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36">
              <a:extLst>
                <a:ext uri="{FF2B5EF4-FFF2-40B4-BE49-F238E27FC236}">
                  <a16:creationId xmlns:a16="http://schemas.microsoft.com/office/drawing/2014/main" id="{037E1538-6DFA-4D23-9554-604538E8AFB4}"/>
                </a:ext>
              </a:extLst>
            </p:cNvPr>
            <p:cNvSpPr txBox="1"/>
            <p:nvPr/>
          </p:nvSpPr>
          <p:spPr>
            <a:xfrm>
              <a:off x="4897877" y="1990008"/>
              <a:ext cx="6607650" cy="43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noFill/>
              <a:prstDash val="dash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800" b="1">
                  <a:latin typeface="Calibri" panose="020F0502020204030204" pitchFamily="34" charset="0"/>
                  <a:cs typeface="Calibri" panose="020F0502020204030204" pitchFamily="34" charset="0"/>
                </a:rPr>
                <a:t>Exchange for offline shopping coupons </a:t>
              </a:r>
              <a:r>
                <a:rPr lang="en-US" altLang="zh-HK" sz="1800" b="1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 Redirect to offline stores</a:t>
              </a:r>
              <a:endParaRPr lang="en-CN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8" name="Elbow Connector 14">
              <a:extLst>
                <a:ext uri="{FF2B5EF4-FFF2-40B4-BE49-F238E27FC236}">
                  <a16:creationId xmlns:a16="http://schemas.microsoft.com/office/drawing/2014/main" id="{624A1D8F-5B74-401A-903C-299F31FE1100}"/>
                </a:ext>
              </a:extLst>
            </p:cNvPr>
            <p:cNvCxnSpPr>
              <a:cxnSpLocks/>
              <a:stCxn id="71" idx="1"/>
              <a:endCxn id="68" idx="3"/>
            </p:cNvCxnSpPr>
            <p:nvPr/>
          </p:nvCxnSpPr>
          <p:spPr>
            <a:xfrm flipV="1">
              <a:off x="5057224" y="3880607"/>
              <a:ext cx="379548" cy="523936"/>
            </a:xfrm>
            <a:prstGeom prst="bentConnector3">
              <a:avLst>
                <a:gd name="adj1" fmla="val 51575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Elbow Connector 28">
              <a:extLst>
                <a:ext uri="{FF2B5EF4-FFF2-40B4-BE49-F238E27FC236}">
                  <a16:creationId xmlns:a16="http://schemas.microsoft.com/office/drawing/2014/main" id="{4E572292-B6F8-4748-A447-47627E5579A4}"/>
                </a:ext>
              </a:extLst>
            </p:cNvPr>
            <p:cNvCxnSpPr>
              <a:cxnSpLocks/>
              <a:stCxn id="76" idx="1"/>
              <a:endCxn id="91" idx="3"/>
            </p:cNvCxnSpPr>
            <p:nvPr/>
          </p:nvCxnSpPr>
          <p:spPr>
            <a:xfrm>
              <a:off x="5271863" y="3066896"/>
              <a:ext cx="4112569" cy="221565"/>
            </a:xfrm>
            <a:prstGeom prst="bentConnector3">
              <a:avLst>
                <a:gd name="adj1" fmla="val 79356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Elbow Connector 28">
              <a:extLst>
                <a:ext uri="{FF2B5EF4-FFF2-40B4-BE49-F238E27FC236}">
                  <a16:creationId xmlns:a16="http://schemas.microsoft.com/office/drawing/2014/main" id="{5F14954C-61FC-4597-9311-57BC4BAB891C}"/>
                </a:ext>
              </a:extLst>
            </p:cNvPr>
            <p:cNvCxnSpPr>
              <a:cxnSpLocks/>
              <a:stCxn id="68" idx="1"/>
              <a:endCxn id="91" idx="3"/>
            </p:cNvCxnSpPr>
            <p:nvPr/>
          </p:nvCxnSpPr>
          <p:spPr>
            <a:xfrm flipV="1">
              <a:off x="7658903" y="3288461"/>
              <a:ext cx="1725529" cy="59214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1" name="Rounded Rectangle 11">
              <a:extLst>
                <a:ext uri="{FF2B5EF4-FFF2-40B4-BE49-F238E27FC236}">
                  <a16:creationId xmlns:a16="http://schemas.microsoft.com/office/drawing/2014/main" id="{76A97184-E218-485F-9028-AA5809165622}"/>
                </a:ext>
              </a:extLst>
            </p:cNvPr>
            <p:cNvSpPr/>
            <p:nvPr/>
          </p:nvSpPr>
          <p:spPr>
            <a:xfrm flipH="1">
              <a:off x="9384432" y="2846039"/>
              <a:ext cx="1884219" cy="8848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NIKE Points Exchange System for surprising gifts</a:t>
              </a:r>
              <a:endParaRPr lang="en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Elbow Connector 28">
              <a:extLst>
                <a:ext uri="{FF2B5EF4-FFF2-40B4-BE49-F238E27FC236}">
                  <a16:creationId xmlns:a16="http://schemas.microsoft.com/office/drawing/2014/main" id="{A6709CE1-AC0D-489D-B398-EBE9D6419A10}"/>
                </a:ext>
              </a:extLst>
            </p:cNvPr>
            <p:cNvCxnSpPr>
              <a:cxnSpLocks/>
              <a:stCxn id="91" idx="1"/>
              <a:endCxn id="78" idx="1"/>
            </p:cNvCxnSpPr>
            <p:nvPr/>
          </p:nvCxnSpPr>
          <p:spPr>
            <a:xfrm flipH="1">
              <a:off x="7665281" y="3288461"/>
              <a:ext cx="3603370" cy="1610862"/>
            </a:xfrm>
            <a:prstGeom prst="bentConnector3">
              <a:avLst>
                <a:gd name="adj1" fmla="val -6344"/>
              </a:avLst>
            </a:prstGeom>
            <a:ln w="28575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Elbow Connector 28">
              <a:extLst>
                <a:ext uri="{FF2B5EF4-FFF2-40B4-BE49-F238E27FC236}">
                  <a16:creationId xmlns:a16="http://schemas.microsoft.com/office/drawing/2014/main" id="{4D70C6EB-FDFD-4E75-96F6-E55E8F63A1FF}"/>
                </a:ext>
              </a:extLst>
            </p:cNvPr>
            <p:cNvCxnSpPr>
              <a:cxnSpLocks/>
              <a:stCxn id="91" idx="1"/>
              <a:endCxn id="70" idx="0"/>
            </p:cNvCxnSpPr>
            <p:nvPr/>
          </p:nvCxnSpPr>
          <p:spPr>
            <a:xfrm flipH="1">
              <a:off x="1464253" y="3288461"/>
              <a:ext cx="9804398" cy="12700"/>
            </a:xfrm>
            <a:prstGeom prst="bentConnector4">
              <a:avLst>
                <a:gd name="adj1" fmla="val -2332"/>
                <a:gd name="adj2" fmla="val -6763417"/>
              </a:avLst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7D2A678A-FD85-40C7-A1BD-C2202F278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752" y="4704471"/>
            <a:ext cx="291835" cy="26751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237E7FB6-3576-4A24-8E5F-D3CE29A9E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054" y="5411929"/>
            <a:ext cx="291835" cy="267515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C3AE0A2-78AD-45E8-B5F0-70B7E2BAE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3990" y="4549907"/>
            <a:ext cx="291835" cy="267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2171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133EA-678F-E040-A9E7-A80691860FDD}"/>
              </a:ext>
            </a:extLst>
          </p:cNvPr>
          <p:cNvGrpSpPr/>
          <p:nvPr/>
        </p:nvGrpSpPr>
        <p:grpSpPr>
          <a:xfrm>
            <a:off x="232475" y="-292392"/>
            <a:ext cx="8981207" cy="5665822"/>
            <a:chOff x="232475" y="-292392"/>
            <a:chExt cx="8981207" cy="5665822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2F0554AD-EDE6-FD43-81DC-25B3EA29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75" y="-292392"/>
              <a:ext cx="1272740" cy="14000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1FF03-BFAC-4048-9CE5-A12783AB5D47}"/>
                </a:ext>
              </a:extLst>
            </p:cNvPr>
            <p:cNvSpPr txBox="1"/>
            <p:nvPr/>
          </p:nvSpPr>
          <p:spPr>
            <a:xfrm>
              <a:off x="4544918" y="1478494"/>
              <a:ext cx="2789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0D5D1-4044-AB42-AED5-7C54C20B480B}"/>
                </a:ext>
              </a:extLst>
            </p:cNvPr>
            <p:cNvSpPr txBox="1"/>
            <p:nvPr/>
          </p:nvSpPr>
          <p:spPr>
            <a:xfrm>
              <a:off x="3324552" y="2827180"/>
              <a:ext cx="5230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BIG DATA CRM FRAMEWORK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DF5CC-BDC2-724A-9AFF-08CD1EB10E39}"/>
                </a:ext>
              </a:extLst>
            </p:cNvPr>
            <p:cNvSpPr txBox="1"/>
            <p:nvPr/>
          </p:nvSpPr>
          <p:spPr>
            <a:xfrm>
              <a:off x="2640729" y="3501523"/>
              <a:ext cx="6572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BIG DATA MARKETING FRAMEWORK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5FB4-5286-BF47-8246-720A676C2457}"/>
                </a:ext>
              </a:extLst>
            </p:cNvPr>
            <p:cNvSpPr txBox="1"/>
            <p:nvPr/>
          </p:nvSpPr>
          <p:spPr>
            <a:xfrm>
              <a:off x="2812378" y="4175866"/>
              <a:ext cx="622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CREATIVE MARKETING CAMPAIGN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4DBC92-6584-124F-BBCA-7E6FEB5B0007}"/>
                </a:ext>
              </a:extLst>
            </p:cNvPr>
            <p:cNvSpPr txBox="1"/>
            <p:nvPr/>
          </p:nvSpPr>
          <p:spPr>
            <a:xfrm>
              <a:off x="3900446" y="4850210"/>
              <a:ext cx="407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STATEMENT OF 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241E46-40C9-5C49-B46E-27C622E208FA}"/>
                </a:ext>
              </a:extLst>
            </p:cNvPr>
            <p:cNvSpPr txBox="1"/>
            <p:nvPr/>
          </p:nvSpPr>
          <p:spPr>
            <a:xfrm>
              <a:off x="3477462" y="2152837"/>
              <a:ext cx="4791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" panose="020B0602020204020303" pitchFamily="34" charset="-79"/>
                  <a:ea typeface="+mn-ea"/>
                  <a:cs typeface="Futura" panose="020B0602020204020303" pitchFamily="34" charset="-79"/>
                </a:rPr>
                <a:t>PROBLEM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24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7110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/>
              </a:rPr>
              <a:t>STATEMENT OF WORK</a:t>
            </a:r>
            <a:endParaRPr lang="zh-CN" altLang="en-US">
              <a:solidFill>
                <a:srgbClr val="403D3D"/>
              </a:solidFill>
              <a:latin typeface="Futura Condensed Medium" panose="020B0602020204020303" pitchFamily="34" charset="-79"/>
              <a:ea typeface="等线"/>
              <a:cs typeface="Futura Condensed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1569681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216597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/>
              </a:rPr>
              <a:t>Deliverables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A35A35A-C0FE-44D8-997D-64086C16F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03329"/>
              </p:ext>
            </p:extLst>
          </p:nvPr>
        </p:nvGraphicFramePr>
        <p:xfrm>
          <a:off x="290830" y="1657302"/>
          <a:ext cx="11635795" cy="3921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37">
                  <a:extLst>
                    <a:ext uri="{9D8B030D-6E8A-4147-A177-3AD203B41FA5}">
                      <a16:colId xmlns:a16="http://schemas.microsoft.com/office/drawing/2014/main" val="1119150703"/>
                    </a:ext>
                  </a:extLst>
                </a:gridCol>
                <a:gridCol w="975098">
                  <a:extLst>
                    <a:ext uri="{9D8B030D-6E8A-4147-A177-3AD203B41FA5}">
                      <a16:colId xmlns:a16="http://schemas.microsoft.com/office/drawing/2014/main" val="434437080"/>
                    </a:ext>
                  </a:extLst>
                </a:gridCol>
                <a:gridCol w="897610">
                  <a:extLst>
                    <a:ext uri="{9D8B030D-6E8A-4147-A177-3AD203B41FA5}">
                      <a16:colId xmlns:a16="http://schemas.microsoft.com/office/drawing/2014/main" val="985860783"/>
                    </a:ext>
                  </a:extLst>
                </a:gridCol>
                <a:gridCol w="1033220">
                  <a:extLst>
                    <a:ext uri="{9D8B030D-6E8A-4147-A177-3AD203B41FA5}">
                      <a16:colId xmlns:a16="http://schemas.microsoft.com/office/drawing/2014/main" val="2839205384"/>
                    </a:ext>
                  </a:extLst>
                </a:gridCol>
                <a:gridCol w="1149457">
                  <a:extLst>
                    <a:ext uri="{9D8B030D-6E8A-4147-A177-3AD203B41FA5}">
                      <a16:colId xmlns:a16="http://schemas.microsoft.com/office/drawing/2014/main" val="3652420641"/>
                    </a:ext>
                  </a:extLst>
                </a:gridCol>
                <a:gridCol w="981550">
                  <a:extLst>
                    <a:ext uri="{9D8B030D-6E8A-4147-A177-3AD203B41FA5}">
                      <a16:colId xmlns:a16="http://schemas.microsoft.com/office/drawing/2014/main" val="2288435062"/>
                    </a:ext>
                  </a:extLst>
                </a:gridCol>
                <a:gridCol w="1052593">
                  <a:extLst>
                    <a:ext uri="{9D8B030D-6E8A-4147-A177-3AD203B41FA5}">
                      <a16:colId xmlns:a16="http://schemas.microsoft.com/office/drawing/2014/main" val="3815204669"/>
                    </a:ext>
                  </a:extLst>
                </a:gridCol>
                <a:gridCol w="871779">
                  <a:extLst>
                    <a:ext uri="{9D8B030D-6E8A-4147-A177-3AD203B41FA5}">
                      <a16:colId xmlns:a16="http://schemas.microsoft.com/office/drawing/2014/main" val="2198492982"/>
                    </a:ext>
                  </a:extLst>
                </a:gridCol>
                <a:gridCol w="994473">
                  <a:extLst>
                    <a:ext uri="{9D8B030D-6E8A-4147-A177-3AD203B41FA5}">
                      <a16:colId xmlns:a16="http://schemas.microsoft.com/office/drawing/2014/main" val="4217633731"/>
                    </a:ext>
                  </a:extLst>
                </a:gridCol>
                <a:gridCol w="981559">
                  <a:extLst>
                    <a:ext uri="{9D8B030D-6E8A-4147-A177-3AD203B41FA5}">
                      <a16:colId xmlns:a16="http://schemas.microsoft.com/office/drawing/2014/main" val="1734469997"/>
                    </a:ext>
                  </a:extLst>
                </a:gridCol>
                <a:gridCol w="936347">
                  <a:extLst>
                    <a:ext uri="{9D8B030D-6E8A-4147-A177-3AD203B41FA5}">
                      <a16:colId xmlns:a16="http://schemas.microsoft.com/office/drawing/2014/main" val="4001401974"/>
                    </a:ext>
                  </a:extLst>
                </a:gridCol>
                <a:gridCol w="883872">
                  <a:extLst>
                    <a:ext uri="{9D8B030D-6E8A-4147-A177-3AD203B41FA5}">
                      <a16:colId xmlns:a16="http://schemas.microsoft.com/office/drawing/2014/main" val="4162081007"/>
                    </a:ext>
                  </a:extLst>
                </a:gridCol>
              </a:tblGrid>
              <a:tr h="265116">
                <a:tc gridSpan="12"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Customer Journey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66765"/>
                  </a:ext>
                </a:extLst>
              </a:tr>
              <a:tr h="633974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Social</a:t>
                      </a:r>
                      <a:endParaRPr lang="zh-CN" altLang="en-US" sz="1300" b="1" kern="1200" noProof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Media</a:t>
                      </a:r>
                      <a:endParaRPr lang="zh-CN" altLang="en-US" sz="1300" b="1" kern="1200" noProof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My 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Product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Personalized Recommen-dation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Online Enquiry</a:t>
                      </a: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Shopping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Purchase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Customer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After-sales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Repeat Purchase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Defector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76774"/>
                  </a:ext>
                </a:extLst>
              </a:tr>
              <a:tr h="276643">
                <a:tc gridSpan="1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Big Data CRM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ED7D31"/>
                      </a:solidFill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464622"/>
                  </a:ext>
                </a:extLst>
              </a:tr>
              <a:tr h="81840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Consumer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Voice,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KOL Voice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Click, Save, Share, Like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Consumer's Needs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Click, Browse, Share, Favorite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Customer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Interests,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Doubts,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Concerns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Purchase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Intention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POS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Concerns,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Dissatisfac-tory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Concerns,</a:t>
                      </a:r>
                      <a:endParaRPr lang="en-US" altLang="zh-CN" sz="1300" b="1" kern="1200" noProof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300" b="1" kern="1200" noProof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Dissatisfac</a:t>
                      </a: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-tory</a:t>
                      </a:r>
                      <a:endParaRPr lang="en-US" altLang="zh-CN" sz="1300" b="1" kern="1200" noProof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POS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Retention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09836"/>
                  </a:ext>
                </a:extLst>
              </a:tr>
              <a:tr h="265116">
                <a:tc gridSpan="1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AI Marketing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ED7D31"/>
                      </a:solidFill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2498"/>
                  </a:ext>
                </a:extLst>
              </a:tr>
              <a:tr h="81840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Text mining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Advertising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</a:t>
                      </a:r>
                      <a:r>
                        <a:rPr lang="zh-CN" alt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Search </a:t>
                      </a: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Engine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AR+</a:t>
                      </a:r>
                    </a:p>
                    <a:p>
                      <a:pPr marL="0" lvl="0" algn="ctr" defTabSz="914400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Community</a:t>
                      </a:r>
                      <a:endParaRPr lang="zh-CN"/>
                    </a:p>
                    <a:p>
                      <a:pPr marL="0" lvl="0" algn="ctr" defTabSz="914400" rtl="0" eaLnBrk="1" latinLnBrk="0" hangingPunct="1">
                        <a:buNone/>
                      </a:pP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Recommen-dation Engine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Chatbot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 Recomme-ndation Engine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Shopping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Guide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Survey,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Customer Reviews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Survey,</a:t>
                      </a:r>
                      <a:endParaRPr lang="en-US" altLang="zh-CN" sz="1300" b="1" kern="1200" noProof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Customer</a:t>
                      </a: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Reviews</a:t>
                      </a: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Analysis</a:t>
                      </a:r>
                      <a:endParaRPr lang="zh-CN" altLang="en-US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 </a:t>
                      </a: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Recomm-</a:t>
                      </a:r>
                      <a:r>
                        <a:rPr lang="en-US" altLang="zh-CN" sz="1300" b="1" kern="1200" noProof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endation</a:t>
                      </a:r>
                      <a:endParaRPr lang="zh-CN" altLang="zh-CN" sz="1300" b="1" kern="120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altLang="zh-CN" sz="1300" b="1" kern="12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Engine</a:t>
                      </a:r>
                      <a:endParaRPr lang="zh-CN" altLang="zh-CN" sz="13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zh-CN" altLang="en-US" sz="13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+mn-ea"/>
                          <a:cs typeface="Calibri"/>
                        </a:rPr>
                        <a:t>AI Retention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04484"/>
                  </a:ext>
                </a:extLst>
              </a:tr>
              <a:tr h="299696">
                <a:tc gridSpan="12"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zh-CN" altLang="en-US" sz="1300" b="1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Creative AI Marketing Campaign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8549"/>
                  </a:ext>
                </a:extLst>
              </a:tr>
              <a:tr h="299695">
                <a:tc gridSpan="12"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zh-CN" altLang="en-US" sz="13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NIKE Infinity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6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033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6" descr="图标&#10;&#10;已自动生成说明">
            <a:extLst>
              <a:ext uri="{FF2B5EF4-FFF2-40B4-BE49-F238E27FC236}">
                <a16:creationId xmlns:a16="http://schemas.microsoft.com/office/drawing/2014/main" id="{59CF318C-1C5B-4FAC-81E8-0E9946E6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629" y="3503683"/>
            <a:ext cx="2575303" cy="455851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7110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/>
              </a:rPr>
              <a:t>STATEMENT OF WORK</a:t>
            </a:r>
            <a:endParaRPr lang="zh-CN" altLang="en-US">
              <a:solidFill>
                <a:srgbClr val="403D3D"/>
              </a:solidFill>
              <a:latin typeface="Futura Condensed Medium" panose="020B0602020204020303" pitchFamily="34" charset="-79"/>
              <a:ea typeface="等线"/>
              <a:cs typeface="Futura Condensed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154201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16703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Schedule</a:t>
            </a:r>
            <a:endParaRPr lang="zh-CN" altLang="en-US" sz="2800">
              <a:solidFill>
                <a:srgbClr val="EC542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5EF181-F395-41A6-A239-37B3EDD07F93}"/>
              </a:ext>
            </a:extLst>
          </p:cNvPr>
          <p:cNvSpPr txBox="1"/>
          <p:nvPr/>
        </p:nvSpPr>
        <p:spPr>
          <a:xfrm>
            <a:off x="1020433" y="219437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Customer information collection, CRM system establishment, Testing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FA08E3-7738-4C9D-8EC8-E7B01E7110E2}"/>
              </a:ext>
            </a:extLst>
          </p:cNvPr>
          <p:cNvSpPr txBox="1"/>
          <p:nvPr/>
        </p:nvSpPr>
        <p:spPr>
          <a:xfrm>
            <a:off x="3595069" y="411091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CRM system launch, Analysis &amp; revision, AI technology R&amp;D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42191-9388-4B4F-9059-F79D95432E24}"/>
              </a:ext>
            </a:extLst>
          </p:cNvPr>
          <p:cNvSpPr txBox="1"/>
          <p:nvPr/>
        </p:nvSpPr>
        <p:spPr>
          <a:xfrm>
            <a:off x="6169705" y="219437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AI technology launch, Analysis &amp; revision, AI campaign preparation, Advertising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77EF5-7E1B-4BC8-AE43-B594AB23B61E}"/>
              </a:ext>
            </a:extLst>
          </p:cNvPr>
          <p:cNvSpPr txBox="1"/>
          <p:nvPr/>
        </p:nvSpPr>
        <p:spPr>
          <a:xfrm>
            <a:off x="8755886" y="4214827"/>
            <a:ext cx="26205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latin typeface="Calibri"/>
                <a:ea typeface="等线"/>
                <a:cs typeface="Calibri"/>
              </a:rPr>
              <a:t>AI Campaign launch, Effectiveness analysis (2023.02)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F6FBAFB-E96F-4A29-9711-166375737CE9}"/>
              </a:ext>
            </a:extLst>
          </p:cNvPr>
          <p:cNvGrpSpPr/>
          <p:nvPr/>
        </p:nvGrpSpPr>
        <p:grpSpPr>
          <a:xfrm>
            <a:off x="1015762" y="3431904"/>
            <a:ext cx="2439108" cy="452712"/>
            <a:chOff x="1015762" y="3431904"/>
            <a:chExt cx="2439108" cy="452712"/>
          </a:xfrm>
          <a:solidFill>
            <a:schemeClr val="accent2"/>
          </a:solidFill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71DB064-50D5-4B20-B899-28E3E1635568}"/>
                </a:ext>
              </a:extLst>
            </p:cNvPr>
            <p:cNvSpPr/>
            <p:nvPr/>
          </p:nvSpPr>
          <p:spPr>
            <a:xfrm>
              <a:off x="1828296" y="3431904"/>
              <a:ext cx="820118" cy="2518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43C670C-F607-4F6C-B9A8-8D399B2E331A}"/>
                </a:ext>
              </a:extLst>
            </p:cNvPr>
            <p:cNvSpPr/>
            <p:nvPr/>
          </p:nvSpPr>
          <p:spPr>
            <a:xfrm>
              <a:off x="1015762" y="3502782"/>
              <a:ext cx="2439108" cy="3818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b="1">
                  <a:latin typeface="Calibri" panose="020F0502020204030204" pitchFamily="34" charset="0"/>
                  <a:ea typeface="等线"/>
                  <a:cs typeface="Calibri" panose="020F0502020204030204" pitchFamily="34" charset="0"/>
                </a:rPr>
                <a:t>2022.01-2022.05</a:t>
              </a:r>
              <a:endParaRPr lang="zh-CN" altLang="en-US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C97C96-BE4E-417A-A329-34D4EEE509AC}"/>
              </a:ext>
            </a:extLst>
          </p:cNvPr>
          <p:cNvGrpSpPr/>
          <p:nvPr/>
        </p:nvGrpSpPr>
        <p:grpSpPr>
          <a:xfrm>
            <a:off x="6168948" y="3431904"/>
            <a:ext cx="2439108" cy="452712"/>
            <a:chOff x="1015762" y="3431904"/>
            <a:chExt cx="2439108" cy="452712"/>
          </a:xfrm>
          <a:solidFill>
            <a:schemeClr val="accent2"/>
          </a:solidFill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480B959-838E-4E7F-BE11-AFD7EDC4FC61}"/>
                </a:ext>
              </a:extLst>
            </p:cNvPr>
            <p:cNvSpPr/>
            <p:nvPr/>
          </p:nvSpPr>
          <p:spPr>
            <a:xfrm>
              <a:off x="1828296" y="3431904"/>
              <a:ext cx="820118" cy="2518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2F347234-DF3A-45AE-8F5C-26C055BCA5A5}"/>
                </a:ext>
              </a:extLst>
            </p:cNvPr>
            <p:cNvSpPr/>
            <p:nvPr/>
          </p:nvSpPr>
          <p:spPr>
            <a:xfrm>
              <a:off x="1015762" y="3502782"/>
              <a:ext cx="2439108" cy="3818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b="1">
                  <a:latin typeface="Calibri" panose="020F0502020204030204" pitchFamily="34" charset="0"/>
                  <a:ea typeface="等线"/>
                  <a:cs typeface="Calibri" panose="020F0502020204030204" pitchFamily="34" charset="0"/>
                </a:rPr>
                <a:t>2022.10-2022.11</a:t>
              </a:r>
              <a:endParaRPr lang="zh-CN" altLang="en-US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6AC7FE-4873-45BC-A71B-B4C264947088}"/>
              </a:ext>
            </a:extLst>
          </p:cNvPr>
          <p:cNvGrpSpPr/>
          <p:nvPr/>
        </p:nvGrpSpPr>
        <p:grpSpPr>
          <a:xfrm rot="10800000">
            <a:off x="3592354" y="3502937"/>
            <a:ext cx="2439108" cy="452712"/>
            <a:chOff x="1015762" y="3431904"/>
            <a:chExt cx="2439108" cy="452712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8F1397A-CA10-44DD-991B-ABB43F1D7EAA}"/>
                </a:ext>
              </a:extLst>
            </p:cNvPr>
            <p:cNvSpPr/>
            <p:nvPr/>
          </p:nvSpPr>
          <p:spPr>
            <a:xfrm>
              <a:off x="1828296" y="3431904"/>
              <a:ext cx="820118" cy="251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4607047-6898-46F9-A52E-050ACE0331AE}"/>
                </a:ext>
              </a:extLst>
            </p:cNvPr>
            <p:cNvSpPr/>
            <p:nvPr/>
          </p:nvSpPr>
          <p:spPr>
            <a:xfrm flipV="1">
              <a:off x="1015762" y="3502782"/>
              <a:ext cx="2439108" cy="3818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b="1">
                  <a:latin typeface="Calibri"/>
                  <a:ea typeface="等线"/>
                  <a:cs typeface="Calibri"/>
                </a:rPr>
                <a:t>2022.06-2022.09</a:t>
              </a:r>
              <a:endParaRPr lang="zh-CN">
                <a:latin typeface="Calibri"/>
                <a:ea typeface="+mn-lt"/>
                <a:cs typeface="Calibri"/>
              </a:endParaRPr>
            </a:p>
          </p:txBody>
        </p:sp>
      </p:grpSp>
      <p:pic>
        <p:nvPicPr>
          <p:cNvPr id="3" name="图形 5">
            <a:extLst>
              <a:ext uri="{FF2B5EF4-FFF2-40B4-BE49-F238E27FC236}">
                <a16:creationId xmlns:a16="http://schemas.microsoft.com/office/drawing/2014/main" id="{E2B72FDA-76A7-4DB2-9FF8-3286B571B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1491" y="4025463"/>
            <a:ext cx="2246745" cy="1419941"/>
          </a:xfrm>
          <a:prstGeom prst="rect">
            <a:avLst/>
          </a:prstGeom>
        </p:spPr>
      </p:pic>
      <p:pic>
        <p:nvPicPr>
          <p:cNvPr id="6" name="图形 18">
            <a:extLst>
              <a:ext uri="{FF2B5EF4-FFF2-40B4-BE49-F238E27FC236}">
                <a16:creationId xmlns:a16="http://schemas.microsoft.com/office/drawing/2014/main" id="{7F0E346F-35FB-4730-9343-22F0CCD79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5400" y="1838627"/>
            <a:ext cx="1727199" cy="1460473"/>
          </a:xfrm>
          <a:prstGeom prst="rect">
            <a:avLst/>
          </a:prstGeom>
        </p:spPr>
      </p:pic>
      <p:pic>
        <p:nvPicPr>
          <p:cNvPr id="19" name="图形 19">
            <a:extLst>
              <a:ext uri="{FF2B5EF4-FFF2-40B4-BE49-F238E27FC236}">
                <a16:creationId xmlns:a16="http://schemas.microsoft.com/office/drawing/2014/main" id="{375C6AA8-1F35-49A5-B925-7397CF5C97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855" y="4058875"/>
            <a:ext cx="1773381" cy="1545796"/>
          </a:xfrm>
          <a:prstGeom prst="rect">
            <a:avLst/>
          </a:prstGeom>
        </p:spPr>
      </p:pic>
      <p:pic>
        <p:nvPicPr>
          <p:cNvPr id="20" name="图形 38">
            <a:extLst>
              <a:ext uri="{FF2B5EF4-FFF2-40B4-BE49-F238E27FC236}">
                <a16:creationId xmlns:a16="http://schemas.microsoft.com/office/drawing/2014/main" id="{948CC7BB-DC6C-4C95-8914-90741D18F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5400" y="1993771"/>
            <a:ext cx="2154382" cy="13233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37B0034-9C32-4AE3-AB58-DF6B03592296}"/>
              </a:ext>
            </a:extLst>
          </p:cNvPr>
          <p:cNvSpPr txBox="1"/>
          <p:nvPr/>
        </p:nvSpPr>
        <p:spPr>
          <a:xfrm>
            <a:off x="9231823" y="3523281"/>
            <a:ext cx="2039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b="1">
                <a:solidFill>
                  <a:srgbClr val="FFFFFF"/>
                </a:solidFill>
                <a:ea typeface="等线"/>
              </a:rPr>
              <a:t>202</a:t>
            </a:r>
            <a:r>
              <a:rPr lang="en-US" altLang="zh-CN" b="1">
                <a:solidFill>
                  <a:srgbClr val="FFFFFF"/>
                </a:solidFill>
                <a:ea typeface="等线"/>
              </a:rPr>
              <a:t>3</a:t>
            </a:r>
            <a:r>
              <a:rPr lang="zh-CN" b="1">
                <a:solidFill>
                  <a:srgbClr val="FFFFFF"/>
                </a:solidFill>
                <a:ea typeface="等线"/>
              </a:rPr>
              <a:t>.</a:t>
            </a:r>
            <a:r>
              <a:rPr lang="en-US" altLang="zh-CN" b="1">
                <a:solidFill>
                  <a:srgbClr val="FFFFFF"/>
                </a:solidFill>
                <a:ea typeface="等线"/>
              </a:rPr>
              <a:t>12-TBD</a:t>
            </a:r>
            <a:endParaRPr lang="zh-CN" b="1">
              <a:solidFill>
                <a:srgbClr val="FFFFFF"/>
              </a:solidFill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513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7110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/>
              </a:rPr>
              <a:t>STATEMENT OF WORK</a:t>
            </a:r>
            <a:endParaRPr lang="zh-CN" altLang="en-US">
              <a:solidFill>
                <a:srgbClr val="403D3D"/>
              </a:solidFill>
              <a:latin typeface="Futura Condensed Medium" panose="020B0602020204020303" pitchFamily="34" charset="-79"/>
              <a:ea typeface="等线"/>
              <a:cs typeface="Futura Condensed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1582207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132440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/>
              </a:rPr>
              <a:t>Budget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3C994D2-EDDB-4A65-B514-CC0E5E690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17339"/>
              </p:ext>
            </p:extLst>
          </p:nvPr>
        </p:nvGraphicFramePr>
        <p:xfrm>
          <a:off x="735948" y="1373567"/>
          <a:ext cx="10720104" cy="461303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04298">
                  <a:extLst>
                    <a:ext uri="{9D8B030D-6E8A-4147-A177-3AD203B41FA5}">
                      <a16:colId xmlns:a16="http://schemas.microsoft.com/office/drawing/2014/main" val="753145504"/>
                    </a:ext>
                  </a:extLst>
                </a:gridCol>
                <a:gridCol w="4299691">
                  <a:extLst>
                    <a:ext uri="{9D8B030D-6E8A-4147-A177-3AD203B41FA5}">
                      <a16:colId xmlns:a16="http://schemas.microsoft.com/office/drawing/2014/main" val="3161245556"/>
                    </a:ext>
                  </a:extLst>
                </a:gridCol>
                <a:gridCol w="2552940">
                  <a:extLst>
                    <a:ext uri="{9D8B030D-6E8A-4147-A177-3AD203B41FA5}">
                      <a16:colId xmlns:a16="http://schemas.microsoft.com/office/drawing/2014/main" val="1059619044"/>
                    </a:ext>
                  </a:extLst>
                </a:gridCol>
                <a:gridCol w="1763175">
                  <a:extLst>
                    <a:ext uri="{9D8B030D-6E8A-4147-A177-3AD203B41FA5}">
                      <a16:colId xmlns:a16="http://schemas.microsoft.com/office/drawing/2014/main" val="4182845719"/>
                    </a:ext>
                  </a:extLst>
                </a:gridCol>
              </a:tblGrid>
              <a:tr h="419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Estimated Cost (RMB)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Portion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47147"/>
                  </a:ext>
                </a:extLst>
              </a:tr>
              <a:tr h="41936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CRM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Tencent</a:t>
                      </a:r>
                      <a:r>
                        <a:rPr 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 Cloud database service</a:t>
                      </a:r>
                      <a:endParaRPr lang="zh-CN" b="1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5,00</a:t>
                      </a:r>
                      <a:r>
                        <a:rPr 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0,000</a:t>
                      </a:r>
                      <a:endParaRPr lang="zh-CN" b="1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5518053"/>
                  </a:ext>
                </a:extLst>
              </a:tr>
              <a:tr h="4193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i="0" u="none" strike="noStrike" noProof="0">
                          <a:latin typeface="Calibri" panose="020F0502020204030204" pitchFamily="34" charset="0"/>
                          <a:ea typeface="等线"/>
                          <a:cs typeface="Calibri" panose="020F0502020204030204" pitchFamily="34" charset="0"/>
                        </a:rPr>
                        <a:t>Database maintenance costs</a:t>
                      </a:r>
                      <a:endParaRPr lang="zh-CN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2,000</a:t>
                      </a:r>
                      <a:r>
                        <a:rPr 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,000</a:t>
                      </a:r>
                      <a:endParaRPr lang="zh-CN" b="1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2.8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3193692"/>
                  </a:ext>
                </a:extLst>
              </a:tr>
              <a:tr h="4193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i="0" u="none" strike="noStrike" noProof="0">
                          <a:latin typeface="Calibri" panose="020F0502020204030204" pitchFamily="34" charset="0"/>
                          <a:ea typeface="等线"/>
                          <a:cs typeface="Calibri" panose="020F0502020204030204" pitchFamily="34" charset="0"/>
                        </a:rPr>
                        <a:t>Data entry/label marking</a:t>
                      </a:r>
                      <a:endParaRPr lang="zh-CN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300</a:t>
                      </a:r>
                      <a:r>
                        <a:rPr 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,000</a:t>
                      </a:r>
                      <a:endParaRPr lang="zh-CN" b="1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497238"/>
                  </a:ext>
                </a:extLst>
              </a:tr>
              <a:tr h="419367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i="0" u="none" strike="noStrike" noProof="0">
                          <a:latin typeface="Calibri" panose="020F0502020204030204" pitchFamily="34" charset="0"/>
                          <a:ea typeface="等线"/>
                          <a:cs typeface="Calibri" panose="020F0502020204030204" pitchFamily="34" charset="0"/>
                        </a:rPr>
                        <a:t>AI Engine</a:t>
                      </a:r>
                      <a:endParaRPr lang="zh-CN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R&amp;D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/>
                          <a:cs typeface="Calibri"/>
                        </a:rPr>
                        <a:t>20,000,000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28.4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7319307"/>
                  </a:ext>
                </a:extLst>
              </a:tr>
              <a:tr h="4193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Labor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/>
                          <a:cs typeface="Calibri"/>
                        </a:rPr>
                        <a:t>5,000,000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9725957"/>
                  </a:ext>
                </a:extLst>
              </a:tr>
              <a:tr h="419367"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i="0" u="none" strike="noStrike" noProof="0">
                          <a:latin typeface="Calibri" panose="020F0502020204030204" pitchFamily="34" charset="0"/>
                          <a:ea typeface="等线"/>
                          <a:cs typeface="Calibri" panose="020F0502020204030204" pitchFamily="34" charset="0"/>
                        </a:rPr>
                        <a:t>Campaign</a:t>
                      </a:r>
                      <a:endParaRPr lang="zh-CN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Advertisement fee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/>
                          <a:cs typeface="Calibri"/>
                        </a:rPr>
                        <a:t>30,000,000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42.7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804830"/>
                  </a:ext>
                </a:extLst>
              </a:tr>
              <a:tr h="4193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/>
                          <a:cs typeface="Calibri"/>
                        </a:rPr>
                        <a:t>Di</a:t>
                      </a:r>
                      <a:r>
                        <a:rPr lang="en-US" altLang="zh-CN" b="1"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b="1">
                          <a:latin typeface="Calibri"/>
                          <a:cs typeface="Calibri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Calibri"/>
                          <a:cs typeface="Calibri"/>
                        </a:rPr>
                        <a:t>5,000,000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194999"/>
                  </a:ext>
                </a:extLst>
              </a:tr>
              <a:tr h="4193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Labor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1,000,000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1" i="0" u="none" strike="noStrike" noProof="0">
                          <a:latin typeface="Calibri"/>
                          <a:ea typeface="等线"/>
                          <a:cs typeface="Calibri"/>
                        </a:rPr>
                        <a:t>1.4</a:t>
                      </a:r>
                      <a:endParaRPr lang="zh-CN" sz="1800" b="1" i="0" u="none" strike="noStrike" noProof="0">
                        <a:latin typeface="Calibri"/>
                        <a:ea typeface="等线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9566984"/>
                  </a:ext>
                </a:extLst>
              </a:tr>
              <a:tr h="41936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  <a:lnB w="12700">
                      <a:solidFill>
                        <a:srgbClr val="ED7D3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2,000,000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2.8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5516238"/>
                  </a:ext>
                </a:extLst>
              </a:tr>
              <a:tr h="419364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Total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ED7D31"/>
                      </a:solidFill>
                    </a:lnL>
                    <a:lnR w="12700">
                      <a:solidFill>
                        <a:srgbClr val="ED7D31"/>
                      </a:solidFill>
                    </a:lnR>
                    <a:lnT w="12700">
                      <a:solidFill>
                        <a:srgbClr val="ED7D3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>
                          <a:latin typeface="Calibri"/>
                          <a:cs typeface="Calibri"/>
                        </a:rPr>
                        <a:t>70,300,000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1" dirty="0"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830933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BAFE8C4-B635-4F9C-9E21-D7D4BD89708D}"/>
              </a:ext>
            </a:extLst>
          </p:cNvPr>
          <p:cNvSpPr txBox="1"/>
          <p:nvPr/>
        </p:nvSpPr>
        <p:spPr>
          <a:xfrm>
            <a:off x="13855" y="6542809"/>
            <a:ext cx="368703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ea typeface="+mn-lt"/>
                <a:cs typeface="+mn-lt"/>
              </a:rPr>
              <a:t>Source: https://buy.cloud.tencent.com/mongodb</a:t>
            </a:r>
            <a:endParaRPr lang="zh-CN" altLang="en-US" sz="9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7642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7110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/>
              </a:rPr>
              <a:t>STATEMENT OF WORK</a:t>
            </a:r>
            <a:endParaRPr lang="zh-CN" altLang="en-US">
              <a:solidFill>
                <a:srgbClr val="403D3D"/>
              </a:solidFill>
              <a:latin typeface="Futura Condensed Medium" panose="020B0602020204020303" pitchFamily="34" charset="-79"/>
              <a:ea typeface="等线"/>
              <a:cs typeface="Futura Condensed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1544629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33815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Campaign Forecast</a:t>
            </a:r>
            <a:endParaRPr lang="zh-CN" alt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523637A-9156-42EA-B855-DCF79CEF3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06544"/>
              </p:ext>
            </p:extLst>
          </p:nvPr>
        </p:nvGraphicFramePr>
        <p:xfrm>
          <a:off x="536413" y="1485752"/>
          <a:ext cx="11016280" cy="2843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39620">
                  <a:extLst>
                    <a:ext uri="{9D8B030D-6E8A-4147-A177-3AD203B41FA5}">
                      <a16:colId xmlns:a16="http://schemas.microsoft.com/office/drawing/2014/main" val="133790902"/>
                    </a:ext>
                  </a:extLst>
                </a:gridCol>
                <a:gridCol w="1501551">
                  <a:extLst>
                    <a:ext uri="{9D8B030D-6E8A-4147-A177-3AD203B41FA5}">
                      <a16:colId xmlns:a16="http://schemas.microsoft.com/office/drawing/2014/main" val="3011296420"/>
                    </a:ext>
                  </a:extLst>
                </a:gridCol>
                <a:gridCol w="1383783">
                  <a:extLst>
                    <a:ext uri="{9D8B030D-6E8A-4147-A177-3AD203B41FA5}">
                      <a16:colId xmlns:a16="http://schemas.microsoft.com/office/drawing/2014/main" val="2505525016"/>
                    </a:ext>
                  </a:extLst>
                </a:gridCol>
                <a:gridCol w="1258651">
                  <a:extLst>
                    <a:ext uri="{9D8B030D-6E8A-4147-A177-3AD203B41FA5}">
                      <a16:colId xmlns:a16="http://schemas.microsoft.com/office/drawing/2014/main" val="51206221"/>
                    </a:ext>
                  </a:extLst>
                </a:gridCol>
                <a:gridCol w="821926">
                  <a:extLst>
                    <a:ext uri="{9D8B030D-6E8A-4147-A177-3AD203B41FA5}">
                      <a16:colId xmlns:a16="http://schemas.microsoft.com/office/drawing/2014/main" val="1733653850"/>
                    </a:ext>
                  </a:extLst>
                </a:gridCol>
                <a:gridCol w="1086908">
                  <a:extLst>
                    <a:ext uri="{9D8B030D-6E8A-4147-A177-3AD203B41FA5}">
                      <a16:colId xmlns:a16="http://schemas.microsoft.com/office/drawing/2014/main" val="1957926800"/>
                    </a:ext>
                  </a:extLst>
                </a:gridCol>
                <a:gridCol w="634999">
                  <a:extLst>
                    <a:ext uri="{9D8B030D-6E8A-4147-A177-3AD203B41FA5}">
                      <a16:colId xmlns:a16="http://schemas.microsoft.com/office/drawing/2014/main" val="659277054"/>
                    </a:ext>
                  </a:extLst>
                </a:gridCol>
                <a:gridCol w="949789">
                  <a:extLst>
                    <a:ext uri="{9D8B030D-6E8A-4147-A177-3AD203B41FA5}">
                      <a16:colId xmlns:a16="http://schemas.microsoft.com/office/drawing/2014/main" val="3023969208"/>
                    </a:ext>
                  </a:extLst>
                </a:gridCol>
                <a:gridCol w="1079108">
                  <a:extLst>
                    <a:ext uri="{9D8B030D-6E8A-4147-A177-3AD203B41FA5}">
                      <a16:colId xmlns:a16="http://schemas.microsoft.com/office/drawing/2014/main" val="346803670"/>
                    </a:ext>
                  </a:extLst>
                </a:gridCol>
                <a:gridCol w="959945">
                  <a:extLst>
                    <a:ext uri="{9D8B030D-6E8A-4147-A177-3AD203B41FA5}">
                      <a16:colId xmlns:a16="http://schemas.microsoft.com/office/drawing/2014/main" val="4126325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Social 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Price / RMB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Actual Transaction Price / RMB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Period /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Impression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CTR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Visitor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Customer Conversion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Customer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33498"/>
                  </a:ext>
                </a:extLst>
              </a:tr>
              <a:tr h="6494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Tencent AD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400" b="1">
                          <a:latin typeface="Calibri"/>
                        </a:rPr>
                        <a:t>（广点通）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CPC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0.5 as Start Bidding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5,000,000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5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Other APP AD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400" b="1">
                          <a:latin typeface="Calibri"/>
                        </a:rPr>
                        <a:t>（微博、小红书...）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One-time Payment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400" b="1">
                          <a:latin typeface="Calibri"/>
                        </a:rPr>
                        <a:t>(Banner AD...)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40,000-1,100,000 /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50,000,000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b="1" i="0" u="none" strike="noStrike" noProof="0">
                          <a:latin typeface="Calibri"/>
                          <a:ea typeface="等线"/>
                        </a:rPr>
                        <a:t>3</a:t>
                      </a:r>
                      <a:r>
                        <a:rPr lang="zh-CN" sz="1400" b="1" i="0" u="none" strike="noStrike" noProof="0">
                          <a:latin typeface="Calibri"/>
                          <a:ea typeface="等线"/>
                        </a:rPr>
                        <a:t>%</a:t>
                      </a:r>
                      <a:endParaRPr lang="zh-CN" sz="1400" b="1"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1,500,000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0.7%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1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750 KOLs &amp; KOCs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One-time Payment</a:t>
                      </a:r>
                    </a:p>
                    <a:p>
                      <a:pPr lvl="0" algn="ctr">
                        <a:buNone/>
                      </a:pPr>
                      <a:r>
                        <a:rPr lang="zh-CN" altLang="en-US" sz="1400" b="1">
                          <a:latin typeface="Calibri"/>
                        </a:rPr>
                        <a:t>(Video / Aricle...)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3,000-10,000 / 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8,000 / 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\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400" b="1">
                          <a:latin typeface="Calibri"/>
                        </a:rPr>
                        <a:t>75,000,000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3,750,000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alibri"/>
                        </a:rPr>
                        <a:t>1.5%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400" b="1" dirty="0">
                          <a:latin typeface="Calibri"/>
                        </a:rPr>
                        <a:t>56,250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86066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115ABB5-571E-441E-95BD-22720A75A359}"/>
              </a:ext>
            </a:extLst>
          </p:cNvPr>
          <p:cNvSpPr txBox="1"/>
          <p:nvPr/>
        </p:nvSpPr>
        <p:spPr>
          <a:xfrm>
            <a:off x="714213" y="4401505"/>
            <a:ext cx="111367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500" b="1">
                <a:ea typeface="等线"/>
                <a:cs typeface="Calibri"/>
              </a:rPr>
              <a:t>Total Campaign cost</a:t>
            </a:r>
            <a:r>
              <a:rPr lang="zh-CN" altLang="en-US" sz="1500">
                <a:ea typeface="等线"/>
                <a:cs typeface="Calibri"/>
              </a:rPr>
              <a:t> = </a:t>
            </a:r>
            <a:r>
              <a:rPr lang="zh-CN" sz="1500">
                <a:ea typeface="等线"/>
                <a:cs typeface="Calibri"/>
              </a:rPr>
              <a:t>Advertisement fee </a:t>
            </a:r>
            <a:r>
              <a:rPr lang="en-US" altLang="zh-CN" sz="1500">
                <a:ea typeface="等线"/>
                <a:cs typeface="Calibri"/>
              </a:rPr>
              <a:t>+ </a:t>
            </a:r>
            <a:r>
              <a:rPr lang="zh-CN" sz="1500">
                <a:ea typeface="等线"/>
                <a:cs typeface="Calibri"/>
              </a:rPr>
              <a:t>Dsicount</a:t>
            </a:r>
            <a:r>
              <a:rPr lang="zh-CN" altLang="en-US" sz="1500">
                <a:ea typeface="等线"/>
                <a:cs typeface="+mn-lt"/>
              </a:rPr>
              <a:t> </a:t>
            </a:r>
            <a:r>
              <a:rPr lang="en-US" altLang="zh-CN" sz="1500">
                <a:ea typeface="+mn-lt"/>
                <a:cs typeface="+mn-lt"/>
              </a:rPr>
              <a:t>spending + Labor</a:t>
            </a:r>
            <a:r>
              <a:rPr lang="zh-CN" altLang="en-US" sz="1500">
                <a:ea typeface="+mn-lt"/>
                <a:cs typeface="+mn-lt"/>
              </a:rPr>
              <a:t> </a:t>
            </a:r>
            <a:r>
              <a:rPr lang="en-US" altLang="zh-CN" sz="1500">
                <a:ea typeface="+mn-lt"/>
                <a:cs typeface="+mn-lt"/>
              </a:rPr>
              <a:t>cost + Other costs</a:t>
            </a:r>
            <a:endParaRPr lang="zh-CN" sz="1500">
              <a:ea typeface="+mn-lt"/>
              <a:cs typeface="+mn-lt"/>
            </a:endParaRPr>
          </a:p>
          <a:p>
            <a:r>
              <a:rPr lang="en-US" altLang="zh-CN" sz="1500">
                <a:ea typeface="等线"/>
                <a:cs typeface="+mn-lt"/>
              </a:rPr>
              <a:t>                                     = (150,000 * 40 + 1,000,000 * 18 + 8,000 * 750) + 5,000,000 + 1,000,000 + 2,000,000 = </a:t>
            </a:r>
            <a:r>
              <a:rPr lang="en-US" altLang="zh-CN" sz="1500" b="1">
                <a:ea typeface="等线"/>
                <a:cs typeface="+mn-lt"/>
              </a:rPr>
              <a:t>38,000,000 RMB</a:t>
            </a:r>
          </a:p>
        </p:txBody>
      </p:sp>
      <p:pic>
        <p:nvPicPr>
          <p:cNvPr id="4" name="图形 4">
            <a:extLst>
              <a:ext uri="{FF2B5EF4-FFF2-40B4-BE49-F238E27FC236}">
                <a16:creationId xmlns:a16="http://schemas.microsoft.com/office/drawing/2014/main" id="{1C7DFB35-F1FC-44B4-A7C0-D3C6188F4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010" y="6177767"/>
            <a:ext cx="280272" cy="273600"/>
          </a:xfrm>
          <a:prstGeom prst="rect">
            <a:avLst/>
          </a:prstGeom>
        </p:spPr>
      </p:pic>
      <p:pic>
        <p:nvPicPr>
          <p:cNvPr id="5" name="图形 5">
            <a:extLst>
              <a:ext uri="{FF2B5EF4-FFF2-40B4-BE49-F238E27FC236}">
                <a16:creationId xmlns:a16="http://schemas.microsoft.com/office/drawing/2014/main" id="{502EFD2B-0C5A-436B-B52B-C221FE9F9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010" y="5369516"/>
            <a:ext cx="271221" cy="271221"/>
          </a:xfrm>
          <a:prstGeom prst="rect">
            <a:avLst/>
          </a:prstGeom>
        </p:spPr>
      </p:pic>
      <p:pic>
        <p:nvPicPr>
          <p:cNvPr id="6" name="图形 10">
            <a:extLst>
              <a:ext uri="{FF2B5EF4-FFF2-40B4-BE49-F238E27FC236}">
                <a16:creationId xmlns:a16="http://schemas.microsoft.com/office/drawing/2014/main" id="{CDD13640-644D-4C97-A5F3-7B8560E31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959" y="5772547"/>
            <a:ext cx="280272" cy="273600"/>
          </a:xfrm>
          <a:prstGeom prst="rect">
            <a:avLst/>
          </a:prstGeom>
        </p:spPr>
      </p:pic>
      <p:pic>
        <p:nvPicPr>
          <p:cNvPr id="11" name="图形 11">
            <a:extLst>
              <a:ext uri="{FF2B5EF4-FFF2-40B4-BE49-F238E27FC236}">
                <a16:creationId xmlns:a16="http://schemas.microsoft.com/office/drawing/2014/main" id="{F5ECC460-6E41-4902-A282-D3524D60F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300" y="4425818"/>
            <a:ext cx="280272" cy="273600"/>
          </a:xfrm>
          <a:prstGeom prst="rect">
            <a:avLst/>
          </a:prstGeom>
        </p:spPr>
      </p:pic>
      <p:pic>
        <p:nvPicPr>
          <p:cNvPr id="12" name="图形 12">
            <a:extLst>
              <a:ext uri="{FF2B5EF4-FFF2-40B4-BE49-F238E27FC236}">
                <a16:creationId xmlns:a16="http://schemas.microsoft.com/office/drawing/2014/main" id="{8BBDBC78-B3EB-41F5-85F4-021DDCBE7606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010" y="4980032"/>
            <a:ext cx="273600" cy="273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0AE423-E5D3-4E1C-ABC8-303B277AC89B}"/>
              </a:ext>
            </a:extLst>
          </p:cNvPr>
          <p:cNvSpPr txBox="1"/>
          <p:nvPr/>
        </p:nvSpPr>
        <p:spPr>
          <a:xfrm>
            <a:off x="714213" y="6151536"/>
            <a:ext cx="798679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500" b="1">
                <a:latin typeface="Calibri"/>
                <a:ea typeface="等线"/>
                <a:cs typeface="Segoe UI"/>
              </a:rPr>
              <a:t>Overall ROI </a:t>
            </a:r>
            <a:r>
              <a:rPr lang="zh-CN" sz="1500">
                <a:latin typeface="Calibri"/>
                <a:ea typeface="等线"/>
                <a:cs typeface="Segoe UI"/>
              </a:rPr>
              <a:t>= </a:t>
            </a:r>
            <a:r>
              <a:rPr lang="en-US" altLang="zh-CN" sz="1500">
                <a:ea typeface="等线"/>
                <a:cs typeface="Segoe UI"/>
              </a:rPr>
              <a:t>Sales Revenue / Project</a:t>
            </a:r>
            <a:r>
              <a:rPr lang="zh-CN" sz="1500">
                <a:latin typeface="Calibri"/>
                <a:ea typeface="等线"/>
                <a:cs typeface="Segoe UI"/>
              </a:rPr>
              <a:t> </a:t>
            </a:r>
            <a:r>
              <a:rPr lang="en-US" altLang="zh-CN" sz="1500">
                <a:ea typeface="等线"/>
                <a:cs typeface="Segoe UI"/>
              </a:rPr>
              <a:t>Total</a:t>
            </a:r>
            <a:r>
              <a:rPr lang="zh-CN" sz="1500">
                <a:latin typeface="Calibri"/>
                <a:ea typeface="等线"/>
                <a:cs typeface="Segoe UI"/>
              </a:rPr>
              <a:t> </a:t>
            </a:r>
            <a:r>
              <a:rPr lang="en-US" altLang="zh-CN" sz="1500">
                <a:ea typeface="等线"/>
                <a:cs typeface="Segoe UI"/>
              </a:rPr>
              <a:t>Cost = 183,150,000 / 70,300,000 =</a:t>
            </a:r>
            <a:r>
              <a:rPr lang="en-US" altLang="zh-CN" sz="1500" b="1">
                <a:ea typeface="等线"/>
                <a:cs typeface="Segoe UI"/>
              </a:rPr>
              <a:t> </a:t>
            </a:r>
            <a:r>
              <a:rPr lang="en-US" altLang="zh-CN" sz="1500" b="1">
                <a:solidFill>
                  <a:srgbClr val="FF6600"/>
                </a:solidFill>
                <a:ea typeface="等线"/>
                <a:cs typeface="Segoe UI"/>
              </a:rPr>
              <a:t>2.61</a:t>
            </a:r>
            <a:endParaRPr lang="en-US" altLang="zh-CN" sz="1500" b="1">
              <a:solidFill>
                <a:srgbClr val="FF6600"/>
              </a:solidFill>
              <a:latin typeface="Calibri"/>
              <a:ea typeface="等线"/>
              <a:cs typeface="Segoe U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51976D-B0E7-480B-9AD4-2791D0863D4E}"/>
              </a:ext>
            </a:extLst>
          </p:cNvPr>
          <p:cNvSpPr txBox="1"/>
          <p:nvPr/>
        </p:nvSpPr>
        <p:spPr>
          <a:xfrm>
            <a:off x="714213" y="4955250"/>
            <a:ext cx="1041486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500" b="1">
                <a:ea typeface="等线"/>
              </a:rPr>
              <a:t>CAC</a:t>
            </a:r>
            <a:r>
              <a:rPr lang="zh-CN" sz="1500">
                <a:ea typeface="等线"/>
              </a:rPr>
              <a:t> = Total cost / Total number of customers = 38,000,000 / (1,500 * 4</a:t>
            </a:r>
            <a:r>
              <a:rPr lang="en-US" altLang="zh-CN" sz="1500">
                <a:ea typeface="等线"/>
              </a:rPr>
              <a:t>0</a:t>
            </a:r>
            <a:r>
              <a:rPr lang="zh-CN" sz="1500">
                <a:ea typeface="等线"/>
              </a:rPr>
              <a:t> + 10,500 * 1</a:t>
            </a:r>
            <a:r>
              <a:rPr lang="en-US" altLang="zh-CN" sz="1500">
                <a:ea typeface="等线"/>
              </a:rPr>
              <a:t>8</a:t>
            </a:r>
            <a:r>
              <a:rPr lang="zh-CN" sz="1500">
                <a:ea typeface="等线"/>
              </a:rPr>
              <a:t> + 5</a:t>
            </a:r>
            <a:r>
              <a:rPr lang="en-US" altLang="zh-CN" sz="1500">
                <a:ea typeface="等线"/>
              </a:rPr>
              <a:t>6,250</a:t>
            </a:r>
            <a:r>
              <a:rPr lang="zh-CN" sz="1500">
                <a:ea typeface="等线"/>
              </a:rPr>
              <a:t>) = </a:t>
            </a:r>
            <a:r>
              <a:rPr lang="zh-CN" sz="1500" b="1">
                <a:ea typeface="等线"/>
              </a:rPr>
              <a:t>12</a:t>
            </a:r>
            <a:r>
              <a:rPr lang="en-US" altLang="zh-CN" sz="1500" b="1">
                <a:ea typeface="等线"/>
              </a:rPr>
              <a:t>4</a:t>
            </a:r>
            <a:r>
              <a:rPr lang="zh-CN" sz="1500" b="1">
                <a:ea typeface="等线"/>
              </a:rPr>
              <a:t>.</a:t>
            </a:r>
            <a:r>
              <a:rPr lang="en-US" altLang="zh-CN" sz="1500" b="1">
                <a:ea typeface="等线"/>
              </a:rPr>
              <a:t>5</a:t>
            </a:r>
            <a:r>
              <a:rPr lang="zh-CN" sz="1500" b="1">
                <a:ea typeface="等线"/>
              </a:rPr>
              <a:t> RMB </a:t>
            </a:r>
            <a:r>
              <a:rPr lang="en-US" altLang="zh-CN" sz="1500" b="1">
                <a:ea typeface="等线"/>
              </a:rPr>
              <a:t>per consumer</a:t>
            </a:r>
            <a:r>
              <a:rPr lang="zh-CN" sz="1500" b="1">
                <a:ea typeface="等线"/>
              </a:rPr>
              <a:t>​</a:t>
            </a:r>
            <a:endParaRPr lang="zh-CN" altLang="en-US" sz="1500" b="1">
              <a:ea typeface="等线"/>
              <a:cs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B0DC38-7B81-4DCA-8842-93223687227B}"/>
              </a:ext>
            </a:extLst>
          </p:cNvPr>
          <p:cNvSpPr txBox="1"/>
          <p:nvPr/>
        </p:nvSpPr>
        <p:spPr>
          <a:xfrm>
            <a:off x="707755" y="5347554"/>
            <a:ext cx="1174513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ea typeface="等线"/>
              </a:rPr>
              <a:t>Acquisition Rate</a:t>
            </a:r>
            <a:r>
              <a:rPr lang="en-US" altLang="zh-CN" sz="1500">
                <a:ea typeface="等线"/>
              </a:rPr>
              <a:t> = Total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number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of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customers / Total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number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of visitors = 305,250 / (150,000 * 40 + 1,500,000 * 18 + 3,750,000) = </a:t>
            </a:r>
            <a:r>
              <a:rPr lang="en-US" altLang="zh-CN" sz="1500" b="1">
                <a:ea typeface="等线"/>
              </a:rPr>
              <a:t>0.83%</a:t>
            </a:r>
            <a:r>
              <a:rPr lang="zh-CN" sz="1500">
                <a:ea typeface="等线"/>
              </a:rPr>
              <a:t>​</a:t>
            </a:r>
            <a:endParaRPr lang="zh-CN" altLang="en-US" sz="1500">
              <a:ea typeface="等线"/>
              <a:cs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423382-E204-4F6D-B63D-442D4CB9F7D7}"/>
              </a:ext>
            </a:extLst>
          </p:cNvPr>
          <p:cNvSpPr txBox="1"/>
          <p:nvPr/>
        </p:nvSpPr>
        <p:spPr>
          <a:xfrm>
            <a:off x="714213" y="5752774"/>
            <a:ext cx="1084752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ea typeface="等线"/>
              </a:rPr>
              <a:t>Sales Profit </a:t>
            </a:r>
            <a:r>
              <a:rPr lang="en-US" altLang="zh-CN" sz="1500">
                <a:ea typeface="等线"/>
              </a:rPr>
              <a:t>=Total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number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of</a:t>
            </a:r>
            <a:r>
              <a:rPr lang="zh-CN" sz="1500">
                <a:ea typeface="等线"/>
              </a:rPr>
              <a:t> </a:t>
            </a:r>
            <a:r>
              <a:rPr lang="en-US" altLang="zh-CN" sz="1500">
                <a:ea typeface="等线"/>
              </a:rPr>
              <a:t>customers * Average profit per customer = 305,250 * 600 = </a:t>
            </a:r>
            <a:r>
              <a:rPr lang="en-US" altLang="zh-CN" sz="1500" b="1">
                <a:ea typeface="等线"/>
              </a:rPr>
              <a:t>183,150,000 RMB</a:t>
            </a:r>
            <a:r>
              <a:rPr lang="en-US" altLang="zh-CN" sz="1500">
                <a:ea typeface="等线"/>
              </a:rPr>
              <a:t>​</a:t>
            </a:r>
            <a:endParaRPr lang="zh-CN" altLang="en-US" sz="1500">
              <a:ea typeface="等线"/>
              <a:cs typeface="Calibr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8F696F-BDA8-4BB2-B047-A087F7B3D962}"/>
              </a:ext>
            </a:extLst>
          </p:cNvPr>
          <p:cNvSpPr txBox="1"/>
          <p:nvPr/>
        </p:nvSpPr>
        <p:spPr>
          <a:xfrm>
            <a:off x="13855" y="6542809"/>
            <a:ext cx="368703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ea typeface="+mn-lt"/>
                <a:cs typeface="+mn-lt"/>
              </a:rPr>
              <a:t>Source: </a:t>
            </a:r>
            <a:r>
              <a:rPr lang="en-US" sz="900" i="1">
                <a:ea typeface="+mn-lt"/>
                <a:cs typeface="+mn-lt"/>
                <a:hlinkClick r:id="rId14"/>
              </a:rPr>
              <a:t>https://ad.qq.</a:t>
            </a:r>
            <a:r>
              <a:rPr lang="en-US" sz="900" i="1"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900" i="1">
                <a:ea typeface="+mn-lt"/>
                <a:cs typeface="+mn-lt"/>
              </a:rPr>
              <a:t>; https://tui.weibo.com/home</a:t>
            </a:r>
            <a:endParaRPr lang="zh-CN" altLang="en-US" sz="9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5032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E808BD90-B06F-42B9-B5D3-DF9DCCC02546}"/>
              </a:ext>
            </a:extLst>
          </p:cNvPr>
          <p:cNvSpPr/>
          <p:nvPr/>
        </p:nvSpPr>
        <p:spPr>
          <a:xfrm>
            <a:off x="1228725" y="4500563"/>
            <a:ext cx="10237788" cy="1949450"/>
          </a:xfrm>
          <a:prstGeom prst="rect">
            <a:avLst/>
          </a:prstGeom>
          <a:solidFill>
            <a:srgbClr val="FFE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F0F5C5E-CB6B-4128-BECC-68CC821E370B}"/>
              </a:ext>
            </a:extLst>
          </p:cNvPr>
          <p:cNvSpPr/>
          <p:nvPr/>
        </p:nvSpPr>
        <p:spPr>
          <a:xfrm>
            <a:off x="1228725" y="2481263"/>
            <a:ext cx="10237788" cy="1949450"/>
          </a:xfrm>
          <a:prstGeom prst="rect">
            <a:avLst/>
          </a:prstGeom>
          <a:solidFill>
            <a:srgbClr val="FFE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08E27EE-B0ED-47F3-BD1B-16EC64D2570B}"/>
              </a:ext>
            </a:extLst>
          </p:cNvPr>
          <p:cNvSpPr/>
          <p:nvPr/>
        </p:nvSpPr>
        <p:spPr>
          <a:xfrm>
            <a:off x="1228725" y="1204913"/>
            <a:ext cx="10237788" cy="1206500"/>
          </a:xfrm>
          <a:prstGeom prst="rect">
            <a:avLst/>
          </a:prstGeom>
          <a:solidFill>
            <a:srgbClr val="FFE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27110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rgbClr val="403D3D"/>
                </a:solidFill>
                <a:latin typeface="Futura Condensed Medium" panose="020B0602020204020303" pitchFamily="34" charset="-79"/>
                <a:cs typeface="Futura Condensed Medium"/>
              </a:rPr>
              <a:t>STATEMENT OF WORK</a:t>
            </a:r>
            <a:endParaRPr lang="zh-CN" altLang="en-US">
              <a:solidFill>
                <a:srgbClr val="403D3D"/>
              </a:solidFill>
              <a:latin typeface="Futura Condensed Medium" panose="020B0602020204020303" pitchFamily="34" charset="-79"/>
              <a:ea typeface="等线"/>
              <a:cs typeface="Futura Condensed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50341" y="628824"/>
            <a:ext cx="1557155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172354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EC542E"/>
                </a:solidFill>
                <a:latin typeface="Futura Medium" panose="020B0602020204020303" pitchFamily="34" charset="-79"/>
                <a:cs typeface="Futura Medium"/>
              </a:rPr>
              <a:t>Summary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D45FD9E-309F-4C46-9A40-98B876CFC569}"/>
              </a:ext>
            </a:extLst>
          </p:cNvPr>
          <p:cNvSpPr/>
          <p:nvPr/>
        </p:nvSpPr>
        <p:spPr>
          <a:xfrm>
            <a:off x="4569976" y="1637700"/>
            <a:ext cx="387246" cy="34977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190BD4-05F1-4B54-89FE-BC704487C6A5}"/>
              </a:ext>
            </a:extLst>
          </p:cNvPr>
          <p:cNvGrpSpPr/>
          <p:nvPr/>
        </p:nvGrpSpPr>
        <p:grpSpPr>
          <a:xfrm>
            <a:off x="2263514" y="1289154"/>
            <a:ext cx="1993691" cy="1016193"/>
            <a:chOff x="2263514" y="1376597"/>
            <a:chExt cx="1993691" cy="101619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3BDE06-4515-4D06-AE03-D3BA45F54761}"/>
                </a:ext>
              </a:extLst>
            </p:cNvPr>
            <p:cNvSpPr txBox="1"/>
            <p:nvPr/>
          </p:nvSpPr>
          <p:spPr>
            <a:xfrm>
              <a:off x="2263514" y="1376597"/>
              <a:ext cx="1993691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b="1">
                  <a:solidFill>
                    <a:srgbClr val="18191D"/>
                  </a:solidFill>
                  <a:ea typeface="等线"/>
                  <a:cs typeface="Calibri"/>
                </a:rPr>
                <a:t>Gain high quality customer by 10%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44FFA1F-3D09-4A25-BB70-609E12360853}"/>
                </a:ext>
              </a:extLst>
            </p:cNvPr>
            <p:cNvSpPr txBox="1"/>
            <p:nvPr/>
          </p:nvSpPr>
          <p:spPr>
            <a:xfrm>
              <a:off x="2388431" y="1838792"/>
              <a:ext cx="1756347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>
                  <a:solidFill>
                    <a:srgbClr val="18191D"/>
                  </a:solidFill>
                  <a:ea typeface="等线"/>
                  <a:cs typeface="Calibri"/>
                </a:rPr>
                <a:t>Build omni-channel for strong database</a:t>
              </a:r>
              <a:endParaRPr lang="zh-CN">
                <a:solidFill>
                  <a:srgbClr val="18191D"/>
                </a:solidFill>
                <a:cs typeface="Calibri" panose="020F0502020204030204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C652584-ABC2-459B-9544-32529EE3BB3A}"/>
              </a:ext>
            </a:extLst>
          </p:cNvPr>
          <p:cNvGrpSpPr/>
          <p:nvPr/>
        </p:nvGrpSpPr>
        <p:grpSpPr>
          <a:xfrm>
            <a:off x="5261545" y="1289152"/>
            <a:ext cx="2231035" cy="1018693"/>
            <a:chOff x="5214077" y="1376595"/>
            <a:chExt cx="2231035" cy="10186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7E0BC6B-9F4E-4CC5-8060-331535A5BC9A}"/>
                </a:ext>
              </a:extLst>
            </p:cNvPr>
            <p:cNvSpPr txBox="1"/>
            <p:nvPr/>
          </p:nvSpPr>
          <p:spPr>
            <a:xfrm>
              <a:off x="5311513" y="1376595"/>
              <a:ext cx="203116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b="1">
                  <a:solidFill>
                    <a:srgbClr val="18191D"/>
                  </a:solidFill>
                  <a:ea typeface="等线"/>
                  <a:cs typeface="Calibri"/>
                </a:rPr>
                <a:t>Increase sales and conversion rate by 20%</a:t>
              </a:r>
              <a:endParaRPr lang="zh-CN">
                <a:solidFill>
                  <a:srgbClr val="18191D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0BA31B-0479-4B8E-BA2D-22627E6D8B71}"/>
                </a:ext>
              </a:extLst>
            </p:cNvPr>
            <p:cNvSpPr txBox="1"/>
            <p:nvPr/>
          </p:nvSpPr>
          <p:spPr>
            <a:xfrm>
              <a:off x="5214077" y="1841290"/>
              <a:ext cx="2231035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>
                  <a:solidFill>
                    <a:srgbClr val="18191D"/>
                  </a:solidFill>
                  <a:ea typeface="等线"/>
                  <a:cs typeface="Calibri"/>
                </a:rPr>
                <a:t>Strengthen Big Data &amp; AI Capabilities for insights</a:t>
              </a:r>
              <a:endParaRPr lang="zh-CN">
                <a:solidFill>
                  <a:srgbClr val="18191D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583866A-440A-4908-9871-EC2B5D5FFE8B}"/>
              </a:ext>
            </a:extLst>
          </p:cNvPr>
          <p:cNvGrpSpPr/>
          <p:nvPr/>
        </p:nvGrpSpPr>
        <p:grpSpPr>
          <a:xfrm>
            <a:off x="8496920" y="1289153"/>
            <a:ext cx="2293494" cy="1016194"/>
            <a:chOff x="7947281" y="1376596"/>
            <a:chExt cx="2293494" cy="101619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AB4A9C-F440-45C6-B8B4-825246F36B25}"/>
                </a:ext>
              </a:extLst>
            </p:cNvPr>
            <p:cNvSpPr txBox="1"/>
            <p:nvPr/>
          </p:nvSpPr>
          <p:spPr>
            <a:xfrm>
              <a:off x="8097184" y="1376596"/>
              <a:ext cx="1993691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b="1">
                  <a:solidFill>
                    <a:srgbClr val="18191D"/>
                  </a:solidFill>
                  <a:ea typeface="等线"/>
                  <a:cs typeface="Calibri"/>
                </a:rPr>
                <a:t>Reactive customers and increase loyalty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C97769-FE2D-438B-96C6-10F8B8445D00}"/>
                </a:ext>
              </a:extLst>
            </p:cNvPr>
            <p:cNvSpPr txBox="1"/>
            <p:nvPr/>
          </p:nvSpPr>
          <p:spPr>
            <a:xfrm>
              <a:off x="7947281" y="1838792"/>
              <a:ext cx="229349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>
                  <a:solidFill>
                    <a:srgbClr val="18191D"/>
                  </a:solidFill>
                  <a:ea typeface="等线"/>
                  <a:cs typeface="Calibri"/>
                </a:rPr>
                <a:t>Launch creative campaign &amp; empower O2O2O</a:t>
              </a:r>
              <a:endParaRPr lang="zh-CN">
                <a:solidFill>
                  <a:srgbClr val="18191D"/>
                </a:solidFill>
              </a:endParaRP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6505F2C3-8F66-459B-A832-DCF237BA5553}"/>
              </a:ext>
            </a:extLst>
          </p:cNvPr>
          <p:cNvSpPr/>
          <p:nvPr/>
        </p:nvSpPr>
        <p:spPr>
          <a:xfrm>
            <a:off x="7830336" y="1625207"/>
            <a:ext cx="387246" cy="349771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6B0A7CF3-0FEE-448A-A93D-C7F8E86C433E}"/>
              </a:ext>
            </a:extLst>
          </p:cNvPr>
          <p:cNvSpPr/>
          <p:nvPr/>
        </p:nvSpPr>
        <p:spPr>
          <a:xfrm rot="16200000">
            <a:off x="6075836" y="2757011"/>
            <a:ext cx="1330270" cy="1524000"/>
          </a:xfrm>
          <a:prstGeom prst="triangl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33DCBCF-DFC1-401D-8025-C514D89CF622}"/>
              </a:ext>
            </a:extLst>
          </p:cNvPr>
          <p:cNvSpPr/>
          <p:nvPr/>
        </p:nvSpPr>
        <p:spPr>
          <a:xfrm>
            <a:off x="7334892" y="3979932"/>
            <a:ext cx="334799" cy="33492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形 25">
            <a:extLst>
              <a:ext uri="{FF2B5EF4-FFF2-40B4-BE49-F238E27FC236}">
                <a16:creationId xmlns:a16="http://schemas.microsoft.com/office/drawing/2014/main" id="{669499F1-A4E7-4CE3-BFBC-C5BCDE644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286" y="4046971"/>
            <a:ext cx="208390" cy="199292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43CD99A9-C2B5-4EC7-81C0-AC20AAD7BB6A}"/>
              </a:ext>
            </a:extLst>
          </p:cNvPr>
          <p:cNvSpPr/>
          <p:nvPr/>
        </p:nvSpPr>
        <p:spPr>
          <a:xfrm>
            <a:off x="5873396" y="3345124"/>
            <a:ext cx="334799" cy="33492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形 27">
            <a:extLst>
              <a:ext uri="{FF2B5EF4-FFF2-40B4-BE49-F238E27FC236}">
                <a16:creationId xmlns:a16="http://schemas.microsoft.com/office/drawing/2014/main" id="{4FD2E6B1-915C-4CAF-A5C2-5F4DBD0BF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1008" y="3377933"/>
            <a:ext cx="240494" cy="240585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40715A5C-943A-40D9-BB47-0DA9FC9DB4FA}"/>
              </a:ext>
            </a:extLst>
          </p:cNvPr>
          <p:cNvSpPr/>
          <p:nvPr/>
        </p:nvSpPr>
        <p:spPr>
          <a:xfrm>
            <a:off x="7334892" y="2699744"/>
            <a:ext cx="334799" cy="33492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形 26">
            <a:extLst>
              <a:ext uri="{FF2B5EF4-FFF2-40B4-BE49-F238E27FC236}">
                <a16:creationId xmlns:a16="http://schemas.microsoft.com/office/drawing/2014/main" id="{87F0591F-AEDE-4C4B-BEFA-5F71BEFED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2504" y="2737141"/>
            <a:ext cx="240494" cy="24058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1E99CDA-9072-436F-A5A5-5BBC67452C0B}"/>
              </a:ext>
            </a:extLst>
          </p:cNvPr>
          <p:cNvSpPr txBox="1"/>
          <p:nvPr/>
        </p:nvSpPr>
        <p:spPr>
          <a:xfrm>
            <a:off x="5985845" y="3213477"/>
            <a:ext cx="18771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500" b="1" i="1">
                <a:solidFill>
                  <a:srgbClr val="FF6600"/>
                </a:solidFill>
                <a:ea typeface="等线"/>
                <a:cs typeface="Calibri"/>
              </a:rPr>
              <a:t>ABC-Driven</a:t>
            </a:r>
          </a:p>
          <a:p>
            <a:pPr algn="ctr"/>
            <a:r>
              <a:rPr lang="zh-CN" altLang="en-US" sz="1500" b="1" i="1">
                <a:solidFill>
                  <a:srgbClr val="FF6600"/>
                </a:solidFill>
                <a:ea typeface="等线"/>
                <a:cs typeface="Calibri"/>
              </a:rPr>
              <a:t>CRM Program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7DCFE1B-FFCD-4378-AD49-7E69D2867020}"/>
              </a:ext>
            </a:extLst>
          </p:cNvPr>
          <p:cNvSpPr txBox="1"/>
          <p:nvPr/>
        </p:nvSpPr>
        <p:spPr>
          <a:xfrm>
            <a:off x="1938867" y="2540000"/>
            <a:ext cx="3928534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solidFill>
                  <a:srgbClr val="18191D"/>
                </a:solidFill>
                <a:ea typeface="等线"/>
                <a:cs typeface="Calibri"/>
              </a:rPr>
              <a:t>AI Framework</a:t>
            </a:r>
            <a:endParaRPr lang="zh-CN" altLang="en-US">
              <a:solidFill>
                <a:srgbClr val="18191D"/>
              </a:solidFill>
              <a:ea typeface="等线"/>
              <a:cs typeface="Calibri" panose="020F0502020204030204"/>
            </a:endParaRPr>
          </a:p>
          <a:p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Through AI technology like machine learning, computer vision, speech recognition, the AI framework will help Nike to </a:t>
            </a: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dig deeper and give insights at each customer journey stage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 to reach goals like:</a:t>
            </a:r>
          </a:p>
          <a:p>
            <a:pPr marL="108000" indent="-10800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 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Know consumer better from interaction data</a:t>
            </a:r>
          </a:p>
          <a:p>
            <a:pPr marL="108000" indent="-10800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 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Generate &amp; deliver appropriate message</a:t>
            </a:r>
          </a:p>
          <a:p>
            <a:pPr marL="108000" indent="-10800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 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Enhance offline performances</a:t>
            </a:r>
          </a:p>
          <a:p>
            <a:pPr marL="108000" indent="-10800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 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Make better and faster response to customers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E86E932-C4D8-416C-A3F3-E14528EB3C0E}"/>
              </a:ext>
            </a:extLst>
          </p:cNvPr>
          <p:cNvSpPr txBox="1"/>
          <p:nvPr/>
        </p:nvSpPr>
        <p:spPr>
          <a:xfrm>
            <a:off x="7730067" y="3539068"/>
            <a:ext cx="33951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solidFill>
                  <a:srgbClr val="18191D"/>
                </a:solidFill>
                <a:ea typeface="等线"/>
                <a:cs typeface="Calibri"/>
              </a:rPr>
              <a:t>Campaign with Creativity</a:t>
            </a:r>
          </a:p>
          <a:p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Launch a creative campaign practicing big data and AI tools to </a:t>
            </a: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attract new and existing customers and stimulate sales within a period.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25829EE-860C-4548-91E3-D23DDCC767FF}"/>
              </a:ext>
            </a:extLst>
          </p:cNvPr>
          <p:cNvSpPr txBox="1"/>
          <p:nvPr/>
        </p:nvSpPr>
        <p:spPr>
          <a:xfrm>
            <a:off x="7730067" y="2523067"/>
            <a:ext cx="3361269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solidFill>
                  <a:srgbClr val="18191D"/>
                </a:solidFill>
                <a:ea typeface="等线"/>
                <a:cs typeface="Calibri"/>
              </a:rPr>
              <a:t>Big Data Framework</a:t>
            </a:r>
          </a:p>
          <a:p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Based on the comprehensive framework connected to every touch points, Nike could </a:t>
            </a:r>
            <a:r>
              <a:rPr lang="en-US" altLang="zh-CN" sz="1300">
                <a:solidFill>
                  <a:srgbClr val="FF6600"/>
                </a:solidFill>
                <a:ea typeface="等线"/>
                <a:cs typeface="Calibri"/>
              </a:rPr>
              <a:t>collect multi-dimensional data for its strong database and thus know its customers better.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B87CA4-DF1F-4604-B808-E9F41203F57F}"/>
              </a:ext>
            </a:extLst>
          </p:cNvPr>
          <p:cNvSpPr txBox="1"/>
          <p:nvPr/>
        </p:nvSpPr>
        <p:spPr>
          <a:xfrm>
            <a:off x="2218266" y="4572000"/>
            <a:ext cx="4206507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500" b="1">
                <a:solidFill>
                  <a:srgbClr val="18191D"/>
                </a:solidFill>
                <a:ea typeface="等线"/>
                <a:cs typeface="Calibri"/>
              </a:rPr>
              <a:t>Short-term Benefits </a:t>
            </a:r>
            <a:endParaRPr lang="zh-CN" altLang="en-US">
              <a:solidFill>
                <a:srgbClr val="000000"/>
              </a:solidFill>
              <a:ea typeface="等线" panose="02010600030101010101" pitchFamily="2" charset="-122"/>
              <a:cs typeface="Calibri"/>
            </a:endParaRPr>
          </a:p>
          <a:p>
            <a:pPr marL="108000" indent="-10800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Increase period sales</a:t>
            </a:r>
            <a:endParaRPr lang="zh-CN" altLang="en-US">
              <a:ea typeface="等线"/>
              <a:cs typeface="Calibri"/>
            </a:endParaRPr>
          </a:p>
          <a:p>
            <a:pPr marL="108000" indent="-10800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Enlarge Nike’s customer group</a:t>
            </a:r>
          </a:p>
          <a:p>
            <a:pPr marL="108000" indent="-10800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Enhance decision making process </a:t>
            </a:r>
          </a:p>
          <a:p>
            <a:pPr marL="108000" indent="-108000">
              <a:buFont typeface="Wingdings" pitchFamily="2" charset="2"/>
              <a:buChar char="§"/>
            </a:pPr>
            <a:r>
              <a:rPr lang="en-US" sz="1300">
                <a:solidFill>
                  <a:srgbClr val="18191D"/>
                </a:solidFill>
                <a:ea typeface="等线"/>
                <a:cs typeface="Calibri"/>
              </a:rPr>
              <a:t>Collect abundant data and build up strong database for further insights</a:t>
            </a:r>
            <a:endParaRPr lang="en-US">
              <a:cs typeface="Calibri"/>
            </a:endParaRPr>
          </a:p>
          <a:p>
            <a:pPr marL="108000" indent="-10800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Connect online and offline channels and touchpoints</a:t>
            </a:r>
            <a:r>
              <a:rPr lang="zh-CN" altLang="en-US" sz="1300">
                <a:solidFill>
                  <a:srgbClr val="18191D"/>
                </a:solidFill>
                <a:ea typeface="等线"/>
                <a:cs typeface="Calibri"/>
              </a:rPr>
              <a:t> </a:t>
            </a: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to react and respond fast and consistently</a:t>
            </a:r>
            <a:endParaRPr 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A30C59C-700C-4F7B-A38F-C06D62EBD9C4}"/>
              </a:ext>
            </a:extLst>
          </p:cNvPr>
          <p:cNvSpPr txBox="1"/>
          <p:nvPr/>
        </p:nvSpPr>
        <p:spPr>
          <a:xfrm>
            <a:off x="7207131" y="4572000"/>
            <a:ext cx="4190999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18191D"/>
                </a:solidFill>
                <a:ea typeface="等线"/>
                <a:cs typeface="Calibri"/>
              </a:rPr>
              <a:t>Long-term Benefits</a:t>
            </a:r>
            <a:endParaRPr lang="zh-CN" altLang="en-US" sz="1500" b="1">
              <a:solidFill>
                <a:srgbClr val="18191D"/>
              </a:solidFill>
              <a:ea typeface="等线"/>
              <a:cs typeface="Calibri"/>
            </a:endParaRPr>
          </a:p>
          <a:p>
            <a:pPr marL="107950" indent="-10795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Consolidate younger, fun and elegant sport brand image</a:t>
            </a:r>
            <a:endParaRPr lang="en-US" sz="1300">
              <a:solidFill>
                <a:srgbClr val="18191D"/>
              </a:solidFill>
              <a:ea typeface="等线"/>
              <a:cs typeface="Calibri"/>
            </a:endParaRPr>
          </a:p>
          <a:p>
            <a:pPr marL="107950" indent="-10795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Make more profit due to reduced cost by making wiser decision and AI replacing labor force</a:t>
            </a:r>
          </a:p>
          <a:p>
            <a:pPr marL="107950" indent="-10795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Build up loyal relationship with customers resulted from high-quality, precise and appropriate O2O2O</a:t>
            </a:r>
          </a:p>
          <a:p>
            <a:pPr marL="107950" indent="-107950">
              <a:buFont typeface="Wingdings" pitchFamily="2" charset="2"/>
              <a:buChar char="§"/>
            </a:pPr>
            <a:r>
              <a:rPr lang="en-US" altLang="zh-CN" sz="1300">
                <a:solidFill>
                  <a:srgbClr val="18191D"/>
                </a:solidFill>
                <a:ea typeface="等线"/>
                <a:cs typeface="Calibri"/>
              </a:rPr>
              <a:t>Maintain good bond between customer and customer</a:t>
            </a: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120C466F-3BFE-4515-901C-2AC2DB4417D1}"/>
              </a:ext>
            </a:extLst>
          </p:cNvPr>
          <p:cNvSpPr/>
          <p:nvPr/>
        </p:nvSpPr>
        <p:spPr>
          <a:xfrm>
            <a:off x="6381843" y="5261433"/>
            <a:ext cx="387246" cy="34977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33" descr="形状, 矩形&#10;&#10;已自动生成说明">
            <a:extLst>
              <a:ext uri="{FF2B5EF4-FFF2-40B4-BE49-F238E27FC236}">
                <a16:creationId xmlns:a16="http://schemas.microsoft.com/office/drawing/2014/main" id="{563FF39A-13B3-421D-8621-40C39AAC3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717" y="1380067"/>
            <a:ext cx="1507067" cy="8170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0CC6B0-6D90-4C36-A717-42BD2F324373}"/>
              </a:ext>
            </a:extLst>
          </p:cNvPr>
          <p:cNvSpPr txBox="1"/>
          <p:nvPr/>
        </p:nvSpPr>
        <p:spPr>
          <a:xfrm>
            <a:off x="589613" y="1500683"/>
            <a:ext cx="139408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500">
                <a:solidFill>
                  <a:srgbClr val="FFFFFF"/>
                </a:solidFill>
                <a:ea typeface="等线"/>
              </a:rPr>
              <a:t>Objectives &amp;</a:t>
            </a:r>
          </a:p>
          <a:p>
            <a:r>
              <a:rPr lang="zh-CN" altLang="en-US" sz="1500">
                <a:solidFill>
                  <a:srgbClr val="FFFFFF"/>
                </a:solidFill>
                <a:ea typeface="等线"/>
                <a:cs typeface="Calibri"/>
              </a:rPr>
              <a:t>Breakthrough</a:t>
            </a:r>
          </a:p>
        </p:txBody>
      </p:sp>
      <p:pic>
        <p:nvPicPr>
          <p:cNvPr id="53" name="图片 33" descr="形状, 矩形&#10;&#10;已自动生成说明">
            <a:extLst>
              <a:ext uri="{FF2B5EF4-FFF2-40B4-BE49-F238E27FC236}">
                <a16:creationId xmlns:a16="http://schemas.microsoft.com/office/drawing/2014/main" id="{6212E070-A622-4C44-B0E8-CBE9FB445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716" y="3085041"/>
            <a:ext cx="1507067" cy="8170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B071963-A3A2-4B72-8CA4-42B048E1B602}"/>
              </a:ext>
            </a:extLst>
          </p:cNvPr>
          <p:cNvSpPr txBox="1"/>
          <p:nvPr/>
        </p:nvSpPr>
        <p:spPr>
          <a:xfrm>
            <a:off x="489677" y="3300334"/>
            <a:ext cx="163143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500">
                <a:solidFill>
                  <a:srgbClr val="FFFFFF"/>
                </a:solidFill>
                <a:ea typeface="等线"/>
              </a:rPr>
              <a:t>I</a:t>
            </a:r>
            <a:r>
              <a:rPr lang="zh-CN" altLang="en-US" sz="1500">
                <a:solidFill>
                  <a:srgbClr val="FFFFFF"/>
                </a:solidFill>
                <a:ea typeface="等线"/>
                <a:cs typeface="Calibri"/>
              </a:rPr>
              <a:t>mplementation</a:t>
            </a:r>
            <a:endParaRPr lang="zh-CN"/>
          </a:p>
        </p:txBody>
      </p:sp>
      <p:pic>
        <p:nvPicPr>
          <p:cNvPr id="57" name="图片 33" descr="形状, 矩形&#10;&#10;已自动生成说明">
            <a:extLst>
              <a:ext uri="{FF2B5EF4-FFF2-40B4-BE49-F238E27FC236}">
                <a16:creationId xmlns:a16="http://schemas.microsoft.com/office/drawing/2014/main" id="{9957FBC1-7D86-420D-B9F6-598872AF21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616" y="5066241"/>
            <a:ext cx="1507067" cy="8170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6EF5FB5-3CE4-406D-9190-3E6BE9A4E8DF}"/>
              </a:ext>
            </a:extLst>
          </p:cNvPr>
          <p:cNvSpPr txBox="1"/>
          <p:nvPr/>
        </p:nvSpPr>
        <p:spPr>
          <a:xfrm>
            <a:off x="777411" y="5296905"/>
            <a:ext cx="121920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500">
                <a:solidFill>
                  <a:srgbClr val="FFFFFF"/>
                </a:solidFill>
                <a:ea typeface="等线"/>
              </a:rPr>
              <a:t>Benefits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0896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8BFBFBE-5FF2-437C-94A5-11D1E1F447B0}"/>
              </a:ext>
            </a:extLst>
          </p:cNvPr>
          <p:cNvGrpSpPr/>
          <p:nvPr/>
        </p:nvGrpSpPr>
        <p:grpSpPr>
          <a:xfrm>
            <a:off x="6681388" y="2840668"/>
            <a:ext cx="5002909" cy="3256228"/>
            <a:chOff x="7834214" y="3566580"/>
            <a:chExt cx="3899639" cy="2538147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648176F7-2BD4-431A-B8C1-7856141820A8}"/>
                </a:ext>
              </a:extLst>
            </p:cNvPr>
            <p:cNvGrpSpPr/>
            <p:nvPr/>
          </p:nvGrpSpPr>
          <p:grpSpPr>
            <a:xfrm>
              <a:off x="7834214" y="3566580"/>
              <a:ext cx="3899639" cy="2508362"/>
              <a:chOff x="3351213" y="1644651"/>
              <a:chExt cx="5486400" cy="3529013"/>
            </a:xfrm>
          </p:grpSpPr>
          <p:sp>
            <p:nvSpPr>
              <p:cNvPr id="191" name="任意多边形 4">
                <a:extLst>
                  <a:ext uri="{FF2B5EF4-FFF2-40B4-BE49-F238E27FC236}">
                    <a16:creationId xmlns:a16="http://schemas.microsoft.com/office/drawing/2014/main" id="{8134B9E1-4601-475F-875F-285208639BE1}"/>
                  </a:ext>
                </a:extLst>
              </p:cNvPr>
              <p:cNvSpPr/>
              <p:nvPr/>
            </p:nvSpPr>
            <p:spPr bwMode="auto">
              <a:xfrm>
                <a:off x="3519488" y="2749551"/>
                <a:ext cx="5129213" cy="2424113"/>
              </a:xfrm>
              <a:custGeom>
                <a:avLst/>
                <a:gdLst>
                  <a:gd name="T0" fmla="*/ 556 w 1555"/>
                  <a:gd name="T1" fmla="*/ 290 h 735"/>
                  <a:gd name="T2" fmla="*/ 754 w 1555"/>
                  <a:gd name="T3" fmla="*/ 199 h 735"/>
                  <a:gd name="T4" fmla="*/ 1087 w 1555"/>
                  <a:gd name="T5" fmla="*/ 30 h 735"/>
                  <a:gd name="T6" fmla="*/ 1294 w 1555"/>
                  <a:gd name="T7" fmla="*/ 406 h 735"/>
                  <a:gd name="T8" fmla="*/ 1555 w 1555"/>
                  <a:gd name="T9" fmla="*/ 735 h 735"/>
                  <a:gd name="T10" fmla="*/ 154 w 1555"/>
                  <a:gd name="T11" fmla="*/ 735 h 735"/>
                  <a:gd name="T12" fmla="*/ 370 w 1555"/>
                  <a:gd name="T13" fmla="*/ 309 h 735"/>
                  <a:gd name="T14" fmla="*/ 556 w 1555"/>
                  <a:gd name="T15" fmla="*/ 290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5" h="735">
                    <a:moveTo>
                      <a:pt x="556" y="290"/>
                    </a:moveTo>
                    <a:cubicBezTo>
                      <a:pt x="625" y="277"/>
                      <a:pt x="700" y="256"/>
                      <a:pt x="754" y="199"/>
                    </a:cubicBezTo>
                    <a:cubicBezTo>
                      <a:pt x="837" y="115"/>
                      <a:pt x="950" y="0"/>
                      <a:pt x="1087" y="30"/>
                    </a:cubicBezTo>
                    <a:cubicBezTo>
                      <a:pt x="1312" y="79"/>
                      <a:pt x="1183" y="331"/>
                      <a:pt x="1294" y="406"/>
                    </a:cubicBezTo>
                    <a:cubicBezTo>
                      <a:pt x="1447" y="512"/>
                      <a:pt x="1512" y="537"/>
                      <a:pt x="1555" y="735"/>
                    </a:cubicBezTo>
                    <a:cubicBezTo>
                      <a:pt x="154" y="735"/>
                      <a:pt x="154" y="735"/>
                      <a:pt x="154" y="735"/>
                    </a:cubicBezTo>
                    <a:cubicBezTo>
                      <a:pt x="154" y="735"/>
                      <a:pt x="0" y="374"/>
                      <a:pt x="370" y="309"/>
                    </a:cubicBezTo>
                    <a:cubicBezTo>
                      <a:pt x="424" y="300"/>
                      <a:pt x="513" y="298"/>
                      <a:pt x="556" y="290"/>
                    </a:cubicBez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任意多边形 5">
                <a:extLst>
                  <a:ext uri="{FF2B5EF4-FFF2-40B4-BE49-F238E27FC236}">
                    <a16:creationId xmlns:a16="http://schemas.microsoft.com/office/drawing/2014/main" id="{8C3D29D6-F1E4-4DD2-BC0E-7E21A4BA68D2}"/>
                  </a:ext>
                </a:extLst>
              </p:cNvPr>
              <p:cNvSpPr/>
              <p:nvPr/>
            </p:nvSpPr>
            <p:spPr bwMode="auto">
              <a:xfrm>
                <a:off x="7207251" y="3897313"/>
                <a:ext cx="314325" cy="1273175"/>
              </a:xfrm>
              <a:custGeom>
                <a:avLst/>
                <a:gdLst>
                  <a:gd name="T0" fmla="*/ 0 w 198"/>
                  <a:gd name="T1" fmla="*/ 802 h 802"/>
                  <a:gd name="T2" fmla="*/ 198 w 198"/>
                  <a:gd name="T3" fmla="*/ 802 h 802"/>
                  <a:gd name="T4" fmla="*/ 198 w 198"/>
                  <a:gd name="T5" fmla="*/ 77 h 802"/>
                  <a:gd name="T6" fmla="*/ 0 w 198"/>
                  <a:gd name="T7" fmla="*/ 0 h 802"/>
                  <a:gd name="T8" fmla="*/ 0 w 198"/>
                  <a:gd name="T9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02">
                    <a:moveTo>
                      <a:pt x="0" y="802"/>
                    </a:moveTo>
                    <a:lnTo>
                      <a:pt x="198" y="802"/>
                    </a:lnTo>
                    <a:lnTo>
                      <a:pt x="198" y="77"/>
                    </a:lnTo>
                    <a:lnTo>
                      <a:pt x="0" y="0"/>
                    </a:lnTo>
                    <a:lnTo>
                      <a:pt x="0" y="802"/>
                    </a:lnTo>
                    <a:close/>
                  </a:path>
                </a:pathLst>
              </a:cu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32B6DF9B-3454-4AF3-8C2D-F28BF5A61F6A}"/>
                  </a:ext>
                </a:extLst>
              </p:cNvPr>
              <p:cNvSpPr/>
              <p:nvPr/>
            </p:nvSpPr>
            <p:spPr bwMode="auto">
              <a:xfrm>
                <a:off x="6962776" y="4464051"/>
                <a:ext cx="307975" cy="706438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4B989002-23BC-41B1-AD85-B5AA24EDC520}"/>
                  </a:ext>
                </a:extLst>
              </p:cNvPr>
              <p:cNvSpPr/>
              <p:nvPr/>
            </p:nvSpPr>
            <p:spPr bwMode="auto">
              <a:xfrm>
                <a:off x="6673851" y="4117976"/>
                <a:ext cx="288925" cy="1052513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EEB46000-A798-44E4-877A-6CFFB4B728B3}"/>
                  </a:ext>
                </a:extLst>
              </p:cNvPr>
              <p:cNvSpPr/>
              <p:nvPr/>
            </p:nvSpPr>
            <p:spPr bwMode="auto">
              <a:xfrm>
                <a:off x="6759576" y="3833813"/>
                <a:ext cx="117475" cy="1052513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8D414048-3676-4B69-BE3E-9E05DF919186}"/>
                  </a:ext>
                </a:extLst>
              </p:cNvPr>
              <p:cNvSpPr/>
              <p:nvPr/>
            </p:nvSpPr>
            <p:spPr bwMode="auto">
              <a:xfrm>
                <a:off x="6808788" y="3471863"/>
                <a:ext cx="22225" cy="1052513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42F3686E-BB11-4A8F-AF48-73C8142E82A0}"/>
                  </a:ext>
                </a:extLst>
              </p:cNvPr>
              <p:cNvSpPr/>
              <p:nvPr/>
            </p:nvSpPr>
            <p:spPr bwMode="auto">
              <a:xfrm>
                <a:off x="6554788" y="4402138"/>
                <a:ext cx="150813" cy="768350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E40CFA7E-F1F5-4939-9362-90612D574A41}"/>
                  </a:ext>
                </a:extLst>
              </p:cNvPr>
              <p:cNvSpPr/>
              <p:nvPr/>
            </p:nvSpPr>
            <p:spPr bwMode="auto">
              <a:xfrm>
                <a:off x="6419851" y="4524376"/>
                <a:ext cx="171450" cy="646113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任意多边形 12">
                <a:extLst>
                  <a:ext uri="{FF2B5EF4-FFF2-40B4-BE49-F238E27FC236}">
                    <a16:creationId xmlns:a16="http://schemas.microsoft.com/office/drawing/2014/main" id="{E103E468-C835-4B46-97C3-95BF903F027A}"/>
                  </a:ext>
                </a:extLst>
              </p:cNvPr>
              <p:cNvSpPr/>
              <p:nvPr/>
            </p:nvSpPr>
            <p:spPr bwMode="auto">
              <a:xfrm>
                <a:off x="6099176" y="4005263"/>
                <a:ext cx="349250" cy="1165225"/>
              </a:xfrm>
              <a:custGeom>
                <a:avLst/>
                <a:gdLst>
                  <a:gd name="T0" fmla="*/ 0 w 220"/>
                  <a:gd name="T1" fmla="*/ 734 h 734"/>
                  <a:gd name="T2" fmla="*/ 220 w 220"/>
                  <a:gd name="T3" fmla="*/ 734 h 734"/>
                  <a:gd name="T4" fmla="*/ 220 w 220"/>
                  <a:gd name="T5" fmla="*/ 0 h 734"/>
                  <a:gd name="T6" fmla="*/ 0 w 220"/>
                  <a:gd name="T7" fmla="*/ 79 h 734"/>
                  <a:gd name="T8" fmla="*/ 0 w 220"/>
                  <a:gd name="T9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734">
                    <a:moveTo>
                      <a:pt x="0" y="734"/>
                    </a:moveTo>
                    <a:lnTo>
                      <a:pt x="220" y="734"/>
                    </a:lnTo>
                    <a:lnTo>
                      <a:pt x="220" y="0"/>
                    </a:lnTo>
                    <a:lnTo>
                      <a:pt x="0" y="79"/>
                    </a:lnTo>
                    <a:lnTo>
                      <a:pt x="0" y="734"/>
                    </a:lnTo>
                    <a:close/>
                  </a:path>
                </a:pathLst>
              </a:cu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25CE9083-D344-4B92-A835-1BCB569D194E}"/>
                  </a:ext>
                </a:extLst>
              </p:cNvPr>
              <p:cNvSpPr/>
              <p:nvPr/>
            </p:nvSpPr>
            <p:spPr bwMode="auto">
              <a:xfrm>
                <a:off x="5762626" y="4402138"/>
                <a:ext cx="369888" cy="768350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6D4EF66F-537E-47CC-8D7D-FEE12522C6D1}"/>
                  </a:ext>
                </a:extLst>
              </p:cNvPr>
              <p:cNvSpPr/>
              <p:nvPr/>
            </p:nvSpPr>
            <p:spPr bwMode="auto">
              <a:xfrm>
                <a:off x="5627688" y="4738688"/>
                <a:ext cx="168275" cy="431800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A408B9D-56EB-4BC0-AC48-7CC8CCED5F69}"/>
                  </a:ext>
                </a:extLst>
              </p:cNvPr>
              <p:cNvSpPr/>
              <p:nvPr/>
            </p:nvSpPr>
            <p:spPr bwMode="auto">
              <a:xfrm>
                <a:off x="5438776" y="4160838"/>
                <a:ext cx="214313" cy="1009650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任意多边形 16">
                <a:extLst>
                  <a:ext uri="{FF2B5EF4-FFF2-40B4-BE49-F238E27FC236}">
                    <a16:creationId xmlns:a16="http://schemas.microsoft.com/office/drawing/2014/main" id="{E76AC0C8-7658-407C-BC57-4309C07F6223}"/>
                  </a:ext>
                </a:extLst>
              </p:cNvPr>
              <p:cNvSpPr/>
              <p:nvPr/>
            </p:nvSpPr>
            <p:spPr bwMode="auto">
              <a:xfrm>
                <a:off x="4991101" y="4454526"/>
                <a:ext cx="455613" cy="715963"/>
              </a:xfrm>
              <a:custGeom>
                <a:avLst/>
                <a:gdLst>
                  <a:gd name="T0" fmla="*/ 0 w 287"/>
                  <a:gd name="T1" fmla="*/ 451 h 451"/>
                  <a:gd name="T2" fmla="*/ 287 w 287"/>
                  <a:gd name="T3" fmla="*/ 451 h 451"/>
                  <a:gd name="T4" fmla="*/ 287 w 287"/>
                  <a:gd name="T5" fmla="*/ 64 h 451"/>
                  <a:gd name="T6" fmla="*/ 143 w 287"/>
                  <a:gd name="T7" fmla="*/ 0 h 451"/>
                  <a:gd name="T8" fmla="*/ 0 w 287"/>
                  <a:gd name="T9" fmla="*/ 64 h 451"/>
                  <a:gd name="T10" fmla="*/ 0 w 287"/>
                  <a:gd name="T11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7" h="451">
                    <a:moveTo>
                      <a:pt x="0" y="451"/>
                    </a:moveTo>
                    <a:lnTo>
                      <a:pt x="287" y="451"/>
                    </a:lnTo>
                    <a:lnTo>
                      <a:pt x="287" y="64"/>
                    </a:lnTo>
                    <a:lnTo>
                      <a:pt x="143" y="0"/>
                    </a:lnTo>
                    <a:lnTo>
                      <a:pt x="0" y="64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0BE4F05F-1A61-4F51-A505-B2685C5D7FCC}"/>
                  </a:ext>
                </a:extLst>
              </p:cNvPr>
              <p:cNvSpPr/>
              <p:nvPr/>
            </p:nvSpPr>
            <p:spPr bwMode="auto">
              <a:xfrm>
                <a:off x="4562476" y="4665663"/>
                <a:ext cx="471488" cy="504825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4D97D556-5D51-41D5-B115-54D4DFF689FE}"/>
                  </a:ext>
                </a:extLst>
              </p:cNvPr>
              <p:cNvSpPr/>
              <p:nvPr/>
            </p:nvSpPr>
            <p:spPr bwMode="auto">
              <a:xfrm>
                <a:off x="4303713" y="4784726"/>
                <a:ext cx="304800" cy="385763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164C8B8F-01CD-4C3C-8397-67EC6F712C26}"/>
                  </a:ext>
                </a:extLst>
              </p:cNvPr>
              <p:cNvSpPr/>
              <p:nvPr/>
            </p:nvSpPr>
            <p:spPr bwMode="auto">
              <a:xfrm>
                <a:off x="7467601" y="4605338"/>
                <a:ext cx="709613" cy="565150"/>
              </a:xfrm>
              <a:prstGeom prst="rect">
                <a:avLst/>
              </a:prstGeom>
              <a:solidFill>
                <a:srgbClr val="DBE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任意多边形 20">
                <a:extLst>
                  <a:ext uri="{FF2B5EF4-FFF2-40B4-BE49-F238E27FC236}">
                    <a16:creationId xmlns:a16="http://schemas.microsoft.com/office/drawing/2014/main" id="{E198E658-A0E0-4A56-A388-00F77DD044B0}"/>
                  </a:ext>
                </a:extLst>
              </p:cNvPr>
              <p:cNvSpPr/>
              <p:nvPr/>
            </p:nvSpPr>
            <p:spPr bwMode="auto">
              <a:xfrm>
                <a:off x="7629526" y="3155951"/>
                <a:ext cx="811213" cy="1320800"/>
              </a:xfrm>
              <a:custGeom>
                <a:avLst/>
                <a:gdLst>
                  <a:gd name="T0" fmla="*/ 225 w 246"/>
                  <a:gd name="T1" fmla="*/ 211 h 401"/>
                  <a:gd name="T2" fmla="*/ 225 w 246"/>
                  <a:gd name="T3" fmla="*/ 211 h 401"/>
                  <a:gd name="T4" fmla="*/ 225 w 246"/>
                  <a:gd name="T5" fmla="*/ 210 h 401"/>
                  <a:gd name="T6" fmla="*/ 224 w 246"/>
                  <a:gd name="T7" fmla="*/ 209 h 401"/>
                  <a:gd name="T8" fmla="*/ 207 w 246"/>
                  <a:gd name="T9" fmla="*/ 105 h 401"/>
                  <a:gd name="T10" fmla="*/ 208 w 246"/>
                  <a:gd name="T11" fmla="*/ 103 h 401"/>
                  <a:gd name="T12" fmla="*/ 208 w 246"/>
                  <a:gd name="T13" fmla="*/ 103 h 401"/>
                  <a:gd name="T14" fmla="*/ 208 w 246"/>
                  <a:gd name="T15" fmla="*/ 103 h 401"/>
                  <a:gd name="T16" fmla="*/ 209 w 246"/>
                  <a:gd name="T17" fmla="*/ 86 h 401"/>
                  <a:gd name="T18" fmla="*/ 123 w 246"/>
                  <a:gd name="T19" fmla="*/ 0 h 401"/>
                  <a:gd name="T20" fmla="*/ 37 w 246"/>
                  <a:gd name="T21" fmla="*/ 86 h 401"/>
                  <a:gd name="T22" fmla="*/ 39 w 246"/>
                  <a:gd name="T23" fmla="*/ 103 h 401"/>
                  <a:gd name="T24" fmla="*/ 39 w 246"/>
                  <a:gd name="T25" fmla="*/ 103 h 401"/>
                  <a:gd name="T26" fmla="*/ 39 w 246"/>
                  <a:gd name="T27" fmla="*/ 103 h 401"/>
                  <a:gd name="T28" fmla="*/ 39 w 246"/>
                  <a:gd name="T29" fmla="*/ 105 h 401"/>
                  <a:gd name="T30" fmla="*/ 22 w 246"/>
                  <a:gd name="T31" fmla="*/ 209 h 401"/>
                  <a:gd name="T32" fmla="*/ 21 w 246"/>
                  <a:gd name="T33" fmla="*/ 210 h 401"/>
                  <a:gd name="T34" fmla="*/ 21 w 246"/>
                  <a:gd name="T35" fmla="*/ 211 h 401"/>
                  <a:gd name="T36" fmla="*/ 21 w 246"/>
                  <a:gd name="T37" fmla="*/ 211 h 401"/>
                  <a:gd name="T38" fmla="*/ 0 w 246"/>
                  <a:gd name="T39" fmla="*/ 279 h 401"/>
                  <a:gd name="T40" fmla="*/ 123 w 246"/>
                  <a:gd name="T41" fmla="*/ 401 h 401"/>
                  <a:gd name="T42" fmla="*/ 246 w 246"/>
                  <a:gd name="T43" fmla="*/ 279 h 401"/>
                  <a:gd name="T44" fmla="*/ 225 w 246"/>
                  <a:gd name="T45" fmla="*/ 21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401">
                    <a:moveTo>
                      <a:pt x="225" y="211"/>
                    </a:moveTo>
                    <a:cubicBezTo>
                      <a:pt x="225" y="211"/>
                      <a:pt x="225" y="211"/>
                      <a:pt x="225" y="211"/>
                    </a:cubicBezTo>
                    <a:cubicBezTo>
                      <a:pt x="225" y="210"/>
                      <a:pt x="225" y="210"/>
                      <a:pt x="225" y="210"/>
                    </a:cubicBezTo>
                    <a:cubicBezTo>
                      <a:pt x="225" y="210"/>
                      <a:pt x="225" y="209"/>
                      <a:pt x="224" y="209"/>
                    </a:cubicBezTo>
                    <a:cubicBezTo>
                      <a:pt x="196" y="172"/>
                      <a:pt x="205" y="117"/>
                      <a:pt x="207" y="105"/>
                    </a:cubicBezTo>
                    <a:cubicBezTo>
                      <a:pt x="207" y="104"/>
                      <a:pt x="208" y="104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209" y="97"/>
                      <a:pt x="209" y="92"/>
                      <a:pt x="209" y="86"/>
                    </a:cubicBezTo>
                    <a:cubicBezTo>
                      <a:pt x="209" y="39"/>
                      <a:pt x="171" y="0"/>
                      <a:pt x="123" y="0"/>
                    </a:cubicBezTo>
                    <a:cubicBezTo>
                      <a:pt x="76" y="0"/>
                      <a:pt x="37" y="39"/>
                      <a:pt x="37" y="86"/>
                    </a:cubicBezTo>
                    <a:cubicBezTo>
                      <a:pt x="37" y="92"/>
                      <a:pt x="38" y="97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4"/>
                      <a:pt x="39" y="104"/>
                      <a:pt x="39" y="105"/>
                    </a:cubicBezTo>
                    <a:cubicBezTo>
                      <a:pt x="42" y="117"/>
                      <a:pt x="50" y="172"/>
                      <a:pt x="22" y="209"/>
                    </a:cubicBezTo>
                    <a:cubicBezTo>
                      <a:pt x="22" y="209"/>
                      <a:pt x="21" y="210"/>
                      <a:pt x="21" y="210"/>
                    </a:cubicBezTo>
                    <a:cubicBezTo>
                      <a:pt x="21" y="210"/>
                      <a:pt x="21" y="210"/>
                      <a:pt x="21" y="211"/>
                    </a:cubicBezTo>
                    <a:cubicBezTo>
                      <a:pt x="21" y="211"/>
                      <a:pt x="21" y="211"/>
                      <a:pt x="21" y="211"/>
                    </a:cubicBezTo>
                    <a:cubicBezTo>
                      <a:pt x="8" y="230"/>
                      <a:pt x="0" y="253"/>
                      <a:pt x="0" y="279"/>
                    </a:cubicBezTo>
                    <a:cubicBezTo>
                      <a:pt x="0" y="346"/>
                      <a:pt x="55" y="401"/>
                      <a:pt x="123" y="401"/>
                    </a:cubicBezTo>
                    <a:cubicBezTo>
                      <a:pt x="191" y="401"/>
                      <a:pt x="246" y="346"/>
                      <a:pt x="246" y="279"/>
                    </a:cubicBezTo>
                    <a:cubicBezTo>
                      <a:pt x="246" y="253"/>
                      <a:pt x="238" y="230"/>
                      <a:pt x="225" y="2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直接连接符 207">
                <a:extLst>
                  <a:ext uri="{FF2B5EF4-FFF2-40B4-BE49-F238E27FC236}">
                    <a16:creationId xmlns:a16="http://schemas.microsoft.com/office/drawing/2014/main" id="{249DD061-A34A-43A2-8FDC-6993A5198159}"/>
                  </a:ext>
                </a:extLst>
              </p:cNvPr>
              <p:cNvSpPr/>
              <p:nvPr/>
            </p:nvSpPr>
            <p:spPr bwMode="auto">
              <a:xfrm>
                <a:off x="8042276" y="3484563"/>
                <a:ext cx="0" cy="1662113"/>
              </a:xfrm>
              <a:prstGeom prst="line">
                <a:avLst/>
              </a:pr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直接连接符 208">
                <a:extLst>
                  <a:ext uri="{FF2B5EF4-FFF2-40B4-BE49-F238E27FC236}">
                    <a16:creationId xmlns:a16="http://schemas.microsoft.com/office/drawing/2014/main" id="{FE988D79-C863-4908-84B6-CEB0BDC32A68}"/>
                  </a:ext>
                </a:extLst>
              </p:cNvPr>
              <p:cNvSpPr/>
              <p:nvPr/>
            </p:nvSpPr>
            <p:spPr bwMode="auto">
              <a:xfrm>
                <a:off x="7854951" y="4010026"/>
                <a:ext cx="187325" cy="233363"/>
              </a:xfrm>
              <a:prstGeom prst="line">
                <a:avLst/>
              </a:pr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直接连接符 209">
                <a:extLst>
                  <a:ext uri="{FF2B5EF4-FFF2-40B4-BE49-F238E27FC236}">
                    <a16:creationId xmlns:a16="http://schemas.microsoft.com/office/drawing/2014/main" id="{42F74D23-E1DC-4C4C-8C8B-EF36AC06B6AD}"/>
                  </a:ext>
                </a:extLst>
              </p:cNvPr>
              <p:cNvSpPr/>
              <p:nvPr/>
            </p:nvSpPr>
            <p:spPr bwMode="auto">
              <a:xfrm flipH="1">
                <a:off x="8042276" y="3679826"/>
                <a:ext cx="144463" cy="187325"/>
              </a:xfrm>
              <a:prstGeom prst="line">
                <a:avLst/>
              </a:pr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任意多边形 24">
                <a:extLst>
                  <a:ext uri="{FF2B5EF4-FFF2-40B4-BE49-F238E27FC236}">
                    <a16:creationId xmlns:a16="http://schemas.microsoft.com/office/drawing/2014/main" id="{DFC418EE-F6FA-4B6A-B30F-DE3E0094B106}"/>
                  </a:ext>
                </a:extLst>
              </p:cNvPr>
              <p:cNvSpPr/>
              <p:nvPr/>
            </p:nvSpPr>
            <p:spPr bwMode="auto">
              <a:xfrm>
                <a:off x="4611688" y="4598988"/>
                <a:ext cx="3657600" cy="574675"/>
              </a:xfrm>
              <a:custGeom>
                <a:avLst/>
                <a:gdLst>
                  <a:gd name="T0" fmla="*/ 0 w 1109"/>
                  <a:gd name="T1" fmla="*/ 174 h 174"/>
                  <a:gd name="T2" fmla="*/ 1109 w 1109"/>
                  <a:gd name="T3" fmla="*/ 174 h 174"/>
                  <a:gd name="T4" fmla="*/ 886 w 1109"/>
                  <a:gd name="T5" fmla="*/ 9 h 174"/>
                  <a:gd name="T6" fmla="*/ 728 w 1109"/>
                  <a:gd name="T7" fmla="*/ 110 h 174"/>
                  <a:gd name="T8" fmla="*/ 611 w 1109"/>
                  <a:gd name="T9" fmla="*/ 106 h 174"/>
                  <a:gd name="T10" fmla="*/ 555 w 1109"/>
                  <a:gd name="T11" fmla="*/ 65 h 174"/>
                  <a:gd name="T12" fmla="*/ 401 w 1109"/>
                  <a:gd name="T13" fmla="*/ 72 h 174"/>
                  <a:gd name="T14" fmla="*/ 245 w 1109"/>
                  <a:gd name="T15" fmla="*/ 134 h 174"/>
                  <a:gd name="T16" fmla="*/ 0 w 1109"/>
                  <a:gd name="T1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9" h="174">
                    <a:moveTo>
                      <a:pt x="0" y="174"/>
                    </a:moveTo>
                    <a:cubicBezTo>
                      <a:pt x="1109" y="174"/>
                      <a:pt x="1109" y="174"/>
                      <a:pt x="1109" y="174"/>
                    </a:cubicBezTo>
                    <a:cubicBezTo>
                      <a:pt x="1109" y="174"/>
                      <a:pt x="1044" y="2"/>
                      <a:pt x="886" y="9"/>
                    </a:cubicBezTo>
                    <a:cubicBezTo>
                      <a:pt x="805" y="13"/>
                      <a:pt x="792" y="79"/>
                      <a:pt x="728" y="110"/>
                    </a:cubicBezTo>
                    <a:cubicBezTo>
                      <a:pt x="692" y="127"/>
                      <a:pt x="646" y="125"/>
                      <a:pt x="611" y="106"/>
                    </a:cubicBezTo>
                    <a:cubicBezTo>
                      <a:pt x="595" y="98"/>
                      <a:pt x="575" y="85"/>
                      <a:pt x="555" y="65"/>
                    </a:cubicBezTo>
                    <a:cubicBezTo>
                      <a:pt x="484" y="0"/>
                      <a:pt x="438" y="47"/>
                      <a:pt x="401" y="72"/>
                    </a:cubicBezTo>
                    <a:cubicBezTo>
                      <a:pt x="364" y="98"/>
                      <a:pt x="303" y="161"/>
                      <a:pt x="245" y="134"/>
                    </a:cubicBezTo>
                    <a:cubicBezTo>
                      <a:pt x="187" y="107"/>
                      <a:pt x="95" y="85"/>
                      <a:pt x="0" y="174"/>
                    </a:cubicBezTo>
                    <a:close/>
                  </a:path>
                </a:pathLst>
              </a:custGeom>
              <a:solidFill>
                <a:srgbClr val="C5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任意多边形 25">
                <a:extLst>
                  <a:ext uri="{FF2B5EF4-FFF2-40B4-BE49-F238E27FC236}">
                    <a16:creationId xmlns:a16="http://schemas.microsoft.com/office/drawing/2014/main" id="{97D31668-71A2-4959-BC6D-BE89E8E4D44E}"/>
                  </a:ext>
                </a:extLst>
              </p:cNvPr>
              <p:cNvSpPr/>
              <p:nvPr/>
            </p:nvSpPr>
            <p:spPr bwMode="auto">
              <a:xfrm>
                <a:off x="3675063" y="4075113"/>
                <a:ext cx="698500" cy="698500"/>
              </a:xfrm>
              <a:custGeom>
                <a:avLst/>
                <a:gdLst>
                  <a:gd name="T0" fmla="*/ 2 w 212"/>
                  <a:gd name="T1" fmla="*/ 101 h 212"/>
                  <a:gd name="T2" fmla="*/ 102 w 212"/>
                  <a:gd name="T3" fmla="*/ 209 h 212"/>
                  <a:gd name="T4" fmla="*/ 210 w 212"/>
                  <a:gd name="T5" fmla="*/ 110 h 212"/>
                  <a:gd name="T6" fmla="*/ 111 w 212"/>
                  <a:gd name="T7" fmla="*/ 2 h 212"/>
                  <a:gd name="T8" fmla="*/ 2 w 212"/>
                  <a:gd name="T9" fmla="*/ 10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212">
                    <a:moveTo>
                      <a:pt x="2" y="101"/>
                    </a:moveTo>
                    <a:cubicBezTo>
                      <a:pt x="0" y="158"/>
                      <a:pt x="44" y="207"/>
                      <a:pt x="102" y="209"/>
                    </a:cubicBezTo>
                    <a:cubicBezTo>
                      <a:pt x="159" y="212"/>
                      <a:pt x="207" y="167"/>
                      <a:pt x="210" y="110"/>
                    </a:cubicBezTo>
                    <a:cubicBezTo>
                      <a:pt x="212" y="53"/>
                      <a:pt x="168" y="5"/>
                      <a:pt x="111" y="2"/>
                    </a:cubicBezTo>
                    <a:cubicBezTo>
                      <a:pt x="53" y="0"/>
                      <a:pt x="5" y="44"/>
                      <a:pt x="2" y="101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任意多边形 26">
                <a:extLst>
                  <a:ext uri="{FF2B5EF4-FFF2-40B4-BE49-F238E27FC236}">
                    <a16:creationId xmlns:a16="http://schemas.microsoft.com/office/drawing/2014/main" id="{B98C0759-3E6B-4EAE-8C96-785A8CE57621}"/>
                  </a:ext>
                </a:extLst>
              </p:cNvPr>
              <p:cNvSpPr/>
              <p:nvPr/>
            </p:nvSpPr>
            <p:spPr bwMode="auto">
              <a:xfrm>
                <a:off x="4097338" y="4365626"/>
                <a:ext cx="322263" cy="804863"/>
              </a:xfrm>
              <a:custGeom>
                <a:avLst/>
                <a:gdLst>
                  <a:gd name="T0" fmla="*/ 89 w 98"/>
                  <a:gd name="T1" fmla="*/ 244 h 244"/>
                  <a:gd name="T2" fmla="*/ 0 w 98"/>
                  <a:gd name="T3" fmla="*/ 44 h 244"/>
                  <a:gd name="T4" fmla="*/ 4 w 98"/>
                  <a:gd name="T5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244">
                    <a:moveTo>
                      <a:pt x="89" y="244"/>
                    </a:moveTo>
                    <a:cubicBezTo>
                      <a:pt x="89" y="244"/>
                      <a:pt x="98" y="151"/>
                      <a:pt x="0" y="44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任意多边形 27">
                <a:extLst>
                  <a:ext uri="{FF2B5EF4-FFF2-40B4-BE49-F238E27FC236}">
                    <a16:creationId xmlns:a16="http://schemas.microsoft.com/office/drawing/2014/main" id="{04B93A03-F8E7-4270-9354-AAEB77129851}"/>
                  </a:ext>
                </a:extLst>
              </p:cNvPr>
              <p:cNvSpPr/>
              <p:nvPr/>
            </p:nvSpPr>
            <p:spPr bwMode="auto">
              <a:xfrm>
                <a:off x="3951288" y="4398963"/>
                <a:ext cx="146050" cy="111125"/>
              </a:xfrm>
              <a:custGeom>
                <a:avLst/>
                <a:gdLst>
                  <a:gd name="T0" fmla="*/ 0 w 92"/>
                  <a:gd name="T1" fmla="*/ 70 h 70"/>
                  <a:gd name="T2" fmla="*/ 92 w 92"/>
                  <a:gd name="T3" fmla="*/ 70 h 70"/>
                  <a:gd name="T4" fmla="*/ 31 w 92"/>
                  <a:gd name="T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70">
                    <a:moveTo>
                      <a:pt x="0" y="70"/>
                    </a:moveTo>
                    <a:lnTo>
                      <a:pt x="92" y="70"/>
                    </a:lnTo>
                    <a:lnTo>
                      <a:pt x="31" y="0"/>
                    </a:lnTo>
                  </a:path>
                </a:pathLst>
              </a:cu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直接连接符 214">
                <a:extLst>
                  <a:ext uri="{FF2B5EF4-FFF2-40B4-BE49-F238E27FC236}">
                    <a16:creationId xmlns:a16="http://schemas.microsoft.com/office/drawing/2014/main" id="{90C2E22B-800C-40C3-BC03-CA97451B59A6}"/>
                  </a:ext>
                </a:extLst>
              </p:cNvPr>
              <p:cNvSpPr/>
              <p:nvPr/>
            </p:nvSpPr>
            <p:spPr bwMode="auto">
              <a:xfrm flipH="1" flipV="1">
                <a:off x="4198938" y="4852988"/>
                <a:ext cx="141288" cy="42863"/>
              </a:xfrm>
              <a:prstGeom prst="line">
                <a:avLst/>
              </a:pr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45584B45-1234-49AC-948D-79F8D9E9C3BA}"/>
                  </a:ext>
                </a:extLst>
              </p:cNvPr>
              <p:cNvSpPr/>
              <p:nvPr/>
            </p:nvSpPr>
            <p:spPr bwMode="auto">
              <a:xfrm>
                <a:off x="4089401" y="4344988"/>
                <a:ext cx="39688" cy="396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6895484F-DAE7-465D-98A4-E7D3D2701D9B}"/>
                  </a:ext>
                </a:extLst>
              </p:cNvPr>
              <p:cNvSpPr/>
              <p:nvPr/>
            </p:nvSpPr>
            <p:spPr bwMode="auto">
              <a:xfrm>
                <a:off x="3924301" y="4491038"/>
                <a:ext cx="39688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9D0C5E85-1810-4DA7-93BA-894560AB8A76}"/>
                  </a:ext>
                </a:extLst>
              </p:cNvPr>
              <p:cNvSpPr/>
              <p:nvPr/>
            </p:nvSpPr>
            <p:spPr bwMode="auto">
              <a:xfrm>
                <a:off x="3978276" y="4378326"/>
                <a:ext cx="39688" cy="396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任意多边形 32">
                <a:extLst>
                  <a:ext uri="{FF2B5EF4-FFF2-40B4-BE49-F238E27FC236}">
                    <a16:creationId xmlns:a16="http://schemas.microsoft.com/office/drawing/2014/main" id="{477CB217-114F-4FD5-9921-664FA79B79EB}"/>
                  </a:ext>
                </a:extLst>
              </p:cNvPr>
              <p:cNvSpPr/>
              <p:nvPr/>
            </p:nvSpPr>
            <p:spPr bwMode="auto">
              <a:xfrm>
                <a:off x="4391026" y="4849813"/>
                <a:ext cx="131763" cy="320675"/>
              </a:xfrm>
              <a:custGeom>
                <a:avLst/>
                <a:gdLst>
                  <a:gd name="T0" fmla="*/ 0 w 40"/>
                  <a:gd name="T1" fmla="*/ 97 h 97"/>
                  <a:gd name="T2" fmla="*/ 22 w 40"/>
                  <a:gd name="T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97">
                    <a:moveTo>
                      <a:pt x="0" y="97"/>
                    </a:moveTo>
                    <a:cubicBezTo>
                      <a:pt x="0" y="97"/>
                      <a:pt x="40" y="70"/>
                      <a:pt x="22" y="0"/>
                    </a:cubicBezTo>
                  </a:path>
                </a:pathLst>
              </a:custGeom>
              <a:noFill/>
              <a:ln w="14288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直接连接符 219">
                <a:extLst>
                  <a:ext uri="{FF2B5EF4-FFF2-40B4-BE49-F238E27FC236}">
                    <a16:creationId xmlns:a16="http://schemas.microsoft.com/office/drawing/2014/main" id="{AD588671-0FA5-4D35-B41F-D2448E0CA2A4}"/>
                  </a:ext>
                </a:extLst>
              </p:cNvPr>
              <p:cNvSpPr/>
              <p:nvPr/>
            </p:nvSpPr>
            <p:spPr bwMode="auto">
              <a:xfrm flipH="1">
                <a:off x="3351213" y="5173663"/>
                <a:ext cx="5486400" cy="0"/>
              </a:xfrm>
              <a:prstGeom prst="line">
                <a:avLst/>
              </a:prstGeom>
              <a:noFill/>
              <a:ln w="14288" cap="flat">
                <a:solidFill>
                  <a:srgbClr val="8DC0F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B98E1736-93F8-4247-92DB-2AF868719902}"/>
                  </a:ext>
                </a:extLst>
              </p:cNvPr>
              <p:cNvSpPr/>
              <p:nvPr/>
            </p:nvSpPr>
            <p:spPr bwMode="auto">
              <a:xfrm>
                <a:off x="7267576" y="1928813"/>
                <a:ext cx="587375" cy="590550"/>
              </a:xfrm>
              <a:prstGeom prst="ellipse">
                <a:avLst/>
              </a:prstGeom>
              <a:solidFill>
                <a:srgbClr val="FFD4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任意多边形 35">
                <a:extLst>
                  <a:ext uri="{FF2B5EF4-FFF2-40B4-BE49-F238E27FC236}">
                    <a16:creationId xmlns:a16="http://schemas.microsoft.com/office/drawing/2014/main" id="{CA8B7A66-D5CF-4A78-B464-FB827AFEB4D2}"/>
                  </a:ext>
                </a:extLst>
              </p:cNvPr>
              <p:cNvSpPr/>
              <p:nvPr/>
            </p:nvSpPr>
            <p:spPr bwMode="auto">
              <a:xfrm>
                <a:off x="7629526" y="2020888"/>
                <a:ext cx="947738" cy="227013"/>
              </a:xfrm>
              <a:custGeom>
                <a:avLst/>
                <a:gdLst>
                  <a:gd name="T0" fmla="*/ 287 w 287"/>
                  <a:gd name="T1" fmla="*/ 69 h 69"/>
                  <a:gd name="T2" fmla="*/ 221 w 287"/>
                  <a:gd name="T3" fmla="*/ 2 h 69"/>
                  <a:gd name="T4" fmla="*/ 103 w 287"/>
                  <a:gd name="T5" fmla="*/ 47 h 69"/>
                  <a:gd name="T6" fmla="*/ 0 w 287"/>
                  <a:gd name="T7" fmla="*/ 69 h 69"/>
                  <a:gd name="T8" fmla="*/ 287 w 287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69">
                    <a:moveTo>
                      <a:pt x="287" y="69"/>
                    </a:moveTo>
                    <a:cubicBezTo>
                      <a:pt x="287" y="69"/>
                      <a:pt x="272" y="0"/>
                      <a:pt x="221" y="2"/>
                    </a:cubicBezTo>
                    <a:cubicBezTo>
                      <a:pt x="169" y="5"/>
                      <a:pt x="159" y="41"/>
                      <a:pt x="103" y="47"/>
                    </a:cubicBezTo>
                    <a:cubicBezTo>
                      <a:pt x="48" y="53"/>
                      <a:pt x="26" y="23"/>
                      <a:pt x="0" y="69"/>
                    </a:cubicBezTo>
                    <a:lnTo>
                      <a:pt x="287" y="69"/>
                    </a:ln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任意多边形 36">
                <a:extLst>
                  <a:ext uri="{FF2B5EF4-FFF2-40B4-BE49-F238E27FC236}">
                    <a16:creationId xmlns:a16="http://schemas.microsoft.com/office/drawing/2014/main" id="{6CFA3471-FD73-402D-B4AE-54A1AEF7EB8C}"/>
                  </a:ext>
                </a:extLst>
              </p:cNvPr>
              <p:cNvSpPr/>
              <p:nvPr/>
            </p:nvSpPr>
            <p:spPr bwMode="auto">
              <a:xfrm>
                <a:off x="4327526" y="2914651"/>
                <a:ext cx="709613" cy="193675"/>
              </a:xfrm>
              <a:custGeom>
                <a:avLst/>
                <a:gdLst>
                  <a:gd name="T0" fmla="*/ 215 w 215"/>
                  <a:gd name="T1" fmla="*/ 59 h 59"/>
                  <a:gd name="T2" fmla="*/ 2 w 215"/>
                  <a:gd name="T3" fmla="*/ 59 h 59"/>
                  <a:gd name="T4" fmla="*/ 51 w 215"/>
                  <a:gd name="T5" fmla="*/ 0 h 59"/>
                  <a:gd name="T6" fmla="*/ 130 w 215"/>
                  <a:gd name="T7" fmla="*/ 40 h 59"/>
                  <a:gd name="T8" fmla="*/ 215 w 215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59">
                    <a:moveTo>
                      <a:pt x="215" y="59"/>
                    </a:moveTo>
                    <a:cubicBezTo>
                      <a:pt x="2" y="59"/>
                      <a:pt x="2" y="59"/>
                      <a:pt x="2" y="59"/>
                    </a:cubicBezTo>
                    <a:cubicBezTo>
                      <a:pt x="2" y="59"/>
                      <a:pt x="0" y="0"/>
                      <a:pt x="51" y="0"/>
                    </a:cubicBezTo>
                    <a:cubicBezTo>
                      <a:pt x="87" y="0"/>
                      <a:pt x="101" y="29"/>
                      <a:pt x="130" y="40"/>
                    </a:cubicBezTo>
                    <a:cubicBezTo>
                      <a:pt x="159" y="51"/>
                      <a:pt x="192" y="17"/>
                      <a:pt x="215" y="59"/>
                    </a:cubicBez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0637786E-FDEB-4C0F-81FF-39F9B268718C}"/>
                  </a:ext>
                </a:extLst>
              </p:cNvPr>
              <p:cNvSpPr/>
              <p:nvPr/>
            </p:nvSpPr>
            <p:spPr bwMode="auto">
              <a:xfrm>
                <a:off x="8629651" y="3362326"/>
                <a:ext cx="144463" cy="149225"/>
              </a:xfrm>
              <a:prstGeom prst="ellipse">
                <a:avLst/>
              </a:prstGeom>
              <a:noFill/>
              <a:ln w="20638" cap="flat">
                <a:solidFill>
                  <a:srgbClr val="ECF4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0722B9DE-A880-4A02-AFE1-77BAA9E46887}"/>
                  </a:ext>
                </a:extLst>
              </p:cNvPr>
              <p:cNvSpPr/>
              <p:nvPr/>
            </p:nvSpPr>
            <p:spPr bwMode="auto">
              <a:xfrm>
                <a:off x="3859213" y="3521076"/>
                <a:ext cx="104775" cy="106363"/>
              </a:xfrm>
              <a:prstGeom prst="ellipse">
                <a:avLst/>
              </a:prstGeom>
              <a:noFill/>
              <a:ln w="20638" cap="flat">
                <a:solidFill>
                  <a:srgbClr val="ECF4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A09C985-001B-4AAC-88E5-DDCA6322C9E8}"/>
                  </a:ext>
                </a:extLst>
              </p:cNvPr>
              <p:cNvSpPr/>
              <p:nvPr/>
            </p:nvSpPr>
            <p:spPr bwMode="auto">
              <a:xfrm>
                <a:off x="4845051" y="1958976"/>
                <a:ext cx="112713" cy="114300"/>
              </a:xfrm>
              <a:prstGeom prst="ellipse">
                <a:avLst/>
              </a:prstGeom>
              <a:noFill/>
              <a:ln w="20638" cap="flat">
                <a:solidFill>
                  <a:srgbClr val="ECF4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任意多边形 40">
                <a:extLst>
                  <a:ext uri="{FF2B5EF4-FFF2-40B4-BE49-F238E27FC236}">
                    <a16:creationId xmlns:a16="http://schemas.microsoft.com/office/drawing/2014/main" id="{3AD7E8F6-D8E5-4CA3-A54C-FEF8C66E8E0F}"/>
                  </a:ext>
                </a:extLst>
              </p:cNvPr>
              <p:cNvSpPr/>
              <p:nvPr/>
            </p:nvSpPr>
            <p:spPr bwMode="auto">
              <a:xfrm>
                <a:off x="5478463" y="1714501"/>
                <a:ext cx="682625" cy="471488"/>
              </a:xfrm>
              <a:custGeom>
                <a:avLst/>
                <a:gdLst>
                  <a:gd name="T0" fmla="*/ 206 w 207"/>
                  <a:gd name="T1" fmla="*/ 18 h 143"/>
                  <a:gd name="T2" fmla="*/ 174 w 207"/>
                  <a:gd name="T3" fmla="*/ 2 h 143"/>
                  <a:gd name="T4" fmla="*/ 129 w 207"/>
                  <a:gd name="T5" fmla="*/ 31 h 143"/>
                  <a:gd name="T6" fmla="*/ 0 w 207"/>
                  <a:gd name="T7" fmla="*/ 49 h 143"/>
                  <a:gd name="T8" fmla="*/ 15 w 207"/>
                  <a:gd name="T9" fmla="*/ 93 h 143"/>
                  <a:gd name="T10" fmla="*/ 137 w 207"/>
                  <a:gd name="T11" fmla="*/ 118 h 143"/>
                  <a:gd name="T12" fmla="*/ 170 w 207"/>
                  <a:gd name="T13" fmla="*/ 82 h 143"/>
                  <a:gd name="T14" fmla="*/ 177 w 207"/>
                  <a:gd name="T15" fmla="*/ 66 h 143"/>
                  <a:gd name="T16" fmla="*/ 207 w 207"/>
                  <a:gd name="T17" fmla="*/ 32 h 143"/>
                  <a:gd name="T18" fmla="*/ 206 w 207"/>
                  <a:gd name="T19" fmla="*/ 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7" h="143">
                    <a:moveTo>
                      <a:pt x="206" y="18"/>
                    </a:moveTo>
                    <a:cubicBezTo>
                      <a:pt x="206" y="18"/>
                      <a:pt x="196" y="0"/>
                      <a:pt x="174" y="2"/>
                    </a:cubicBezTo>
                    <a:cubicBezTo>
                      <a:pt x="152" y="4"/>
                      <a:pt x="152" y="20"/>
                      <a:pt x="129" y="31"/>
                    </a:cubicBezTo>
                    <a:cubicBezTo>
                      <a:pt x="107" y="43"/>
                      <a:pt x="61" y="58"/>
                      <a:pt x="0" y="49"/>
                    </a:cubicBezTo>
                    <a:cubicBezTo>
                      <a:pt x="0" y="49"/>
                      <a:pt x="0" y="70"/>
                      <a:pt x="15" y="93"/>
                    </a:cubicBezTo>
                    <a:cubicBezTo>
                      <a:pt x="42" y="132"/>
                      <a:pt x="96" y="143"/>
                      <a:pt x="137" y="118"/>
                    </a:cubicBezTo>
                    <a:cubicBezTo>
                      <a:pt x="149" y="111"/>
                      <a:pt x="161" y="99"/>
                      <a:pt x="170" y="82"/>
                    </a:cubicBezTo>
                    <a:cubicBezTo>
                      <a:pt x="173" y="77"/>
                      <a:pt x="175" y="72"/>
                      <a:pt x="177" y="66"/>
                    </a:cubicBezTo>
                    <a:cubicBezTo>
                      <a:pt x="180" y="56"/>
                      <a:pt x="189" y="33"/>
                      <a:pt x="207" y="32"/>
                    </a:cubicBezTo>
                    <a:lnTo>
                      <a:pt x="206" y="18"/>
                    </a:lnTo>
                    <a:close/>
                  </a:path>
                </a:pathLst>
              </a:custGeom>
              <a:solidFill>
                <a:srgbClr val="F77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任意多边形 41">
                <a:extLst>
                  <a:ext uri="{FF2B5EF4-FFF2-40B4-BE49-F238E27FC236}">
                    <a16:creationId xmlns:a16="http://schemas.microsoft.com/office/drawing/2014/main" id="{63ED68FD-B493-4B7F-B339-0ACADB4CF1F1}"/>
                  </a:ext>
                </a:extLst>
              </p:cNvPr>
              <p:cNvSpPr/>
              <p:nvPr/>
            </p:nvSpPr>
            <p:spPr bwMode="auto">
              <a:xfrm>
                <a:off x="6129338" y="1744663"/>
                <a:ext cx="101600" cy="131763"/>
              </a:xfrm>
              <a:custGeom>
                <a:avLst/>
                <a:gdLst>
                  <a:gd name="T0" fmla="*/ 31 w 31"/>
                  <a:gd name="T1" fmla="*/ 4 h 40"/>
                  <a:gd name="T2" fmla="*/ 19 w 31"/>
                  <a:gd name="T3" fmla="*/ 1 h 40"/>
                  <a:gd name="T4" fmla="*/ 10 w 31"/>
                  <a:gd name="T5" fmla="*/ 4 h 40"/>
                  <a:gd name="T6" fmla="*/ 1 w 31"/>
                  <a:gd name="T7" fmla="*/ 25 h 40"/>
                  <a:gd name="T8" fmla="*/ 7 w 31"/>
                  <a:gd name="T9" fmla="*/ 35 h 40"/>
                  <a:gd name="T10" fmla="*/ 22 w 31"/>
                  <a:gd name="T11" fmla="*/ 40 h 40"/>
                  <a:gd name="T12" fmla="*/ 31 w 31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0">
                    <a:moveTo>
                      <a:pt x="31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5" y="0"/>
                      <a:pt x="12" y="1"/>
                      <a:pt x="10" y="4"/>
                    </a:cubicBezTo>
                    <a:cubicBezTo>
                      <a:pt x="7" y="8"/>
                      <a:pt x="3" y="15"/>
                      <a:pt x="1" y="25"/>
                    </a:cubicBezTo>
                    <a:cubicBezTo>
                      <a:pt x="0" y="30"/>
                      <a:pt x="3" y="33"/>
                      <a:pt x="7" y="35"/>
                    </a:cubicBezTo>
                    <a:cubicBezTo>
                      <a:pt x="22" y="40"/>
                      <a:pt x="22" y="40"/>
                      <a:pt x="22" y="40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0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任意多边形 42">
                <a:extLst>
                  <a:ext uri="{FF2B5EF4-FFF2-40B4-BE49-F238E27FC236}">
                    <a16:creationId xmlns:a16="http://schemas.microsoft.com/office/drawing/2014/main" id="{2E319B04-D37C-4D6E-BE49-B8F9E1395B07}"/>
                  </a:ext>
                </a:extLst>
              </p:cNvPr>
              <p:cNvSpPr/>
              <p:nvPr/>
            </p:nvSpPr>
            <p:spPr bwMode="auto">
              <a:xfrm>
                <a:off x="6537326" y="1736726"/>
                <a:ext cx="139700" cy="234950"/>
              </a:xfrm>
              <a:custGeom>
                <a:avLst/>
                <a:gdLst>
                  <a:gd name="T0" fmla="*/ 0 w 42"/>
                  <a:gd name="T1" fmla="*/ 13 h 71"/>
                  <a:gd name="T2" fmla="*/ 38 w 42"/>
                  <a:gd name="T3" fmla="*/ 21 h 71"/>
                  <a:gd name="T4" fmla="*/ 5 w 42"/>
                  <a:gd name="T5" fmla="*/ 71 h 71"/>
                  <a:gd name="T6" fmla="*/ 0 w 42"/>
                  <a:gd name="T7" fmla="*/ 1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1">
                    <a:moveTo>
                      <a:pt x="0" y="13"/>
                    </a:moveTo>
                    <a:cubicBezTo>
                      <a:pt x="0" y="13"/>
                      <a:pt x="33" y="0"/>
                      <a:pt x="38" y="21"/>
                    </a:cubicBezTo>
                    <a:cubicBezTo>
                      <a:pt x="42" y="40"/>
                      <a:pt x="30" y="60"/>
                      <a:pt x="5" y="7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77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任意多边形 43">
                <a:extLst>
                  <a:ext uri="{FF2B5EF4-FFF2-40B4-BE49-F238E27FC236}">
                    <a16:creationId xmlns:a16="http://schemas.microsoft.com/office/drawing/2014/main" id="{61092BFC-4D3C-4352-8890-38D64FA245A5}"/>
                  </a:ext>
                </a:extLst>
              </p:cNvPr>
              <p:cNvSpPr/>
              <p:nvPr/>
            </p:nvSpPr>
            <p:spPr bwMode="auto">
              <a:xfrm>
                <a:off x="6184901" y="1954213"/>
                <a:ext cx="260350" cy="412750"/>
              </a:xfrm>
              <a:custGeom>
                <a:avLst/>
                <a:gdLst>
                  <a:gd name="T0" fmla="*/ 164 w 164"/>
                  <a:gd name="T1" fmla="*/ 125 h 260"/>
                  <a:gd name="T2" fmla="*/ 116 w 164"/>
                  <a:gd name="T3" fmla="*/ 260 h 260"/>
                  <a:gd name="T4" fmla="*/ 0 w 164"/>
                  <a:gd name="T5" fmla="*/ 235 h 260"/>
                  <a:gd name="T6" fmla="*/ 94 w 164"/>
                  <a:gd name="T7" fmla="*/ 0 h 260"/>
                  <a:gd name="T8" fmla="*/ 164 w 164"/>
                  <a:gd name="T9" fmla="*/ 1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260">
                    <a:moveTo>
                      <a:pt x="164" y="125"/>
                    </a:moveTo>
                    <a:lnTo>
                      <a:pt x="116" y="260"/>
                    </a:lnTo>
                    <a:lnTo>
                      <a:pt x="0" y="235"/>
                    </a:lnTo>
                    <a:lnTo>
                      <a:pt x="94" y="0"/>
                    </a:lnTo>
                    <a:lnTo>
                      <a:pt x="164" y="125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任意多边形 44">
                <a:extLst>
                  <a:ext uri="{FF2B5EF4-FFF2-40B4-BE49-F238E27FC236}">
                    <a16:creationId xmlns:a16="http://schemas.microsoft.com/office/drawing/2014/main" id="{95422237-6FDF-4853-B2E2-A7C594041DE2}"/>
                  </a:ext>
                </a:extLst>
              </p:cNvPr>
              <p:cNvSpPr/>
              <p:nvPr/>
            </p:nvSpPr>
            <p:spPr bwMode="auto">
              <a:xfrm>
                <a:off x="6356351" y="2136776"/>
                <a:ext cx="82550" cy="128588"/>
              </a:xfrm>
              <a:custGeom>
                <a:avLst/>
                <a:gdLst>
                  <a:gd name="T0" fmla="*/ 31 w 52"/>
                  <a:gd name="T1" fmla="*/ 81 h 81"/>
                  <a:gd name="T2" fmla="*/ 0 w 52"/>
                  <a:gd name="T3" fmla="*/ 0 h 81"/>
                  <a:gd name="T4" fmla="*/ 52 w 52"/>
                  <a:gd name="T5" fmla="*/ 20 h 81"/>
                  <a:gd name="T6" fmla="*/ 31 w 52"/>
                  <a:gd name="T7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81">
                    <a:moveTo>
                      <a:pt x="31" y="81"/>
                    </a:moveTo>
                    <a:lnTo>
                      <a:pt x="0" y="0"/>
                    </a:lnTo>
                    <a:lnTo>
                      <a:pt x="52" y="20"/>
                    </a:lnTo>
                    <a:lnTo>
                      <a:pt x="31" y="81"/>
                    </a:lnTo>
                    <a:close/>
                  </a:path>
                </a:pathLst>
              </a:custGeom>
              <a:solidFill>
                <a:srgbClr val="E8B1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任意多边形 45">
                <a:extLst>
                  <a:ext uri="{FF2B5EF4-FFF2-40B4-BE49-F238E27FC236}">
                    <a16:creationId xmlns:a16="http://schemas.microsoft.com/office/drawing/2014/main" id="{74DF8C61-72C0-4088-8AE1-A799CD21547D}"/>
                  </a:ext>
                </a:extLst>
              </p:cNvPr>
              <p:cNvSpPr/>
              <p:nvPr/>
            </p:nvSpPr>
            <p:spPr bwMode="auto">
              <a:xfrm>
                <a:off x="6191251" y="1714501"/>
                <a:ext cx="439738" cy="490538"/>
              </a:xfrm>
              <a:custGeom>
                <a:avLst/>
                <a:gdLst>
                  <a:gd name="T0" fmla="*/ 97 w 133"/>
                  <a:gd name="T1" fmla="*/ 7 h 149"/>
                  <a:gd name="T2" fmla="*/ 129 w 133"/>
                  <a:gd name="T3" fmla="*/ 47 h 149"/>
                  <a:gd name="T4" fmla="*/ 132 w 133"/>
                  <a:gd name="T5" fmla="*/ 112 h 149"/>
                  <a:gd name="T6" fmla="*/ 95 w 133"/>
                  <a:gd name="T7" fmla="*/ 145 h 149"/>
                  <a:gd name="T8" fmla="*/ 57 w 133"/>
                  <a:gd name="T9" fmla="*/ 129 h 149"/>
                  <a:gd name="T10" fmla="*/ 40 w 133"/>
                  <a:gd name="T11" fmla="*/ 113 h 149"/>
                  <a:gd name="T12" fmla="*/ 93 w 133"/>
                  <a:gd name="T13" fmla="*/ 6 h 149"/>
                  <a:gd name="T14" fmla="*/ 97 w 133"/>
                  <a:gd name="T15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49">
                    <a:moveTo>
                      <a:pt x="97" y="7"/>
                    </a:moveTo>
                    <a:cubicBezTo>
                      <a:pt x="97" y="7"/>
                      <a:pt x="126" y="11"/>
                      <a:pt x="129" y="47"/>
                    </a:cubicBezTo>
                    <a:cubicBezTo>
                      <a:pt x="129" y="47"/>
                      <a:pt x="130" y="74"/>
                      <a:pt x="132" y="112"/>
                    </a:cubicBezTo>
                    <a:cubicBezTo>
                      <a:pt x="133" y="132"/>
                      <a:pt x="115" y="149"/>
                      <a:pt x="95" y="145"/>
                    </a:cubicBezTo>
                    <a:cubicBezTo>
                      <a:pt x="83" y="142"/>
                      <a:pt x="70" y="138"/>
                      <a:pt x="57" y="129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0" y="70"/>
                      <a:pt x="35" y="0"/>
                      <a:pt x="93" y="6"/>
                    </a:cubicBezTo>
                    <a:cubicBezTo>
                      <a:pt x="94" y="6"/>
                      <a:pt x="96" y="7"/>
                      <a:pt x="97" y="7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任意多边形 46">
                <a:extLst>
                  <a:ext uri="{FF2B5EF4-FFF2-40B4-BE49-F238E27FC236}">
                    <a16:creationId xmlns:a16="http://schemas.microsoft.com/office/drawing/2014/main" id="{FC5B8E9A-6648-4BD1-9372-4A7FF267155F}"/>
                  </a:ext>
                </a:extLst>
              </p:cNvPr>
              <p:cNvSpPr/>
              <p:nvPr/>
            </p:nvSpPr>
            <p:spPr bwMode="auto">
              <a:xfrm>
                <a:off x="6604001" y="1993901"/>
                <a:ext cx="55563" cy="63500"/>
              </a:xfrm>
              <a:custGeom>
                <a:avLst/>
                <a:gdLst>
                  <a:gd name="T0" fmla="*/ 1 w 17"/>
                  <a:gd name="T1" fmla="*/ 0 h 19"/>
                  <a:gd name="T2" fmla="*/ 15 w 17"/>
                  <a:gd name="T3" fmla="*/ 13 h 19"/>
                  <a:gd name="T4" fmla="*/ 13 w 17"/>
                  <a:gd name="T5" fmla="*/ 18 h 19"/>
                  <a:gd name="T6" fmla="*/ 0 w 17"/>
                  <a:gd name="T7" fmla="*/ 19 h 19"/>
                  <a:gd name="T8" fmla="*/ 1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" y="0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4"/>
                      <a:pt x="16" y="17"/>
                      <a:pt x="13" y="18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任意多边形 47">
                <a:extLst>
                  <a:ext uri="{FF2B5EF4-FFF2-40B4-BE49-F238E27FC236}">
                    <a16:creationId xmlns:a16="http://schemas.microsoft.com/office/drawing/2014/main" id="{3D017703-CFBF-4AF3-B7A8-8AB53167BD41}"/>
                  </a:ext>
                </a:extLst>
              </p:cNvPr>
              <p:cNvSpPr/>
              <p:nvPr/>
            </p:nvSpPr>
            <p:spPr bwMode="auto">
              <a:xfrm>
                <a:off x="6540501" y="1898651"/>
                <a:ext cx="73025" cy="33338"/>
              </a:xfrm>
              <a:custGeom>
                <a:avLst/>
                <a:gdLst>
                  <a:gd name="T0" fmla="*/ 11 w 22"/>
                  <a:gd name="T1" fmla="*/ 2 h 10"/>
                  <a:gd name="T2" fmla="*/ 21 w 22"/>
                  <a:gd name="T3" fmla="*/ 4 h 10"/>
                  <a:gd name="T4" fmla="*/ 13 w 22"/>
                  <a:gd name="T5" fmla="*/ 8 h 10"/>
                  <a:gd name="T6" fmla="*/ 1 w 22"/>
                  <a:gd name="T7" fmla="*/ 7 h 10"/>
                  <a:gd name="T8" fmla="*/ 11 w 2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0">
                    <a:moveTo>
                      <a:pt x="11" y="2"/>
                    </a:moveTo>
                    <a:cubicBezTo>
                      <a:pt x="11" y="2"/>
                      <a:pt x="20" y="0"/>
                      <a:pt x="21" y="4"/>
                    </a:cubicBezTo>
                    <a:cubicBezTo>
                      <a:pt x="21" y="4"/>
                      <a:pt x="22" y="7"/>
                      <a:pt x="13" y="8"/>
                    </a:cubicBezTo>
                    <a:cubicBezTo>
                      <a:pt x="5" y="10"/>
                      <a:pt x="2" y="9"/>
                      <a:pt x="1" y="7"/>
                    </a:cubicBezTo>
                    <a:cubicBezTo>
                      <a:pt x="0" y="4"/>
                      <a:pt x="6" y="2"/>
                      <a:pt x="11" y="2"/>
                    </a:cubicBezTo>
                    <a:close/>
                  </a:path>
                </a:pathLst>
              </a:custGeom>
              <a:solidFill>
                <a:srgbClr val="1B0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任意多边形 48">
                <a:extLst>
                  <a:ext uri="{FF2B5EF4-FFF2-40B4-BE49-F238E27FC236}">
                    <a16:creationId xmlns:a16="http://schemas.microsoft.com/office/drawing/2014/main" id="{D94EF4EA-B79C-4851-B07B-853B216E7ACB}"/>
                  </a:ext>
                </a:extLst>
              </p:cNvPr>
              <p:cNvSpPr/>
              <p:nvPr/>
            </p:nvSpPr>
            <p:spPr bwMode="auto">
              <a:xfrm>
                <a:off x="6570663" y="1971676"/>
                <a:ext cx="30163" cy="30163"/>
              </a:xfrm>
              <a:custGeom>
                <a:avLst/>
                <a:gdLst>
                  <a:gd name="T0" fmla="*/ 1 w 9"/>
                  <a:gd name="T1" fmla="*/ 4 h 9"/>
                  <a:gd name="T2" fmla="*/ 4 w 9"/>
                  <a:gd name="T3" fmla="*/ 9 h 9"/>
                  <a:gd name="T4" fmla="*/ 9 w 9"/>
                  <a:gd name="T5" fmla="*/ 5 h 9"/>
                  <a:gd name="T6" fmla="*/ 6 w 9"/>
                  <a:gd name="T7" fmla="*/ 0 h 9"/>
                  <a:gd name="T8" fmla="*/ 1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1" y="4"/>
                    </a:moveTo>
                    <a:cubicBezTo>
                      <a:pt x="0" y="6"/>
                      <a:pt x="2" y="8"/>
                      <a:pt x="4" y="9"/>
                    </a:cubicBezTo>
                    <a:cubicBezTo>
                      <a:pt x="6" y="9"/>
                      <a:pt x="9" y="7"/>
                      <a:pt x="9" y="5"/>
                    </a:cubicBezTo>
                    <a:cubicBezTo>
                      <a:pt x="9" y="3"/>
                      <a:pt x="8" y="1"/>
                      <a:pt x="6" y="0"/>
                    </a:cubicBezTo>
                    <a:cubicBezTo>
                      <a:pt x="3" y="0"/>
                      <a:pt x="1" y="1"/>
                      <a:pt x="1" y="4"/>
                    </a:cubicBezTo>
                    <a:close/>
                  </a:path>
                </a:pathLst>
              </a:custGeom>
              <a:solidFill>
                <a:srgbClr val="1B0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任意多边形 49">
                <a:extLst>
                  <a:ext uri="{FF2B5EF4-FFF2-40B4-BE49-F238E27FC236}">
                    <a16:creationId xmlns:a16="http://schemas.microsoft.com/office/drawing/2014/main" id="{3BA12340-EF81-4D7E-9323-8B17E8FC88D5}"/>
                  </a:ext>
                </a:extLst>
              </p:cNvPr>
              <p:cNvSpPr/>
              <p:nvPr/>
            </p:nvSpPr>
            <p:spPr bwMode="auto">
              <a:xfrm>
                <a:off x="6573838" y="2076451"/>
                <a:ext cx="42863" cy="14288"/>
              </a:xfrm>
              <a:custGeom>
                <a:avLst/>
                <a:gdLst>
                  <a:gd name="T0" fmla="*/ 13 w 13"/>
                  <a:gd name="T1" fmla="*/ 2 h 4"/>
                  <a:gd name="T2" fmla="*/ 0 w 13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4">
                    <a:moveTo>
                      <a:pt x="13" y="2"/>
                    </a:moveTo>
                    <a:cubicBezTo>
                      <a:pt x="13" y="2"/>
                      <a:pt x="6" y="4"/>
                      <a:pt x="0" y="0"/>
                    </a:cubicBezTo>
                  </a:path>
                </a:pathLst>
              </a:custGeom>
              <a:noFill/>
              <a:ln w="6350" cap="rnd">
                <a:solidFill>
                  <a:srgbClr val="1B091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任意多边形 50">
                <a:extLst>
                  <a:ext uri="{FF2B5EF4-FFF2-40B4-BE49-F238E27FC236}">
                    <a16:creationId xmlns:a16="http://schemas.microsoft.com/office/drawing/2014/main" id="{F2E543C3-3054-4729-8476-B9723A239E87}"/>
                  </a:ext>
                </a:extLst>
              </p:cNvPr>
              <p:cNvSpPr/>
              <p:nvPr/>
            </p:nvSpPr>
            <p:spPr bwMode="auto">
              <a:xfrm>
                <a:off x="6135688" y="1644651"/>
                <a:ext cx="452438" cy="471488"/>
              </a:xfrm>
              <a:custGeom>
                <a:avLst/>
                <a:gdLst>
                  <a:gd name="T0" fmla="*/ 77 w 137"/>
                  <a:gd name="T1" fmla="*/ 94 h 143"/>
                  <a:gd name="T2" fmla="*/ 136 w 137"/>
                  <a:gd name="T3" fmla="*/ 41 h 143"/>
                  <a:gd name="T4" fmla="*/ 132 w 137"/>
                  <a:gd name="T5" fmla="*/ 30 h 143"/>
                  <a:gd name="T6" fmla="*/ 46 w 137"/>
                  <a:gd name="T7" fmla="*/ 17 h 143"/>
                  <a:gd name="T8" fmla="*/ 8 w 137"/>
                  <a:gd name="T9" fmla="*/ 60 h 143"/>
                  <a:gd name="T10" fmla="*/ 40 w 137"/>
                  <a:gd name="T11" fmla="*/ 143 h 143"/>
                  <a:gd name="T12" fmla="*/ 65 w 137"/>
                  <a:gd name="T13" fmla="*/ 115 h 143"/>
                  <a:gd name="T14" fmla="*/ 77 w 137"/>
                  <a:gd name="T15" fmla="*/ 9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143">
                    <a:moveTo>
                      <a:pt x="77" y="94"/>
                    </a:moveTo>
                    <a:cubicBezTo>
                      <a:pt x="77" y="94"/>
                      <a:pt x="127" y="75"/>
                      <a:pt x="136" y="41"/>
                    </a:cubicBezTo>
                    <a:cubicBezTo>
                      <a:pt x="137" y="37"/>
                      <a:pt x="136" y="32"/>
                      <a:pt x="132" y="30"/>
                    </a:cubicBezTo>
                    <a:cubicBezTo>
                      <a:pt x="120" y="21"/>
                      <a:pt x="88" y="0"/>
                      <a:pt x="46" y="17"/>
                    </a:cubicBezTo>
                    <a:cubicBezTo>
                      <a:pt x="29" y="23"/>
                      <a:pt x="11" y="42"/>
                      <a:pt x="8" y="60"/>
                    </a:cubicBezTo>
                    <a:cubicBezTo>
                      <a:pt x="0" y="99"/>
                      <a:pt x="38" y="120"/>
                      <a:pt x="40" y="143"/>
                    </a:cubicBezTo>
                    <a:cubicBezTo>
                      <a:pt x="40" y="143"/>
                      <a:pt x="59" y="143"/>
                      <a:pt x="65" y="115"/>
                    </a:cubicBezTo>
                    <a:cubicBezTo>
                      <a:pt x="67" y="109"/>
                      <a:pt x="77" y="94"/>
                      <a:pt x="77" y="94"/>
                    </a:cubicBezTo>
                    <a:close/>
                  </a:path>
                </a:pathLst>
              </a:custGeom>
              <a:solidFill>
                <a:srgbClr val="F77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任意多边形 51">
                <a:extLst>
                  <a:ext uri="{FF2B5EF4-FFF2-40B4-BE49-F238E27FC236}">
                    <a16:creationId xmlns:a16="http://schemas.microsoft.com/office/drawing/2014/main" id="{97D14A84-AF16-45B4-B74A-2A311E603B9D}"/>
                  </a:ext>
                </a:extLst>
              </p:cNvPr>
              <p:cNvSpPr/>
              <p:nvPr/>
            </p:nvSpPr>
            <p:spPr bwMode="auto">
              <a:xfrm>
                <a:off x="6369051" y="1905001"/>
                <a:ext cx="93663" cy="106363"/>
              </a:xfrm>
              <a:custGeom>
                <a:avLst/>
                <a:gdLst>
                  <a:gd name="T0" fmla="*/ 24 w 28"/>
                  <a:gd name="T1" fmla="*/ 0 h 32"/>
                  <a:gd name="T2" fmla="*/ 1 w 28"/>
                  <a:gd name="T3" fmla="*/ 32 h 32"/>
                  <a:gd name="T4" fmla="*/ 0 w 28"/>
                  <a:gd name="T5" fmla="*/ 0 h 32"/>
                  <a:gd name="T6" fmla="*/ 24 w 2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2">
                    <a:moveTo>
                      <a:pt x="24" y="0"/>
                    </a:moveTo>
                    <a:cubicBezTo>
                      <a:pt x="24" y="0"/>
                      <a:pt x="28" y="21"/>
                      <a:pt x="1" y="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7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任意多边形 52">
                <a:extLst>
                  <a:ext uri="{FF2B5EF4-FFF2-40B4-BE49-F238E27FC236}">
                    <a16:creationId xmlns:a16="http://schemas.microsoft.com/office/drawing/2014/main" id="{B89BEDC0-FC34-4318-B58F-6D16E622F3CA}"/>
                  </a:ext>
                </a:extLst>
              </p:cNvPr>
              <p:cNvSpPr/>
              <p:nvPr/>
            </p:nvSpPr>
            <p:spPr bwMode="auto">
              <a:xfrm>
                <a:off x="6280151" y="1911351"/>
                <a:ext cx="136525" cy="136525"/>
              </a:xfrm>
              <a:custGeom>
                <a:avLst/>
                <a:gdLst>
                  <a:gd name="T0" fmla="*/ 1 w 41"/>
                  <a:gd name="T1" fmla="*/ 23 h 41"/>
                  <a:gd name="T2" fmla="*/ 22 w 41"/>
                  <a:gd name="T3" fmla="*/ 40 h 41"/>
                  <a:gd name="T4" fmla="*/ 40 w 41"/>
                  <a:gd name="T5" fmla="*/ 19 h 41"/>
                  <a:gd name="T6" fmla="*/ 18 w 41"/>
                  <a:gd name="T7" fmla="*/ 1 h 41"/>
                  <a:gd name="T8" fmla="*/ 1 w 41"/>
                  <a:gd name="T9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1" y="23"/>
                    </a:moveTo>
                    <a:cubicBezTo>
                      <a:pt x="2" y="34"/>
                      <a:pt x="11" y="41"/>
                      <a:pt x="22" y="40"/>
                    </a:cubicBezTo>
                    <a:cubicBezTo>
                      <a:pt x="33" y="39"/>
                      <a:pt x="41" y="30"/>
                      <a:pt x="40" y="19"/>
                    </a:cubicBezTo>
                    <a:cubicBezTo>
                      <a:pt x="38" y="8"/>
                      <a:pt x="29" y="0"/>
                      <a:pt x="18" y="1"/>
                    </a:cubicBezTo>
                    <a:cubicBezTo>
                      <a:pt x="7" y="2"/>
                      <a:pt x="0" y="12"/>
                      <a:pt x="1" y="23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任意多边形 53">
                <a:extLst>
                  <a:ext uri="{FF2B5EF4-FFF2-40B4-BE49-F238E27FC236}">
                    <a16:creationId xmlns:a16="http://schemas.microsoft.com/office/drawing/2014/main" id="{978FCC60-B774-4945-89DE-D8B614556E80}"/>
                  </a:ext>
                </a:extLst>
              </p:cNvPr>
              <p:cNvSpPr/>
              <p:nvPr/>
            </p:nvSpPr>
            <p:spPr bwMode="auto">
              <a:xfrm>
                <a:off x="6326188" y="1951038"/>
                <a:ext cx="42863" cy="46038"/>
              </a:xfrm>
              <a:custGeom>
                <a:avLst/>
                <a:gdLst>
                  <a:gd name="T0" fmla="*/ 0 w 13"/>
                  <a:gd name="T1" fmla="*/ 1 h 14"/>
                  <a:gd name="T2" fmla="*/ 13 w 13"/>
                  <a:gd name="T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14">
                    <a:moveTo>
                      <a:pt x="0" y="1"/>
                    </a:moveTo>
                    <a:cubicBezTo>
                      <a:pt x="0" y="1"/>
                      <a:pt x="13" y="0"/>
                      <a:pt x="13" y="14"/>
                    </a:cubicBezTo>
                  </a:path>
                </a:pathLst>
              </a:custGeom>
              <a:noFill/>
              <a:ln w="6350" cap="rnd">
                <a:solidFill>
                  <a:srgbClr val="1B091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任意多边形 54">
                <a:extLst>
                  <a:ext uri="{FF2B5EF4-FFF2-40B4-BE49-F238E27FC236}">
                    <a16:creationId xmlns:a16="http://schemas.microsoft.com/office/drawing/2014/main" id="{7B88756C-119B-44B7-A45D-4BB73A1AA8C9}"/>
                  </a:ext>
                </a:extLst>
              </p:cNvPr>
              <p:cNvSpPr/>
              <p:nvPr/>
            </p:nvSpPr>
            <p:spPr bwMode="auto">
              <a:xfrm>
                <a:off x="6165851" y="2730501"/>
                <a:ext cx="646113" cy="358775"/>
              </a:xfrm>
              <a:custGeom>
                <a:avLst/>
                <a:gdLst>
                  <a:gd name="T0" fmla="*/ 24 w 196"/>
                  <a:gd name="T1" fmla="*/ 47 h 109"/>
                  <a:gd name="T2" fmla="*/ 182 w 196"/>
                  <a:gd name="T3" fmla="*/ 0 h 109"/>
                  <a:gd name="T4" fmla="*/ 196 w 196"/>
                  <a:gd name="T5" fmla="*/ 35 h 109"/>
                  <a:gd name="T6" fmla="*/ 41 w 196"/>
                  <a:gd name="T7" fmla="*/ 103 h 109"/>
                  <a:gd name="T8" fmla="*/ 3 w 196"/>
                  <a:gd name="T9" fmla="*/ 81 h 109"/>
                  <a:gd name="T10" fmla="*/ 3 w 196"/>
                  <a:gd name="T11" fmla="*/ 81 h 109"/>
                  <a:gd name="T12" fmla="*/ 24 w 196"/>
                  <a:gd name="T13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109">
                    <a:moveTo>
                      <a:pt x="24" y="47"/>
                    </a:moveTo>
                    <a:cubicBezTo>
                      <a:pt x="182" y="0"/>
                      <a:pt x="182" y="0"/>
                      <a:pt x="182" y="0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24" y="109"/>
                      <a:pt x="6" y="98"/>
                      <a:pt x="3" y="81"/>
                    </a:cubicBezTo>
                    <a:cubicBezTo>
                      <a:pt x="3" y="81"/>
                      <a:pt x="3" y="81"/>
                      <a:pt x="3" y="81"/>
                    </a:cubicBezTo>
                    <a:cubicBezTo>
                      <a:pt x="0" y="66"/>
                      <a:pt x="9" y="51"/>
                      <a:pt x="24" y="47"/>
                    </a:cubicBezTo>
                    <a:close/>
                  </a:path>
                </a:pathLst>
              </a:custGeom>
              <a:solidFill>
                <a:srgbClr val="EF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任意多边形 55">
                <a:extLst>
                  <a:ext uri="{FF2B5EF4-FFF2-40B4-BE49-F238E27FC236}">
                    <a16:creationId xmlns:a16="http://schemas.microsoft.com/office/drawing/2014/main" id="{A62DA36B-78B4-4E74-BA3C-6AB69D921483}"/>
                  </a:ext>
                </a:extLst>
              </p:cNvPr>
              <p:cNvSpPr/>
              <p:nvPr/>
            </p:nvSpPr>
            <p:spPr bwMode="auto">
              <a:xfrm>
                <a:off x="6713538" y="2644776"/>
                <a:ext cx="239713" cy="242888"/>
              </a:xfrm>
              <a:custGeom>
                <a:avLst/>
                <a:gdLst>
                  <a:gd name="T0" fmla="*/ 61 w 73"/>
                  <a:gd name="T1" fmla="*/ 59 h 74"/>
                  <a:gd name="T2" fmla="*/ 14 w 73"/>
                  <a:gd name="T3" fmla="*/ 61 h 74"/>
                  <a:gd name="T4" fmla="*/ 12 w 73"/>
                  <a:gd name="T5" fmla="*/ 14 h 74"/>
                  <a:gd name="T6" fmla="*/ 59 w 73"/>
                  <a:gd name="T7" fmla="*/ 12 h 74"/>
                  <a:gd name="T8" fmla="*/ 61 w 73"/>
                  <a:gd name="T9" fmla="*/ 5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61" y="59"/>
                    </a:moveTo>
                    <a:cubicBezTo>
                      <a:pt x="49" y="72"/>
                      <a:pt x="28" y="74"/>
                      <a:pt x="14" y="61"/>
                    </a:cubicBezTo>
                    <a:cubicBezTo>
                      <a:pt x="1" y="49"/>
                      <a:pt x="0" y="28"/>
                      <a:pt x="12" y="14"/>
                    </a:cubicBezTo>
                    <a:cubicBezTo>
                      <a:pt x="24" y="1"/>
                      <a:pt x="45" y="0"/>
                      <a:pt x="59" y="12"/>
                    </a:cubicBezTo>
                    <a:cubicBezTo>
                      <a:pt x="72" y="24"/>
                      <a:pt x="73" y="45"/>
                      <a:pt x="61" y="59"/>
                    </a:cubicBezTo>
                    <a:close/>
                  </a:path>
                </a:pathLst>
              </a:custGeom>
              <a:solidFill>
                <a:srgbClr val="EF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任意多边形 56">
                <a:extLst>
                  <a:ext uri="{FF2B5EF4-FFF2-40B4-BE49-F238E27FC236}">
                    <a16:creationId xmlns:a16="http://schemas.microsoft.com/office/drawing/2014/main" id="{1EEF0703-9777-4E48-B8D8-977EB4C18259}"/>
                  </a:ext>
                </a:extLst>
              </p:cNvPr>
              <p:cNvSpPr/>
              <p:nvPr/>
            </p:nvSpPr>
            <p:spPr bwMode="auto">
              <a:xfrm>
                <a:off x="6683376" y="2614613"/>
                <a:ext cx="134938" cy="230188"/>
              </a:xfrm>
              <a:custGeom>
                <a:avLst/>
                <a:gdLst>
                  <a:gd name="T0" fmla="*/ 41 w 41"/>
                  <a:gd name="T1" fmla="*/ 20 h 70"/>
                  <a:gd name="T2" fmla="*/ 23 w 41"/>
                  <a:gd name="T3" fmla="*/ 12 h 70"/>
                  <a:gd name="T4" fmla="*/ 23 w 41"/>
                  <a:gd name="T5" fmla="*/ 70 h 70"/>
                  <a:gd name="T6" fmla="*/ 41 w 41"/>
                  <a:gd name="T7" fmla="*/ 2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70">
                    <a:moveTo>
                      <a:pt x="41" y="20"/>
                    </a:moveTo>
                    <a:cubicBezTo>
                      <a:pt x="41" y="20"/>
                      <a:pt x="35" y="0"/>
                      <a:pt x="23" y="12"/>
                    </a:cubicBezTo>
                    <a:cubicBezTo>
                      <a:pt x="10" y="24"/>
                      <a:pt x="0" y="46"/>
                      <a:pt x="23" y="70"/>
                    </a:cubicBezTo>
                    <a:lnTo>
                      <a:pt x="41" y="20"/>
                    </a:lnTo>
                    <a:close/>
                  </a:path>
                </a:pathLst>
              </a:custGeom>
              <a:solidFill>
                <a:srgbClr val="EF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任意多边形 57">
                <a:extLst>
                  <a:ext uri="{FF2B5EF4-FFF2-40B4-BE49-F238E27FC236}">
                    <a16:creationId xmlns:a16="http://schemas.microsoft.com/office/drawing/2014/main" id="{00FAABE0-EFA7-4939-941C-43E6F0BF1D8C}"/>
                  </a:ext>
                </a:extLst>
              </p:cNvPr>
              <p:cNvSpPr/>
              <p:nvPr/>
            </p:nvSpPr>
            <p:spPr bwMode="auto">
              <a:xfrm>
                <a:off x="6194426" y="2235201"/>
                <a:ext cx="287338" cy="300038"/>
              </a:xfrm>
              <a:custGeom>
                <a:avLst/>
                <a:gdLst>
                  <a:gd name="T0" fmla="*/ 181 w 181"/>
                  <a:gd name="T1" fmla="*/ 189 h 189"/>
                  <a:gd name="T2" fmla="*/ 81 w 181"/>
                  <a:gd name="T3" fmla="*/ 0 h 189"/>
                  <a:gd name="T4" fmla="*/ 0 w 181"/>
                  <a:gd name="T5" fmla="*/ 75 h 189"/>
                  <a:gd name="T6" fmla="*/ 181 w 181"/>
                  <a:gd name="T7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189">
                    <a:moveTo>
                      <a:pt x="181" y="189"/>
                    </a:moveTo>
                    <a:lnTo>
                      <a:pt x="81" y="0"/>
                    </a:lnTo>
                    <a:lnTo>
                      <a:pt x="0" y="75"/>
                    </a:lnTo>
                    <a:lnTo>
                      <a:pt x="181" y="189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任意多边形 58">
                <a:extLst>
                  <a:ext uri="{FF2B5EF4-FFF2-40B4-BE49-F238E27FC236}">
                    <a16:creationId xmlns:a16="http://schemas.microsoft.com/office/drawing/2014/main" id="{476864A5-6879-4B95-AA76-BAA8B2CE9C3E}"/>
                  </a:ext>
                </a:extLst>
              </p:cNvPr>
              <p:cNvSpPr/>
              <p:nvPr/>
            </p:nvSpPr>
            <p:spPr bwMode="auto">
              <a:xfrm>
                <a:off x="6069013" y="2798763"/>
                <a:ext cx="366713" cy="357188"/>
              </a:xfrm>
              <a:custGeom>
                <a:avLst/>
                <a:gdLst>
                  <a:gd name="T0" fmla="*/ 110 w 111"/>
                  <a:gd name="T1" fmla="*/ 23 h 108"/>
                  <a:gd name="T2" fmla="*/ 90 w 111"/>
                  <a:gd name="T3" fmla="*/ 108 h 108"/>
                  <a:gd name="T4" fmla="*/ 0 w 111"/>
                  <a:gd name="T5" fmla="*/ 73 h 108"/>
                  <a:gd name="T6" fmla="*/ 22 w 111"/>
                  <a:gd name="T7" fmla="*/ 12 h 108"/>
                  <a:gd name="T8" fmla="*/ 110 w 111"/>
                  <a:gd name="T9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08">
                    <a:moveTo>
                      <a:pt x="110" y="23"/>
                    </a:moveTo>
                    <a:cubicBezTo>
                      <a:pt x="110" y="23"/>
                      <a:pt x="111" y="64"/>
                      <a:pt x="90" y="108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19" y="41"/>
                      <a:pt x="22" y="12"/>
                    </a:cubicBezTo>
                    <a:cubicBezTo>
                      <a:pt x="22" y="12"/>
                      <a:pt x="82" y="0"/>
                      <a:pt x="110" y="23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任意多边形 59">
                <a:extLst>
                  <a:ext uri="{FF2B5EF4-FFF2-40B4-BE49-F238E27FC236}">
                    <a16:creationId xmlns:a16="http://schemas.microsoft.com/office/drawing/2014/main" id="{87A184A1-021C-4385-8B71-18C69B599710}"/>
                  </a:ext>
                </a:extLst>
              </p:cNvPr>
              <p:cNvSpPr/>
              <p:nvPr/>
            </p:nvSpPr>
            <p:spPr bwMode="auto">
              <a:xfrm>
                <a:off x="6049963" y="2244726"/>
                <a:ext cx="566738" cy="630238"/>
              </a:xfrm>
              <a:custGeom>
                <a:avLst/>
                <a:gdLst>
                  <a:gd name="T0" fmla="*/ 42 w 172"/>
                  <a:gd name="T1" fmla="*/ 6 h 191"/>
                  <a:gd name="T2" fmla="*/ 87 w 172"/>
                  <a:gd name="T3" fmla="*/ 36 h 191"/>
                  <a:gd name="T4" fmla="*/ 106 w 172"/>
                  <a:gd name="T5" fmla="*/ 57 h 191"/>
                  <a:gd name="T6" fmla="*/ 134 w 172"/>
                  <a:gd name="T7" fmla="*/ 76 h 191"/>
                  <a:gd name="T8" fmla="*/ 165 w 172"/>
                  <a:gd name="T9" fmla="*/ 132 h 191"/>
                  <a:gd name="T10" fmla="*/ 121 w 172"/>
                  <a:gd name="T11" fmla="*/ 175 h 191"/>
                  <a:gd name="T12" fmla="*/ 116 w 172"/>
                  <a:gd name="T13" fmla="*/ 191 h 191"/>
                  <a:gd name="T14" fmla="*/ 27 w 172"/>
                  <a:gd name="T15" fmla="*/ 190 h 191"/>
                  <a:gd name="T16" fmla="*/ 0 w 172"/>
                  <a:gd name="T17" fmla="*/ 105 h 191"/>
                  <a:gd name="T18" fmla="*/ 42 w 172"/>
                  <a:gd name="T19" fmla="*/ 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91">
                    <a:moveTo>
                      <a:pt x="42" y="6"/>
                    </a:moveTo>
                    <a:cubicBezTo>
                      <a:pt x="42" y="6"/>
                      <a:pt x="64" y="0"/>
                      <a:pt x="87" y="36"/>
                    </a:cubicBezTo>
                    <a:cubicBezTo>
                      <a:pt x="92" y="44"/>
                      <a:pt x="99" y="50"/>
                      <a:pt x="106" y="57"/>
                    </a:cubicBezTo>
                    <a:cubicBezTo>
                      <a:pt x="114" y="64"/>
                      <a:pt x="124" y="72"/>
                      <a:pt x="134" y="76"/>
                    </a:cubicBezTo>
                    <a:cubicBezTo>
                      <a:pt x="153" y="85"/>
                      <a:pt x="172" y="112"/>
                      <a:pt x="165" y="132"/>
                    </a:cubicBezTo>
                    <a:cubicBezTo>
                      <a:pt x="158" y="151"/>
                      <a:pt x="138" y="170"/>
                      <a:pt x="121" y="175"/>
                    </a:cubicBezTo>
                    <a:cubicBezTo>
                      <a:pt x="116" y="191"/>
                      <a:pt x="116" y="191"/>
                      <a:pt x="116" y="191"/>
                    </a:cubicBezTo>
                    <a:cubicBezTo>
                      <a:pt x="116" y="191"/>
                      <a:pt x="69" y="182"/>
                      <a:pt x="27" y="190"/>
                    </a:cubicBezTo>
                    <a:cubicBezTo>
                      <a:pt x="27" y="190"/>
                      <a:pt x="0" y="146"/>
                      <a:pt x="0" y="105"/>
                    </a:cubicBezTo>
                    <a:cubicBezTo>
                      <a:pt x="0" y="99"/>
                      <a:pt x="42" y="6"/>
                      <a:pt x="42" y="6"/>
                    </a:cubicBezTo>
                    <a:close/>
                  </a:path>
                </a:pathLst>
              </a:custGeom>
              <a:solidFill>
                <a:srgbClr val="0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任意多边形 60">
                <a:extLst>
                  <a:ext uri="{FF2B5EF4-FFF2-40B4-BE49-F238E27FC236}">
                    <a16:creationId xmlns:a16="http://schemas.microsoft.com/office/drawing/2014/main" id="{70BE0E51-BB55-4634-85C1-787F520C2566}"/>
                  </a:ext>
                </a:extLst>
              </p:cNvPr>
              <p:cNvSpPr/>
              <p:nvPr/>
            </p:nvSpPr>
            <p:spPr bwMode="auto">
              <a:xfrm>
                <a:off x="5561013" y="3567113"/>
                <a:ext cx="511175" cy="719138"/>
              </a:xfrm>
              <a:custGeom>
                <a:avLst/>
                <a:gdLst>
                  <a:gd name="T0" fmla="*/ 155 w 155"/>
                  <a:gd name="T1" fmla="*/ 78 h 218"/>
                  <a:gd name="T2" fmla="*/ 76 w 155"/>
                  <a:gd name="T3" fmla="*/ 197 h 218"/>
                  <a:gd name="T4" fmla="*/ 23 w 155"/>
                  <a:gd name="T5" fmla="*/ 206 h 218"/>
                  <a:gd name="T6" fmla="*/ 23 w 155"/>
                  <a:gd name="T7" fmla="*/ 206 h 218"/>
                  <a:gd name="T8" fmla="*/ 6 w 155"/>
                  <a:gd name="T9" fmla="*/ 162 h 218"/>
                  <a:gd name="T10" fmla="*/ 72 w 155"/>
                  <a:gd name="T11" fmla="*/ 0 h 218"/>
                  <a:gd name="T12" fmla="*/ 155 w 155"/>
                  <a:gd name="T13" fmla="*/ 7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218">
                    <a:moveTo>
                      <a:pt x="155" y="78"/>
                    </a:moveTo>
                    <a:cubicBezTo>
                      <a:pt x="76" y="197"/>
                      <a:pt x="76" y="197"/>
                      <a:pt x="76" y="197"/>
                    </a:cubicBezTo>
                    <a:cubicBezTo>
                      <a:pt x="64" y="214"/>
                      <a:pt x="40" y="218"/>
                      <a:pt x="23" y="206"/>
                    </a:cubicBezTo>
                    <a:cubicBezTo>
                      <a:pt x="23" y="206"/>
                      <a:pt x="23" y="206"/>
                      <a:pt x="23" y="206"/>
                    </a:cubicBezTo>
                    <a:cubicBezTo>
                      <a:pt x="9" y="196"/>
                      <a:pt x="0" y="178"/>
                      <a:pt x="6" y="162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55" y="78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任意多边形 61">
                <a:extLst>
                  <a:ext uri="{FF2B5EF4-FFF2-40B4-BE49-F238E27FC236}">
                    <a16:creationId xmlns:a16="http://schemas.microsoft.com/office/drawing/2014/main" id="{3731A7EB-F16F-4C0D-A02C-4EA3C34F8008}"/>
                  </a:ext>
                </a:extLst>
              </p:cNvPr>
              <p:cNvSpPr/>
              <p:nvPr/>
            </p:nvSpPr>
            <p:spPr bwMode="auto">
              <a:xfrm>
                <a:off x="5713413" y="3263901"/>
                <a:ext cx="523875" cy="584200"/>
              </a:xfrm>
              <a:custGeom>
                <a:avLst/>
                <a:gdLst>
                  <a:gd name="T0" fmla="*/ 104 w 330"/>
                  <a:gd name="T1" fmla="*/ 0 h 368"/>
                  <a:gd name="T2" fmla="*/ 0 w 330"/>
                  <a:gd name="T3" fmla="*/ 245 h 368"/>
                  <a:gd name="T4" fmla="*/ 216 w 330"/>
                  <a:gd name="T5" fmla="*/ 368 h 368"/>
                  <a:gd name="T6" fmla="*/ 330 w 330"/>
                  <a:gd name="T7" fmla="*/ 181 h 368"/>
                  <a:gd name="T8" fmla="*/ 104 w 330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368">
                    <a:moveTo>
                      <a:pt x="104" y="0"/>
                    </a:moveTo>
                    <a:lnTo>
                      <a:pt x="0" y="245"/>
                    </a:lnTo>
                    <a:lnTo>
                      <a:pt x="216" y="368"/>
                    </a:lnTo>
                    <a:lnTo>
                      <a:pt x="330" y="18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E15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任意多边形 62">
                <a:extLst>
                  <a:ext uri="{FF2B5EF4-FFF2-40B4-BE49-F238E27FC236}">
                    <a16:creationId xmlns:a16="http://schemas.microsoft.com/office/drawing/2014/main" id="{DF3F0E66-2BE6-4590-8E12-DE4E257297BA}"/>
                  </a:ext>
                </a:extLst>
              </p:cNvPr>
              <p:cNvSpPr/>
              <p:nvPr/>
            </p:nvSpPr>
            <p:spPr bwMode="auto">
              <a:xfrm>
                <a:off x="4670426" y="4016376"/>
                <a:ext cx="1062038" cy="471488"/>
              </a:xfrm>
              <a:custGeom>
                <a:avLst/>
                <a:gdLst>
                  <a:gd name="T0" fmla="*/ 669 w 669"/>
                  <a:gd name="T1" fmla="*/ 158 h 297"/>
                  <a:gd name="T2" fmla="*/ 33 w 669"/>
                  <a:gd name="T3" fmla="*/ 297 h 297"/>
                  <a:gd name="T4" fmla="*/ 0 w 669"/>
                  <a:gd name="T5" fmla="*/ 199 h 297"/>
                  <a:gd name="T6" fmla="*/ 601 w 669"/>
                  <a:gd name="T7" fmla="*/ 0 h 297"/>
                  <a:gd name="T8" fmla="*/ 669 w 669"/>
                  <a:gd name="T9" fmla="*/ 158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9" h="297">
                    <a:moveTo>
                      <a:pt x="669" y="158"/>
                    </a:moveTo>
                    <a:lnTo>
                      <a:pt x="33" y="297"/>
                    </a:lnTo>
                    <a:lnTo>
                      <a:pt x="0" y="199"/>
                    </a:lnTo>
                    <a:lnTo>
                      <a:pt x="601" y="0"/>
                    </a:lnTo>
                    <a:lnTo>
                      <a:pt x="669" y="158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任意多边形 63">
                <a:extLst>
                  <a:ext uri="{FF2B5EF4-FFF2-40B4-BE49-F238E27FC236}">
                    <a16:creationId xmlns:a16="http://schemas.microsoft.com/office/drawing/2014/main" id="{F9B56DFE-AD95-46EB-9B69-83F80F36B733}"/>
                  </a:ext>
                </a:extLst>
              </p:cNvPr>
              <p:cNvSpPr/>
              <p:nvPr/>
            </p:nvSpPr>
            <p:spPr bwMode="auto">
              <a:xfrm>
                <a:off x="4670426" y="4224338"/>
                <a:ext cx="406400" cy="263525"/>
              </a:xfrm>
              <a:custGeom>
                <a:avLst/>
                <a:gdLst>
                  <a:gd name="T0" fmla="*/ 204 w 256"/>
                  <a:gd name="T1" fmla="*/ 0 h 166"/>
                  <a:gd name="T2" fmla="*/ 256 w 256"/>
                  <a:gd name="T3" fmla="*/ 118 h 166"/>
                  <a:gd name="T4" fmla="*/ 33 w 256"/>
                  <a:gd name="T5" fmla="*/ 166 h 166"/>
                  <a:gd name="T6" fmla="*/ 0 w 256"/>
                  <a:gd name="T7" fmla="*/ 68 h 166"/>
                  <a:gd name="T8" fmla="*/ 204 w 256"/>
                  <a:gd name="T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166">
                    <a:moveTo>
                      <a:pt x="204" y="0"/>
                    </a:moveTo>
                    <a:lnTo>
                      <a:pt x="256" y="118"/>
                    </a:lnTo>
                    <a:lnTo>
                      <a:pt x="33" y="166"/>
                    </a:lnTo>
                    <a:lnTo>
                      <a:pt x="0" y="68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任意多边形 64">
                <a:extLst>
                  <a:ext uri="{FF2B5EF4-FFF2-40B4-BE49-F238E27FC236}">
                    <a16:creationId xmlns:a16="http://schemas.microsoft.com/office/drawing/2014/main" id="{052A159F-6E7A-4B96-80F9-44972F1434B4}"/>
                  </a:ext>
                </a:extLst>
              </p:cNvPr>
              <p:cNvSpPr/>
              <p:nvPr/>
            </p:nvSpPr>
            <p:spPr bwMode="auto">
              <a:xfrm>
                <a:off x="4548188" y="4322763"/>
                <a:ext cx="244475" cy="547688"/>
              </a:xfrm>
              <a:custGeom>
                <a:avLst/>
                <a:gdLst>
                  <a:gd name="T0" fmla="*/ 45 w 74"/>
                  <a:gd name="T1" fmla="*/ 0 h 166"/>
                  <a:gd name="T2" fmla="*/ 74 w 74"/>
                  <a:gd name="T3" fmla="*/ 46 h 166"/>
                  <a:gd name="T4" fmla="*/ 50 w 74"/>
                  <a:gd name="T5" fmla="*/ 166 h 166"/>
                  <a:gd name="T6" fmla="*/ 0 w 74"/>
                  <a:gd name="T7" fmla="*/ 0 h 166"/>
                  <a:gd name="T8" fmla="*/ 45 w 74"/>
                  <a:gd name="T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66">
                    <a:moveTo>
                      <a:pt x="45" y="0"/>
                    </a:moveTo>
                    <a:cubicBezTo>
                      <a:pt x="45" y="0"/>
                      <a:pt x="41" y="41"/>
                      <a:pt x="74" y="46"/>
                    </a:cubicBezTo>
                    <a:cubicBezTo>
                      <a:pt x="50" y="166"/>
                      <a:pt x="50" y="166"/>
                      <a:pt x="50" y="16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B0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任意多边形 65">
                <a:extLst>
                  <a:ext uri="{FF2B5EF4-FFF2-40B4-BE49-F238E27FC236}">
                    <a16:creationId xmlns:a16="http://schemas.microsoft.com/office/drawing/2014/main" id="{79712EC9-77C7-4740-A03D-C306BA11FDB1}"/>
                  </a:ext>
                </a:extLst>
              </p:cNvPr>
              <p:cNvSpPr/>
              <p:nvPr/>
            </p:nvSpPr>
            <p:spPr bwMode="auto">
              <a:xfrm>
                <a:off x="4508501" y="4322763"/>
                <a:ext cx="204788" cy="563563"/>
              </a:xfrm>
              <a:custGeom>
                <a:avLst/>
                <a:gdLst>
                  <a:gd name="T0" fmla="*/ 102 w 129"/>
                  <a:gd name="T1" fmla="*/ 355 h 355"/>
                  <a:gd name="T2" fmla="*/ 0 w 129"/>
                  <a:gd name="T3" fmla="*/ 10 h 355"/>
                  <a:gd name="T4" fmla="*/ 25 w 129"/>
                  <a:gd name="T5" fmla="*/ 0 h 355"/>
                  <a:gd name="T6" fmla="*/ 129 w 129"/>
                  <a:gd name="T7" fmla="*/ 345 h 355"/>
                  <a:gd name="T8" fmla="*/ 102 w 129"/>
                  <a:gd name="T9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355">
                    <a:moveTo>
                      <a:pt x="102" y="355"/>
                    </a:moveTo>
                    <a:lnTo>
                      <a:pt x="0" y="10"/>
                    </a:lnTo>
                    <a:lnTo>
                      <a:pt x="25" y="0"/>
                    </a:lnTo>
                    <a:lnTo>
                      <a:pt x="129" y="345"/>
                    </a:lnTo>
                    <a:lnTo>
                      <a:pt x="102" y="3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任意多边形 66">
                <a:extLst>
                  <a:ext uri="{FF2B5EF4-FFF2-40B4-BE49-F238E27FC236}">
                    <a16:creationId xmlns:a16="http://schemas.microsoft.com/office/drawing/2014/main" id="{A1FF019E-E4FE-4D32-A576-58F4A9683B2C}"/>
                  </a:ext>
                </a:extLst>
              </p:cNvPr>
              <p:cNvSpPr/>
              <p:nvPr/>
            </p:nvSpPr>
            <p:spPr bwMode="auto">
              <a:xfrm>
                <a:off x="6184901" y="3563938"/>
                <a:ext cx="642938" cy="581025"/>
              </a:xfrm>
              <a:custGeom>
                <a:avLst/>
                <a:gdLst>
                  <a:gd name="T0" fmla="*/ 104 w 195"/>
                  <a:gd name="T1" fmla="*/ 0 h 176"/>
                  <a:gd name="T2" fmla="*/ 183 w 195"/>
                  <a:gd name="T3" fmla="*/ 103 h 176"/>
                  <a:gd name="T4" fmla="*/ 178 w 195"/>
                  <a:gd name="T5" fmla="*/ 159 h 176"/>
                  <a:gd name="T6" fmla="*/ 178 w 195"/>
                  <a:gd name="T7" fmla="*/ 159 h 176"/>
                  <a:gd name="T8" fmla="*/ 118 w 195"/>
                  <a:gd name="T9" fmla="*/ 161 h 176"/>
                  <a:gd name="T10" fmla="*/ 0 w 195"/>
                  <a:gd name="T11" fmla="*/ 57 h 176"/>
                  <a:gd name="T12" fmla="*/ 104 w 195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76">
                    <a:moveTo>
                      <a:pt x="104" y="0"/>
                    </a:moveTo>
                    <a:cubicBezTo>
                      <a:pt x="183" y="103"/>
                      <a:pt x="183" y="103"/>
                      <a:pt x="183" y="103"/>
                    </a:cubicBezTo>
                    <a:cubicBezTo>
                      <a:pt x="195" y="120"/>
                      <a:pt x="193" y="144"/>
                      <a:pt x="178" y="159"/>
                    </a:cubicBezTo>
                    <a:cubicBezTo>
                      <a:pt x="178" y="159"/>
                      <a:pt x="178" y="159"/>
                      <a:pt x="178" y="159"/>
                    </a:cubicBezTo>
                    <a:cubicBezTo>
                      <a:pt x="162" y="175"/>
                      <a:pt x="136" y="176"/>
                      <a:pt x="118" y="161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任意多边形 67">
                <a:extLst>
                  <a:ext uri="{FF2B5EF4-FFF2-40B4-BE49-F238E27FC236}">
                    <a16:creationId xmlns:a16="http://schemas.microsoft.com/office/drawing/2014/main" id="{6A000B07-B0AE-4A70-8FBC-ABCA58149477}"/>
                  </a:ext>
                </a:extLst>
              </p:cNvPr>
              <p:cNvSpPr/>
              <p:nvPr/>
            </p:nvSpPr>
            <p:spPr bwMode="auto">
              <a:xfrm>
                <a:off x="5778501" y="2994026"/>
                <a:ext cx="749300" cy="866775"/>
              </a:xfrm>
              <a:custGeom>
                <a:avLst/>
                <a:gdLst>
                  <a:gd name="T0" fmla="*/ 95 w 227"/>
                  <a:gd name="T1" fmla="*/ 0 h 263"/>
                  <a:gd name="T2" fmla="*/ 8 w 227"/>
                  <a:gd name="T3" fmla="*/ 74 h 263"/>
                  <a:gd name="T4" fmla="*/ 27 w 227"/>
                  <a:gd name="T5" fmla="*/ 158 h 263"/>
                  <a:gd name="T6" fmla="*/ 139 w 227"/>
                  <a:gd name="T7" fmla="*/ 263 h 263"/>
                  <a:gd name="T8" fmla="*/ 227 w 227"/>
                  <a:gd name="T9" fmla="*/ 173 h 263"/>
                  <a:gd name="T10" fmla="*/ 168 w 227"/>
                  <a:gd name="T11" fmla="*/ 80 h 263"/>
                  <a:gd name="T12" fmla="*/ 185 w 227"/>
                  <a:gd name="T13" fmla="*/ 33 h 263"/>
                  <a:gd name="T14" fmla="*/ 95 w 227"/>
                  <a:gd name="T1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63">
                    <a:moveTo>
                      <a:pt x="95" y="0"/>
                    </a:moveTo>
                    <a:cubicBezTo>
                      <a:pt x="37" y="18"/>
                      <a:pt x="16" y="47"/>
                      <a:pt x="8" y="74"/>
                    </a:cubicBezTo>
                    <a:cubicBezTo>
                      <a:pt x="0" y="102"/>
                      <a:pt x="8" y="136"/>
                      <a:pt x="27" y="158"/>
                    </a:cubicBezTo>
                    <a:cubicBezTo>
                      <a:pt x="139" y="263"/>
                      <a:pt x="139" y="263"/>
                      <a:pt x="139" y="263"/>
                    </a:cubicBezTo>
                    <a:cubicBezTo>
                      <a:pt x="227" y="173"/>
                      <a:pt x="227" y="173"/>
                      <a:pt x="227" y="173"/>
                    </a:cubicBezTo>
                    <a:cubicBezTo>
                      <a:pt x="168" y="80"/>
                      <a:pt x="168" y="80"/>
                      <a:pt x="168" y="80"/>
                    </a:cubicBezTo>
                    <a:cubicBezTo>
                      <a:pt x="185" y="33"/>
                      <a:pt x="185" y="33"/>
                      <a:pt x="185" y="33"/>
                    </a:cubicBez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52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任意多边形 68">
                <a:extLst>
                  <a:ext uri="{FF2B5EF4-FFF2-40B4-BE49-F238E27FC236}">
                    <a16:creationId xmlns:a16="http://schemas.microsoft.com/office/drawing/2014/main" id="{B4142F76-738A-4D4C-9F65-71110907D238}"/>
                  </a:ext>
                </a:extLst>
              </p:cNvPr>
              <p:cNvSpPr/>
              <p:nvPr/>
            </p:nvSpPr>
            <p:spPr bwMode="auto">
              <a:xfrm>
                <a:off x="6573838" y="3937001"/>
                <a:ext cx="561975" cy="1077913"/>
              </a:xfrm>
              <a:custGeom>
                <a:avLst/>
                <a:gdLst>
                  <a:gd name="T0" fmla="*/ 146 w 354"/>
                  <a:gd name="T1" fmla="*/ 0 h 679"/>
                  <a:gd name="T2" fmla="*/ 354 w 354"/>
                  <a:gd name="T3" fmla="*/ 633 h 679"/>
                  <a:gd name="T4" fmla="*/ 258 w 354"/>
                  <a:gd name="T5" fmla="*/ 679 h 679"/>
                  <a:gd name="T6" fmla="*/ 0 w 354"/>
                  <a:gd name="T7" fmla="*/ 100 h 679"/>
                  <a:gd name="T8" fmla="*/ 146 w 35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" h="679">
                    <a:moveTo>
                      <a:pt x="146" y="0"/>
                    </a:moveTo>
                    <a:lnTo>
                      <a:pt x="354" y="633"/>
                    </a:lnTo>
                    <a:lnTo>
                      <a:pt x="258" y="679"/>
                    </a:lnTo>
                    <a:lnTo>
                      <a:pt x="0" y="10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任意多边形 69">
                <a:extLst>
                  <a:ext uri="{FF2B5EF4-FFF2-40B4-BE49-F238E27FC236}">
                    <a16:creationId xmlns:a16="http://schemas.microsoft.com/office/drawing/2014/main" id="{D8125E88-29EA-450D-8122-2249A9E5204A}"/>
                  </a:ext>
                </a:extLst>
              </p:cNvPr>
              <p:cNvSpPr/>
              <p:nvPr/>
            </p:nvSpPr>
            <p:spPr bwMode="auto">
              <a:xfrm>
                <a:off x="6851651" y="4629151"/>
                <a:ext cx="284163" cy="385763"/>
              </a:xfrm>
              <a:custGeom>
                <a:avLst/>
                <a:gdLst>
                  <a:gd name="T0" fmla="*/ 114 w 179"/>
                  <a:gd name="T1" fmla="*/ 0 h 243"/>
                  <a:gd name="T2" fmla="*/ 179 w 179"/>
                  <a:gd name="T3" fmla="*/ 197 h 243"/>
                  <a:gd name="T4" fmla="*/ 83 w 179"/>
                  <a:gd name="T5" fmla="*/ 243 h 243"/>
                  <a:gd name="T6" fmla="*/ 0 w 179"/>
                  <a:gd name="T7" fmla="*/ 54 h 243"/>
                  <a:gd name="T8" fmla="*/ 114 w 179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243">
                    <a:moveTo>
                      <a:pt x="114" y="0"/>
                    </a:moveTo>
                    <a:lnTo>
                      <a:pt x="179" y="197"/>
                    </a:lnTo>
                    <a:lnTo>
                      <a:pt x="83" y="243"/>
                    </a:lnTo>
                    <a:lnTo>
                      <a:pt x="0" y="5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任意多边形 70">
                <a:extLst>
                  <a:ext uri="{FF2B5EF4-FFF2-40B4-BE49-F238E27FC236}">
                    <a16:creationId xmlns:a16="http://schemas.microsoft.com/office/drawing/2014/main" id="{BC3B06E3-D959-4325-9D3C-D2D1B0C181A4}"/>
                  </a:ext>
                </a:extLst>
              </p:cNvPr>
              <p:cNvSpPr/>
              <p:nvPr/>
            </p:nvSpPr>
            <p:spPr bwMode="auto">
              <a:xfrm>
                <a:off x="6973888" y="4876801"/>
                <a:ext cx="544513" cy="257175"/>
              </a:xfrm>
              <a:custGeom>
                <a:avLst/>
                <a:gdLst>
                  <a:gd name="T0" fmla="*/ 0 w 165"/>
                  <a:gd name="T1" fmla="*/ 34 h 78"/>
                  <a:gd name="T2" fmla="*/ 42 w 165"/>
                  <a:gd name="T3" fmla="*/ 0 h 78"/>
                  <a:gd name="T4" fmla="*/ 165 w 165"/>
                  <a:gd name="T5" fmla="*/ 12 h 78"/>
                  <a:gd name="T6" fmla="*/ 4 w 165"/>
                  <a:gd name="T7" fmla="*/ 78 h 78"/>
                  <a:gd name="T8" fmla="*/ 0 w 165"/>
                  <a:gd name="T9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78">
                    <a:moveTo>
                      <a:pt x="0" y="34"/>
                    </a:moveTo>
                    <a:cubicBezTo>
                      <a:pt x="0" y="34"/>
                      <a:pt x="41" y="33"/>
                      <a:pt x="42" y="0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4" y="78"/>
                      <a:pt x="4" y="78"/>
                      <a:pt x="4" y="78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1B0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任意多边形 71">
                <a:extLst>
                  <a:ext uri="{FF2B5EF4-FFF2-40B4-BE49-F238E27FC236}">
                    <a16:creationId xmlns:a16="http://schemas.microsoft.com/office/drawing/2014/main" id="{CA7BEEBF-3781-4A05-BF5B-A73E61C131B6}"/>
                  </a:ext>
                </a:extLst>
              </p:cNvPr>
              <p:cNvSpPr/>
              <p:nvPr/>
            </p:nvSpPr>
            <p:spPr bwMode="auto">
              <a:xfrm>
                <a:off x="6986588" y="4916488"/>
                <a:ext cx="550863" cy="257175"/>
              </a:xfrm>
              <a:custGeom>
                <a:avLst/>
                <a:gdLst>
                  <a:gd name="T0" fmla="*/ 347 w 347"/>
                  <a:gd name="T1" fmla="*/ 25 h 162"/>
                  <a:gd name="T2" fmla="*/ 12 w 347"/>
                  <a:gd name="T3" fmla="*/ 162 h 162"/>
                  <a:gd name="T4" fmla="*/ 0 w 347"/>
                  <a:gd name="T5" fmla="*/ 137 h 162"/>
                  <a:gd name="T6" fmla="*/ 335 w 347"/>
                  <a:gd name="T7" fmla="*/ 0 h 162"/>
                  <a:gd name="T8" fmla="*/ 347 w 347"/>
                  <a:gd name="T9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62">
                    <a:moveTo>
                      <a:pt x="347" y="25"/>
                    </a:moveTo>
                    <a:lnTo>
                      <a:pt x="12" y="162"/>
                    </a:lnTo>
                    <a:lnTo>
                      <a:pt x="0" y="137"/>
                    </a:lnTo>
                    <a:lnTo>
                      <a:pt x="335" y="0"/>
                    </a:lnTo>
                    <a:lnTo>
                      <a:pt x="347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任意多边形 72">
                <a:extLst>
                  <a:ext uri="{FF2B5EF4-FFF2-40B4-BE49-F238E27FC236}">
                    <a16:creationId xmlns:a16="http://schemas.microsoft.com/office/drawing/2014/main" id="{91A3723D-173A-4062-A3E7-14471F8A6DBD}"/>
                  </a:ext>
                </a:extLst>
              </p:cNvPr>
              <p:cNvSpPr/>
              <p:nvPr/>
            </p:nvSpPr>
            <p:spPr bwMode="auto">
              <a:xfrm>
                <a:off x="5465763" y="2251076"/>
                <a:ext cx="903288" cy="584200"/>
              </a:xfrm>
              <a:custGeom>
                <a:avLst/>
                <a:gdLst>
                  <a:gd name="T0" fmla="*/ 200 w 274"/>
                  <a:gd name="T1" fmla="*/ 8 h 177"/>
                  <a:gd name="T2" fmla="*/ 164 w 274"/>
                  <a:gd name="T3" fmla="*/ 36 h 177"/>
                  <a:gd name="T4" fmla="*/ 17 w 274"/>
                  <a:gd name="T5" fmla="*/ 118 h 177"/>
                  <a:gd name="T6" fmla="*/ 7 w 274"/>
                  <a:gd name="T7" fmla="*/ 156 h 177"/>
                  <a:gd name="T8" fmla="*/ 7 w 274"/>
                  <a:gd name="T9" fmla="*/ 156 h 177"/>
                  <a:gd name="T10" fmla="*/ 48 w 274"/>
                  <a:gd name="T11" fmla="*/ 170 h 177"/>
                  <a:gd name="T12" fmla="*/ 177 w 274"/>
                  <a:gd name="T13" fmla="*/ 103 h 177"/>
                  <a:gd name="T14" fmla="*/ 209 w 274"/>
                  <a:gd name="T15" fmla="*/ 138 h 177"/>
                  <a:gd name="T16" fmla="*/ 241 w 274"/>
                  <a:gd name="T17" fmla="*/ 130 h 177"/>
                  <a:gd name="T18" fmla="*/ 241 w 274"/>
                  <a:gd name="T19" fmla="*/ 19 h 177"/>
                  <a:gd name="T20" fmla="*/ 200 w 274"/>
                  <a:gd name="T21" fmla="*/ 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77">
                    <a:moveTo>
                      <a:pt x="200" y="8"/>
                    </a:moveTo>
                    <a:cubicBezTo>
                      <a:pt x="190" y="13"/>
                      <a:pt x="178" y="22"/>
                      <a:pt x="164" y="36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4" y="126"/>
                      <a:pt x="0" y="143"/>
                      <a:pt x="7" y="156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15" y="168"/>
                      <a:pt x="35" y="177"/>
                      <a:pt x="48" y="170"/>
                    </a:cubicBezTo>
                    <a:cubicBezTo>
                      <a:pt x="177" y="103"/>
                      <a:pt x="177" y="103"/>
                      <a:pt x="177" y="103"/>
                    </a:cubicBezTo>
                    <a:cubicBezTo>
                      <a:pt x="181" y="116"/>
                      <a:pt x="189" y="129"/>
                      <a:pt x="209" y="138"/>
                    </a:cubicBezTo>
                    <a:cubicBezTo>
                      <a:pt x="220" y="143"/>
                      <a:pt x="233" y="139"/>
                      <a:pt x="241" y="130"/>
                    </a:cubicBezTo>
                    <a:cubicBezTo>
                      <a:pt x="256" y="112"/>
                      <a:pt x="274" y="75"/>
                      <a:pt x="241" y="19"/>
                    </a:cubicBezTo>
                    <a:cubicBezTo>
                      <a:pt x="233" y="4"/>
                      <a:pt x="214" y="0"/>
                      <a:pt x="200" y="8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任意多边形 73">
                <a:extLst>
                  <a:ext uri="{FF2B5EF4-FFF2-40B4-BE49-F238E27FC236}">
                    <a16:creationId xmlns:a16="http://schemas.microsoft.com/office/drawing/2014/main" id="{2EA0E28E-A14E-427B-AFC1-AC28E664B821}"/>
                  </a:ext>
                </a:extLst>
              </p:cNvPr>
              <p:cNvSpPr/>
              <p:nvPr/>
            </p:nvSpPr>
            <p:spPr bwMode="auto">
              <a:xfrm>
                <a:off x="6049963" y="2541588"/>
                <a:ext cx="119063" cy="128588"/>
              </a:xfrm>
              <a:custGeom>
                <a:avLst/>
                <a:gdLst>
                  <a:gd name="T0" fmla="*/ 0 w 36"/>
                  <a:gd name="T1" fmla="*/ 15 h 39"/>
                  <a:gd name="T2" fmla="*/ 29 w 36"/>
                  <a:gd name="T3" fmla="*/ 0 h 39"/>
                  <a:gd name="T4" fmla="*/ 15 w 36"/>
                  <a:gd name="T5" fmla="*/ 39 h 39"/>
                  <a:gd name="T6" fmla="*/ 0 w 36"/>
                  <a:gd name="T7" fmla="*/ 1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9">
                    <a:moveTo>
                      <a:pt x="0" y="15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6" y="28"/>
                      <a:pt x="15" y="39"/>
                    </a:cubicBezTo>
                    <a:cubicBezTo>
                      <a:pt x="15" y="39"/>
                      <a:pt x="4" y="30"/>
                      <a:pt x="0" y="15"/>
                    </a:cubicBezTo>
                    <a:close/>
                  </a:path>
                </a:pathLst>
              </a:custGeom>
              <a:solidFill>
                <a:srgbClr val="EF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任意多边形 74">
                <a:extLst>
                  <a:ext uri="{FF2B5EF4-FFF2-40B4-BE49-F238E27FC236}">
                    <a16:creationId xmlns:a16="http://schemas.microsoft.com/office/drawing/2014/main" id="{62E2D9C2-7A1F-4961-BA4C-48FF34F122E8}"/>
                  </a:ext>
                </a:extLst>
              </p:cNvPr>
              <p:cNvSpPr/>
              <p:nvPr/>
            </p:nvSpPr>
            <p:spPr bwMode="auto">
              <a:xfrm>
                <a:off x="5897563" y="3022601"/>
                <a:ext cx="241300" cy="241300"/>
              </a:xfrm>
              <a:custGeom>
                <a:avLst/>
                <a:gdLst>
                  <a:gd name="T0" fmla="*/ 29 w 73"/>
                  <a:gd name="T1" fmla="*/ 69 h 73"/>
                  <a:gd name="T2" fmla="*/ 5 w 73"/>
                  <a:gd name="T3" fmla="*/ 29 h 73"/>
                  <a:gd name="T4" fmla="*/ 45 w 73"/>
                  <a:gd name="T5" fmla="*/ 4 h 73"/>
                  <a:gd name="T6" fmla="*/ 69 w 73"/>
                  <a:gd name="T7" fmla="*/ 44 h 73"/>
                  <a:gd name="T8" fmla="*/ 29 w 73"/>
                  <a:gd name="T9" fmla="*/ 6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29" y="69"/>
                    </a:moveTo>
                    <a:cubicBezTo>
                      <a:pt x="11" y="64"/>
                      <a:pt x="0" y="46"/>
                      <a:pt x="5" y="29"/>
                    </a:cubicBezTo>
                    <a:cubicBezTo>
                      <a:pt x="9" y="11"/>
                      <a:pt x="27" y="0"/>
                      <a:pt x="45" y="4"/>
                    </a:cubicBezTo>
                    <a:cubicBezTo>
                      <a:pt x="63" y="9"/>
                      <a:pt x="73" y="27"/>
                      <a:pt x="69" y="44"/>
                    </a:cubicBezTo>
                    <a:cubicBezTo>
                      <a:pt x="65" y="62"/>
                      <a:pt x="47" y="73"/>
                      <a:pt x="29" y="69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任意多边形 75">
                <a:extLst>
                  <a:ext uri="{FF2B5EF4-FFF2-40B4-BE49-F238E27FC236}">
                    <a16:creationId xmlns:a16="http://schemas.microsoft.com/office/drawing/2014/main" id="{DD1DD5C1-549A-4BF0-B56F-8004E7F2ABBD}"/>
                  </a:ext>
                </a:extLst>
              </p:cNvPr>
              <p:cNvSpPr/>
              <p:nvPr/>
            </p:nvSpPr>
            <p:spPr bwMode="auto">
              <a:xfrm>
                <a:off x="5915026" y="3006726"/>
                <a:ext cx="223838" cy="112713"/>
              </a:xfrm>
              <a:custGeom>
                <a:avLst/>
                <a:gdLst>
                  <a:gd name="T0" fmla="*/ 52 w 68"/>
                  <a:gd name="T1" fmla="*/ 25 h 34"/>
                  <a:gd name="T2" fmla="*/ 51 w 68"/>
                  <a:gd name="T3" fmla="*/ 5 h 34"/>
                  <a:gd name="T4" fmla="*/ 0 w 68"/>
                  <a:gd name="T5" fmla="*/ 34 h 34"/>
                  <a:gd name="T6" fmla="*/ 52 w 68"/>
                  <a:gd name="T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52" y="25"/>
                    </a:moveTo>
                    <a:cubicBezTo>
                      <a:pt x="52" y="25"/>
                      <a:pt x="68" y="11"/>
                      <a:pt x="51" y="5"/>
                    </a:cubicBezTo>
                    <a:cubicBezTo>
                      <a:pt x="35" y="0"/>
                      <a:pt x="10" y="2"/>
                      <a:pt x="0" y="34"/>
                    </a:cubicBezTo>
                    <a:lnTo>
                      <a:pt x="52" y="25"/>
                    </a:ln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任意多边形 76">
                <a:extLst>
                  <a:ext uri="{FF2B5EF4-FFF2-40B4-BE49-F238E27FC236}">
                    <a16:creationId xmlns:a16="http://schemas.microsoft.com/office/drawing/2014/main" id="{E7DD08A5-14D1-4BB8-8B05-2B7E22AD7692}"/>
                  </a:ext>
                </a:extLst>
              </p:cNvPr>
              <p:cNvSpPr/>
              <p:nvPr/>
            </p:nvSpPr>
            <p:spPr bwMode="auto">
              <a:xfrm>
                <a:off x="5465763" y="2614613"/>
                <a:ext cx="554038" cy="550863"/>
              </a:xfrm>
              <a:custGeom>
                <a:avLst/>
                <a:gdLst>
                  <a:gd name="T0" fmla="*/ 58 w 168"/>
                  <a:gd name="T1" fmla="*/ 13 h 167"/>
                  <a:gd name="T2" fmla="*/ 168 w 168"/>
                  <a:gd name="T3" fmla="*/ 138 h 167"/>
                  <a:gd name="T4" fmla="*/ 143 w 168"/>
                  <a:gd name="T5" fmla="*/ 167 h 167"/>
                  <a:gd name="T6" fmla="*/ 14 w 168"/>
                  <a:gd name="T7" fmla="*/ 53 h 167"/>
                  <a:gd name="T8" fmla="*/ 15 w 168"/>
                  <a:gd name="T9" fmla="*/ 9 h 167"/>
                  <a:gd name="T10" fmla="*/ 15 w 168"/>
                  <a:gd name="T11" fmla="*/ 9 h 167"/>
                  <a:gd name="T12" fmla="*/ 58 w 168"/>
                  <a:gd name="T13" fmla="*/ 13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7">
                    <a:moveTo>
                      <a:pt x="58" y="13"/>
                    </a:moveTo>
                    <a:cubicBezTo>
                      <a:pt x="168" y="138"/>
                      <a:pt x="168" y="138"/>
                      <a:pt x="168" y="138"/>
                    </a:cubicBezTo>
                    <a:cubicBezTo>
                      <a:pt x="143" y="167"/>
                      <a:pt x="143" y="167"/>
                      <a:pt x="143" y="167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0" y="41"/>
                      <a:pt x="1" y="21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0"/>
                      <a:pt x="48" y="1"/>
                      <a:pt x="58" y="13"/>
                    </a:cubicBezTo>
                    <a:close/>
                  </a:path>
                </a:pathLst>
              </a:custGeom>
              <a:solidFill>
                <a:srgbClr val="F8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直接连接符 263">
                <a:extLst>
                  <a:ext uri="{FF2B5EF4-FFF2-40B4-BE49-F238E27FC236}">
                    <a16:creationId xmlns:a16="http://schemas.microsoft.com/office/drawing/2014/main" id="{35EC7B03-8C04-4466-AFB9-715A3B0F8F63}"/>
                  </a:ext>
                </a:extLst>
              </p:cNvPr>
              <p:cNvSpPr/>
              <p:nvPr/>
            </p:nvSpPr>
            <p:spPr bwMode="auto">
              <a:xfrm flipH="1" flipV="1">
                <a:off x="5683251" y="2684463"/>
                <a:ext cx="55563" cy="58738"/>
              </a:xfrm>
              <a:prstGeom prst="line">
                <a:avLst/>
              </a:prstGeom>
              <a:noFill/>
              <a:ln w="14288" cap="rnd">
                <a:solidFill>
                  <a:srgbClr val="EFBA8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直接连接符 264">
                <a:extLst>
                  <a:ext uri="{FF2B5EF4-FFF2-40B4-BE49-F238E27FC236}">
                    <a16:creationId xmlns:a16="http://schemas.microsoft.com/office/drawing/2014/main" id="{E1170AEF-F534-436B-9652-996D23BAB162}"/>
                  </a:ext>
                </a:extLst>
              </p:cNvPr>
              <p:cNvSpPr/>
              <p:nvPr/>
            </p:nvSpPr>
            <p:spPr bwMode="auto">
              <a:xfrm flipH="1" flipV="1">
                <a:off x="5683251" y="2684463"/>
                <a:ext cx="55563" cy="58738"/>
              </a:xfrm>
              <a:prstGeom prst="line">
                <a:avLst/>
              </a:prstGeom>
              <a:noFill/>
              <a:ln w="14288" cap="rnd">
                <a:solidFill>
                  <a:srgbClr val="EFBA8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pic>
          <p:nvPicPr>
            <p:cNvPr id="26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AFD276B-1585-1A43-88D0-016D99CC1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7008"/>
            <a:stretch/>
          </p:blipFill>
          <p:spPr>
            <a:xfrm rot="19881312" flipH="1">
              <a:off x="10298786" y="5796909"/>
              <a:ext cx="400746" cy="307818"/>
            </a:xfrm>
            <a:prstGeom prst="rect">
              <a:avLst/>
            </a:prstGeom>
          </p:spPr>
        </p:pic>
        <p:pic>
          <p:nvPicPr>
            <p:cNvPr id="26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4B7875D-33E5-421C-82F7-78691F92E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7008"/>
            <a:stretch/>
          </p:blipFill>
          <p:spPr>
            <a:xfrm rot="4272835" flipH="1">
              <a:off x="8570025" y="5396333"/>
              <a:ext cx="400746" cy="307818"/>
            </a:xfrm>
            <a:prstGeom prst="rect">
              <a:avLst/>
            </a:prstGeom>
          </p:spPr>
        </p:pic>
        <p:pic>
          <p:nvPicPr>
            <p:cNvPr id="268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75A0ABF-94A2-43F4-AF98-8FEBC5121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7008"/>
            <a:stretch/>
          </p:blipFill>
          <p:spPr>
            <a:xfrm rot="18807475" flipH="1">
              <a:off x="9690176" y="4807771"/>
              <a:ext cx="404269" cy="310524"/>
            </a:xfrm>
            <a:prstGeom prst="rect">
              <a:avLst/>
            </a:prstGeom>
          </p:spPr>
        </p:pic>
        <p:pic>
          <p:nvPicPr>
            <p:cNvPr id="269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8A4759A-8765-4D89-B356-30AB1B87E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7008"/>
            <a:stretch/>
          </p:blipFill>
          <p:spPr>
            <a:xfrm flipH="1">
              <a:off x="9893589" y="4134079"/>
              <a:ext cx="257166" cy="19753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BB17B37-296F-B443-86DE-5E4F90A2CAEF}"/>
              </a:ext>
            </a:extLst>
          </p:cNvPr>
          <p:cNvSpPr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rgbClr val="F17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CA778A5-F3A0-A345-B4D1-59E33AF1E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325" y="6135899"/>
            <a:ext cx="1276350" cy="6441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4B6DA1-6C13-40B9-ABD9-8044A36F13CC}"/>
              </a:ext>
            </a:extLst>
          </p:cNvPr>
          <p:cNvSpPr txBox="1"/>
          <p:nvPr/>
        </p:nvSpPr>
        <p:spPr>
          <a:xfrm>
            <a:off x="718477" y="2665770"/>
            <a:ext cx="5936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3600" b="1">
                <a:solidFill>
                  <a:srgbClr val="FF6600"/>
                </a:solidFill>
                <a:latin typeface="FUTURA MEDIUM" panose="020B0602020204020303" pitchFamily="34" charset="-79"/>
                <a:ea typeface="+mn-lt"/>
                <a:cs typeface="FUTURA MEDIUM" panose="020B0602020204020303" pitchFamily="34" charset="-79"/>
              </a:rPr>
              <a:t>THANKS FOR WATCHING</a:t>
            </a:r>
            <a:endParaRPr lang="zh-CN" sz="3600">
              <a:solidFill>
                <a:srgbClr val="FF6600"/>
              </a:solidFill>
              <a:latin typeface="Futura Medium" panose="020B0602020204020303" pitchFamily="34" charset="-79"/>
              <a:ea typeface="宋体"/>
              <a:cs typeface="Futura Medium" panose="020B0602020204020303" pitchFamily="34" charset="-79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7A1093-C80E-402A-B7DB-9B569DA0633B}"/>
              </a:ext>
            </a:extLst>
          </p:cNvPr>
          <p:cNvSpPr/>
          <p:nvPr/>
        </p:nvSpPr>
        <p:spPr>
          <a:xfrm>
            <a:off x="846820" y="3342122"/>
            <a:ext cx="5680190" cy="11745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B67D67-91F2-49C6-B404-85553243AD23}"/>
              </a:ext>
            </a:extLst>
          </p:cNvPr>
          <p:cNvSpPr txBox="1"/>
          <p:nvPr/>
        </p:nvSpPr>
        <p:spPr>
          <a:xfrm>
            <a:off x="740888" y="3607063"/>
            <a:ext cx="59368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ea typeface="+mn-lt"/>
                <a:cs typeface="+mn-lt"/>
              </a:rPr>
              <a:t>PRESENTED BY QC&amp;C</a:t>
            </a:r>
            <a:endParaRPr lang="zh-CN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005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479889B-FD24-2446-81C0-CE4594373D2E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B8B9EE-7EC8-BF4E-998F-8AD0F8BAE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2DA5B0-7880-3D40-9D0F-7018EFE43FDF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CBC27DFE-F925-E94C-A1AD-7230FD362A07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74DB6A-7A33-974C-AA33-871D1F2D9B3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C961FDF-6354-4B4E-B742-9CC8C8F5D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29876"/>
              </p:ext>
            </p:extLst>
          </p:nvPr>
        </p:nvGraphicFramePr>
        <p:xfrm>
          <a:off x="374032" y="799136"/>
          <a:ext cx="11443935" cy="5761029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84574">
                  <a:extLst>
                    <a:ext uri="{9D8B030D-6E8A-4147-A177-3AD203B41FA5}">
                      <a16:colId xmlns:a16="http://schemas.microsoft.com/office/drawing/2014/main" val="2854185439"/>
                    </a:ext>
                  </a:extLst>
                </a:gridCol>
                <a:gridCol w="1784574">
                  <a:extLst>
                    <a:ext uri="{9D8B030D-6E8A-4147-A177-3AD203B41FA5}">
                      <a16:colId xmlns:a16="http://schemas.microsoft.com/office/drawing/2014/main" val="3769847006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1282409335"/>
                    </a:ext>
                  </a:extLst>
                </a:gridCol>
                <a:gridCol w="1979111">
                  <a:extLst>
                    <a:ext uri="{9D8B030D-6E8A-4147-A177-3AD203B41FA5}">
                      <a16:colId xmlns:a16="http://schemas.microsoft.com/office/drawing/2014/main" val="1773165312"/>
                    </a:ext>
                  </a:extLst>
                </a:gridCol>
                <a:gridCol w="2943618">
                  <a:extLst>
                    <a:ext uri="{9D8B030D-6E8A-4147-A177-3AD203B41FA5}">
                      <a16:colId xmlns:a16="http://schemas.microsoft.com/office/drawing/2014/main" val="4264607772"/>
                    </a:ext>
                  </a:extLst>
                </a:gridCol>
                <a:gridCol w="1496521">
                  <a:extLst>
                    <a:ext uri="{9D8B030D-6E8A-4147-A177-3AD203B41FA5}">
                      <a16:colId xmlns:a16="http://schemas.microsoft.com/office/drawing/2014/main" val="670117895"/>
                    </a:ext>
                  </a:extLst>
                </a:gridCol>
              </a:tblGrid>
              <a:tr h="339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(Customer Tag)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02405"/>
                  </a:ext>
                </a:extLst>
              </a:tr>
              <a:tr h="26602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Declaration Data (POS Data)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Information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Your Customer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91441"/>
                  </a:ext>
                </a:extLst>
              </a:tr>
              <a:tr h="50592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Your Customer / SMS Promotion/ Offline Reward Points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097"/>
                  </a:ext>
                </a:extLst>
              </a:tr>
              <a:tr h="33964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Your Customer / Email Promotion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653156"/>
                  </a:ext>
                </a:extLst>
              </a:tr>
              <a:tr h="33964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Your Customer / HUB of Interest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80263"/>
                  </a:ext>
                </a:extLst>
              </a:tr>
              <a:tr h="50592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Declaration Data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Non-local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Local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 (City) &lt;&gt; Store address (City)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&lt;&gt; Local City Phone Number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Your Customer / HUB of Interest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847705"/>
                  </a:ext>
                </a:extLst>
              </a:tr>
              <a:tr h="242075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Membership Registration - Customer Declaration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Membership Profile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Targeting Criteria &amp; HUB of Interest &amp; Segmentation</a:t>
                      </a:r>
                    </a:p>
                    <a:p>
                      <a:pPr algn="ctr" fontAlgn="ctr"/>
                      <a:endParaRPr lang="en-US" sz="1000" b="1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00129"/>
                  </a:ext>
                </a:extLst>
              </a:tr>
              <a:tr h="339646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 &amp; Verified by SMS Verification Code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692965"/>
                  </a:ext>
                </a:extLst>
              </a:tr>
              <a:tr h="339646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 &amp; Verified by Email Verification Code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955654"/>
                  </a:ext>
                </a:extLst>
              </a:tr>
              <a:tr h="339458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 &amp; Shipping Address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171170"/>
                  </a:ext>
                </a:extLst>
              </a:tr>
              <a:tr h="505920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Non-local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Local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 (City) &lt;&gt; Store address (City)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&lt;&gt; Local City Phone Number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115088"/>
                  </a:ext>
                </a:extLst>
              </a:tr>
              <a:tr h="339458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/ Female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769348"/>
                  </a:ext>
                </a:extLst>
              </a:tr>
              <a:tr h="339458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149638"/>
                  </a:ext>
                </a:extLst>
              </a:tr>
              <a:tr h="339646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Occupation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Clustering (Students, Blue-collar, White-collar, Gold-collar, Do not work)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180151"/>
                  </a:ext>
                </a:extLst>
              </a:tr>
              <a:tr h="339458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Birthday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394159"/>
                  </a:ext>
                </a:extLst>
              </a:tr>
              <a:tr h="339458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Marital Status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Single, Married, Married with Kids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25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33241" y="31320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 NIKE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E7EEC51-9EA1-0046-B871-9A455D3C77FF}"/>
              </a:ext>
            </a:extLst>
          </p:cNvPr>
          <p:cNvSpPr txBox="1"/>
          <p:nvPr/>
        </p:nvSpPr>
        <p:spPr>
          <a:xfrm>
            <a:off x="652310" y="1373567"/>
            <a:ext cx="11262331" cy="734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NIKE is a world-famous brand that offers sports products including shoes, clothing, accessories, kids and customize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The target customers cover people in all age groups with middle or high-level income</a:t>
            </a:r>
            <a:endParaRPr lang="en-CN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等线"/>
              <a:cs typeface="Calibri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2C8A23-A011-8948-BB1A-5E0A6267FA03}"/>
              </a:ext>
            </a:extLst>
          </p:cNvPr>
          <p:cNvSpPr/>
          <p:nvPr/>
        </p:nvSpPr>
        <p:spPr>
          <a:xfrm>
            <a:off x="595865" y="3037535"/>
            <a:ext cx="2472135" cy="3291566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C9DF55B-49EA-7244-8C28-4176E6534835}"/>
              </a:ext>
            </a:extLst>
          </p:cNvPr>
          <p:cNvSpPr/>
          <p:nvPr/>
        </p:nvSpPr>
        <p:spPr>
          <a:xfrm>
            <a:off x="3412287" y="3032420"/>
            <a:ext cx="2472135" cy="3291566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DF2C8EF-CC11-9C45-B9AB-B5C27E85C464}"/>
              </a:ext>
            </a:extLst>
          </p:cNvPr>
          <p:cNvSpPr/>
          <p:nvPr/>
        </p:nvSpPr>
        <p:spPr>
          <a:xfrm>
            <a:off x="6239558" y="3037535"/>
            <a:ext cx="2472135" cy="3291566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7E97332-3BD9-EF4A-9A59-F1AB97FB471F}"/>
              </a:ext>
            </a:extLst>
          </p:cNvPr>
          <p:cNvSpPr/>
          <p:nvPr/>
        </p:nvSpPr>
        <p:spPr>
          <a:xfrm>
            <a:off x="9055123" y="3024293"/>
            <a:ext cx="2472135" cy="3291566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49D5B70-3270-BD49-9B84-F0AFB20E7B15}"/>
              </a:ext>
            </a:extLst>
          </p:cNvPr>
          <p:cNvSpPr/>
          <p:nvPr/>
        </p:nvSpPr>
        <p:spPr>
          <a:xfrm>
            <a:off x="925606" y="2321462"/>
            <a:ext cx="1726712" cy="625834"/>
          </a:xfrm>
          <a:prstGeom prst="round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8DEE00-2318-4F42-B74A-1349ECD3E209}"/>
              </a:ext>
            </a:extLst>
          </p:cNvPr>
          <p:cNvSpPr txBox="1"/>
          <p:nvPr/>
        </p:nvSpPr>
        <p:spPr>
          <a:xfrm>
            <a:off x="1168769" y="2479488"/>
            <a:ext cx="126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PRODUCT</a:t>
            </a:r>
            <a:endParaRPr lang="zh-CN" altLang="en-US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E417325-F481-A446-81A2-4DC3E450097C}"/>
              </a:ext>
            </a:extLst>
          </p:cNvPr>
          <p:cNvSpPr/>
          <p:nvPr/>
        </p:nvSpPr>
        <p:spPr>
          <a:xfrm>
            <a:off x="3784998" y="2327849"/>
            <a:ext cx="1726712" cy="625834"/>
          </a:xfrm>
          <a:prstGeom prst="round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7B4EDF-C9E9-CB43-BF40-9BDC96148326}"/>
              </a:ext>
            </a:extLst>
          </p:cNvPr>
          <p:cNvSpPr txBox="1"/>
          <p:nvPr/>
        </p:nvSpPr>
        <p:spPr>
          <a:xfrm>
            <a:off x="4243435" y="24722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PRICE</a:t>
            </a:r>
            <a:endParaRPr lang="zh-CN" altLang="en-US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0846C19-F1B4-A245-8874-43BE0799A7F1}"/>
              </a:ext>
            </a:extLst>
          </p:cNvPr>
          <p:cNvSpPr/>
          <p:nvPr/>
        </p:nvSpPr>
        <p:spPr>
          <a:xfrm>
            <a:off x="9420109" y="2312889"/>
            <a:ext cx="1726712" cy="625834"/>
          </a:xfrm>
          <a:prstGeom prst="round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77D89D-96F5-AD48-9F2F-64B7FAC6DE80}"/>
              </a:ext>
            </a:extLst>
          </p:cNvPr>
          <p:cNvSpPr txBox="1"/>
          <p:nvPr/>
        </p:nvSpPr>
        <p:spPr>
          <a:xfrm>
            <a:off x="9454039" y="2438962"/>
            <a:ext cx="165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PROMOTION</a:t>
            </a:r>
            <a:endParaRPr lang="zh-CN" altLang="en-US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EBD2669B-0B34-B54D-A1C7-9DC5FA47A460}"/>
              </a:ext>
            </a:extLst>
          </p:cNvPr>
          <p:cNvSpPr/>
          <p:nvPr/>
        </p:nvSpPr>
        <p:spPr>
          <a:xfrm>
            <a:off x="6633967" y="2326131"/>
            <a:ext cx="1726712" cy="625834"/>
          </a:xfrm>
          <a:prstGeom prst="round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D8457D-D4CC-274E-BDF6-18AD07154289}"/>
              </a:ext>
            </a:extLst>
          </p:cNvPr>
          <p:cNvSpPr txBox="1"/>
          <p:nvPr/>
        </p:nvSpPr>
        <p:spPr>
          <a:xfrm>
            <a:off x="6612273" y="2477316"/>
            <a:ext cx="177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DISTRIBUTION</a:t>
            </a:r>
            <a:endParaRPr lang="zh-CN" altLang="en-US" b="1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1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4006991-6F7D-0A4E-87DB-66666E0CA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7008"/>
          <a:stretch/>
        </p:blipFill>
        <p:spPr>
          <a:xfrm>
            <a:off x="666612" y="5168761"/>
            <a:ext cx="1342944" cy="1031532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06F9B669-4399-7B4E-9504-924F0A71B512}"/>
              </a:ext>
            </a:extLst>
          </p:cNvPr>
          <p:cNvSpPr txBox="1"/>
          <p:nvPr/>
        </p:nvSpPr>
        <p:spPr>
          <a:xfrm>
            <a:off x="595866" y="3250824"/>
            <a:ext cx="2371544" cy="191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main independent brands: NIKE and Jordan Brand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categories and 48 product lines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37507B32-0781-2548-9843-DD4B2452A936}"/>
              </a:ext>
            </a:extLst>
          </p:cNvPr>
          <p:cNvSpPr txBox="1"/>
          <p:nvPr/>
        </p:nvSpPr>
        <p:spPr>
          <a:xfrm>
            <a:off x="3423137" y="3249712"/>
            <a:ext cx="2472134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 level as adidas, Under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Armour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LINING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E02D75A0-F347-3B4C-97CD-6FBAEEC40512}"/>
              </a:ext>
            </a:extLst>
          </p:cNvPr>
          <p:cNvSpPr txBox="1"/>
          <p:nvPr/>
        </p:nvSpPr>
        <p:spPr>
          <a:xfrm>
            <a:off x="6283475" y="3249712"/>
            <a:ext cx="2472134" cy="2667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Online: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Tmall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 Flagship, official website, official APP, other dealers, etc. 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Offline: 8000+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等线"/>
                <a:cs typeface="Calibri"/>
              </a:rPr>
              <a:t>stores in mainland China in 2021, most of which are in eastern China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EC7EAE32-AA0A-6341-B351-A2F29B1811FC}"/>
              </a:ext>
            </a:extLst>
          </p:cNvPr>
          <p:cNvSpPr txBox="1"/>
          <p:nvPr/>
        </p:nvSpPr>
        <p:spPr>
          <a:xfrm>
            <a:off x="9079073" y="3249712"/>
            <a:ext cx="2472134" cy="313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media: WeChat, official account, Weibo, etc.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platforms: Tencent Video (NBA), DU (E-commerce of sports) ,CCTV-5,etc.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Athletes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stars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Event: NIKE basketball training club, etc.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2132DDA-59C2-B14B-BECB-788570AE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09" y="4209194"/>
            <a:ext cx="1048009" cy="188113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037382-8DD6-174C-986B-164D9A192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44" y="4209194"/>
            <a:ext cx="1048009" cy="188113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32673F2-930A-B94A-A039-016F7CD8C038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33054" r="20558" b="3429"/>
          <a:stretch/>
        </p:blipFill>
        <p:spPr>
          <a:xfrm>
            <a:off x="4660058" y="5660348"/>
            <a:ext cx="540000" cy="540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EDF0972-8B8A-5B47-AB5B-BE99C1538F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25267" r="29469" b="15493"/>
          <a:stretch/>
        </p:blipFill>
        <p:spPr>
          <a:xfrm>
            <a:off x="3512019" y="5660348"/>
            <a:ext cx="540000" cy="540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10DB511-ACC8-B14B-A052-7D8FF3FEAA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23" y="5110957"/>
            <a:ext cx="984488" cy="9844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F1716C-D40B-4D22-BCD8-5ED95296908A}"/>
              </a:ext>
            </a:extLst>
          </p:cNvPr>
          <p:cNvSpPr txBox="1"/>
          <p:nvPr/>
        </p:nvSpPr>
        <p:spPr>
          <a:xfrm>
            <a:off x="13855" y="6542809"/>
            <a:ext cx="368703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ea typeface="+mn-lt"/>
                <a:cs typeface="+mn-lt"/>
              </a:rPr>
              <a:t>Source: https://</a:t>
            </a:r>
            <a:r>
              <a:rPr lang="en-US" sz="900" i="1" err="1">
                <a:ea typeface="+mn-lt"/>
                <a:cs typeface="+mn-lt"/>
              </a:rPr>
              <a:t>www.nike.com</a:t>
            </a:r>
            <a:r>
              <a:rPr lang="en-US" sz="900" i="1">
                <a:ea typeface="+mn-lt"/>
                <a:cs typeface="+mn-lt"/>
              </a:rPr>
              <a:t>/</a:t>
            </a:r>
            <a:r>
              <a:rPr lang="en-US" sz="900" i="1" err="1">
                <a:ea typeface="+mn-lt"/>
                <a:cs typeface="+mn-lt"/>
              </a:rPr>
              <a:t>cn</a:t>
            </a:r>
            <a:r>
              <a:rPr lang="en-US" sz="900" i="1">
                <a:ea typeface="+mn-lt"/>
                <a:cs typeface="+mn-lt"/>
              </a:rPr>
              <a:t>/</a:t>
            </a:r>
            <a:endParaRPr lang="zh-CN" sz="900" i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7338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479889B-FD24-2446-81C0-CE4594373D2E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B8B9EE-7EC8-BF4E-998F-8AD0F8BAE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2DA5B0-7880-3D40-9D0F-7018EFE43FDF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CBC27DFE-F925-E94C-A1AD-7230FD362A07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74DB6A-7A33-974C-AA33-871D1F2D9B3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C961FDF-6354-4B4E-B742-9CC8C8F5D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58133"/>
              </p:ext>
            </p:extLst>
          </p:nvPr>
        </p:nvGraphicFramePr>
        <p:xfrm>
          <a:off x="374032" y="598904"/>
          <a:ext cx="11443935" cy="603129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84574">
                  <a:extLst>
                    <a:ext uri="{9D8B030D-6E8A-4147-A177-3AD203B41FA5}">
                      <a16:colId xmlns:a16="http://schemas.microsoft.com/office/drawing/2014/main" val="2854185439"/>
                    </a:ext>
                  </a:extLst>
                </a:gridCol>
                <a:gridCol w="1784574">
                  <a:extLst>
                    <a:ext uri="{9D8B030D-6E8A-4147-A177-3AD203B41FA5}">
                      <a16:colId xmlns:a16="http://schemas.microsoft.com/office/drawing/2014/main" val="3769847006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1282409335"/>
                    </a:ext>
                  </a:extLst>
                </a:gridCol>
                <a:gridCol w="1979111">
                  <a:extLst>
                    <a:ext uri="{9D8B030D-6E8A-4147-A177-3AD203B41FA5}">
                      <a16:colId xmlns:a16="http://schemas.microsoft.com/office/drawing/2014/main" val="1773165312"/>
                    </a:ext>
                  </a:extLst>
                </a:gridCol>
                <a:gridCol w="2943618">
                  <a:extLst>
                    <a:ext uri="{9D8B030D-6E8A-4147-A177-3AD203B41FA5}">
                      <a16:colId xmlns:a16="http://schemas.microsoft.com/office/drawing/2014/main" val="4264607772"/>
                    </a:ext>
                  </a:extLst>
                </a:gridCol>
                <a:gridCol w="1496521">
                  <a:extLst>
                    <a:ext uri="{9D8B030D-6E8A-4147-A177-3AD203B41FA5}">
                      <a16:colId xmlns:a16="http://schemas.microsoft.com/office/drawing/2014/main" val="670117895"/>
                    </a:ext>
                  </a:extLst>
                </a:gridCol>
              </a:tblGrid>
              <a:tr h="4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(Customer Tag)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02405"/>
                  </a:ext>
                </a:extLst>
              </a:tr>
              <a:tr h="1284542">
                <a:tc rowSpan="8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Membership Registration - Customer Declaration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Membership Profile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Interest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Basketball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Swimming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Running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= Training &amp; Gym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= Soccer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= Golf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= Tennis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= Baseball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= Yoga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= Football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= Sneakers &amp; Fashion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Member Registration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Targeting Criteria &amp; HUB of Interest &amp; Segmentation</a:t>
                      </a:r>
                    </a:p>
                    <a:p>
                      <a:pPr algn="ctr" fontAlgn="ctr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570913"/>
                  </a:ext>
                </a:extLst>
              </a:tr>
              <a:tr h="90124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 of Sports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</a:t>
                      </a:r>
                      <a:r>
                        <a:rPr lang="en-US" sz="1000" b="1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Newbee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Semi-</a:t>
                      </a:r>
                      <a:r>
                        <a:rPr lang="en-US" sz="1000" b="1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amature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</a:t>
                      </a:r>
                      <a:r>
                        <a:rPr lang="en-US" sz="1000" b="1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Amature</a:t>
                      </a:r>
                      <a:b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= Professional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Member Registration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Targeting Criteria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4013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Personalized Recommendations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942461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915082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Chest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74304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Waist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920683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008343"/>
                  </a:ext>
                </a:extLst>
              </a:tr>
              <a:tr h="502152"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Preferred Style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Declared by Customers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Oversize / Fit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3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722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61261"/>
              </p:ext>
            </p:extLst>
          </p:nvPr>
        </p:nvGraphicFramePr>
        <p:xfrm>
          <a:off x="339974" y="630940"/>
          <a:ext cx="11512051" cy="609722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3072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37644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Calculated from 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within 90 Days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 Management &amp; Segmentation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206955"/>
                  </a:ext>
                </a:extLst>
              </a:tr>
              <a:tr h="376449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Calculated from 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within 90 Days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89805"/>
                  </a:ext>
                </a:extLst>
              </a:tr>
              <a:tr h="376449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Calculated from 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within 90 Days, in the unit of RMB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587438"/>
                  </a:ext>
                </a:extLst>
              </a:tr>
              <a:tr h="879178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Futura Medium" panose="020B0602020204020303" pitchFamily="34" charset="-79"/>
                          <a:cs typeface="Futura Medium"/>
                        </a:rPr>
                        <a:t>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Futura Medium" panose="020B0602020204020303" pitchFamily="34" charset="-79"/>
                          <a:cs typeface="Futura Medium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Membership Level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Non-member</a:t>
                      </a: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Member (Gold)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Member (Silver)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Member (Bronze)</a:t>
                      </a: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= Member (Ordinary)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with Membership Registration THEN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Within 1 Year Time: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M &gt; 5k THEN Membership Level = 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M &gt; 3k AND M &lt;= 5k THEN Membership Level = 2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M &gt; 1k AND M &lt;= 3k THEN Membership Level = 3</a:t>
                      </a: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M &lt;= 1k THEN Membership Level =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Membership Level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Futura Medium" panose="020B0602020204020303" pitchFamily="34" charset="-79"/>
                          <a:cs typeface="Futura Medium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455235"/>
                  </a:ext>
                </a:extLst>
              </a:tr>
              <a:tr h="39882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Membership Duration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Calculated from the Registration Info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 the years (days) since the customer became a member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75957"/>
                  </a:ext>
                </a:extLst>
              </a:tr>
              <a:tr h="29625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</a:t>
                      </a: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Inactive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Active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R &lt; 90 (a season) THEN Active = 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Active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47389"/>
                  </a:ext>
                </a:extLst>
              </a:tr>
              <a:tr h="4419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Loyal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New Customer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Royal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Die-hard Royal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Within 90 days,</a:t>
                      </a: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F &gt;= 4 THEN Loyal = 3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2 &lt;= F &lt; 4 THEN Loyal = 2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F &lt;= 1 THEN Loyal = 1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80002"/>
                  </a:ext>
                </a:extLst>
              </a:tr>
              <a:tr h="879178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 Buyer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Individual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Also Buy For Spouse &amp; Friend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Also Buy For Kids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Category Bought = 1 AND COUNT(Gender) = 1 Then Family Buyer = 0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Category Bought &gt;= 2 AND COUNT(Gender) = 2 AND COUNT(Kid) = 0 THEN Family Buyer = 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Category Bought &gt;= 2 AND COUNT(Kid) &gt;= 1 THEN Family Buyer = 2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988190"/>
                  </a:ext>
                </a:extLst>
              </a:tr>
              <a:tr h="31476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 Sensitivity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Nonsensitive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Sensitive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PERCENTAGE(M with DISCOUNT) &gt; 50% Price Sensitivity = 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Price Sensitivity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21204"/>
                  </a:ext>
                </a:extLst>
              </a:tr>
              <a:tr h="62688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Consumption Range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Single Category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Multi-Category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Full Range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COUNT(Category) = 1 THEN CCR = 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5 &gt; COUNT(Category) &gt;= 2 THEN CCR = 2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IF COUNT(Category) == 5 THEN CCR = 3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263568"/>
                  </a:ext>
                </a:extLst>
              </a:tr>
              <a:tr h="626884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Pregnancy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= Non-Pregnant</a:t>
                      </a: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= Pregnant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Within one year,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Buy &gt;= 2 Nike Maternity Products OR Sudden Purchase &gt;= 3 Nike Baby &amp; Toddler Products THEN Pregnancy = 1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 Pregnancy = 0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715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BDD2850-C3FE-1248-9720-16C1AC0668CB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F1B643-9F76-2B47-AC74-E99CFBB7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B8D76-ED45-8A40-8952-0D9EDA2094E5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2AAABE1-FD3E-D641-B768-E09A3A3C1137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AA87A3-C02D-3849-8ACF-E58F616B72F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9508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26984"/>
              </p:ext>
            </p:extLst>
          </p:nvPr>
        </p:nvGraphicFramePr>
        <p:xfrm>
          <a:off x="339972" y="687236"/>
          <a:ext cx="11512051" cy="6040928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326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40642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Relationship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S1-S17, C1-C17, -A1-A6, K1-K7, CT1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 Categories of the items bought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 Management &amp; Cross-selling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206955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Jordan, ACG,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NikeLab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Air Force, …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 Series of the items bought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89805"/>
                  </a:ext>
                </a:extLst>
              </a:tr>
              <a:tr h="550423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 on Size Chart: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https://www.nike.com/size-fit/mens-footwear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 Sizes of the items bought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587438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White, Black, Blue, Yellow, Green, …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 Colors of the items bought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2475957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Futura Medium" panose="020B0602020204020303" pitchFamily="34" charset="-79"/>
                          <a:cs typeface="Futura Medium"/>
                        </a:rPr>
                        <a:t>POS Data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Relationship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Frequently Visited Stores</a:t>
                      </a: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ID (Names)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the frequently visited stores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 Management </a:t>
                      </a:r>
                    </a:p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727761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Preferred Salesperson</a:t>
                      </a: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Salesperson ID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salesperson that serve the customers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70013"/>
                  </a:ext>
                </a:extLst>
              </a:tr>
              <a:tr h="693309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Futura Medium" panose="020B0602020204020303" pitchFamily="34" charset="-79"/>
                        <a:cs typeface="Futura Medium"/>
                      </a:endParaRP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 Preference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 of Preferred Buying Channel (Offline / Online)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14" marR="4514" marT="451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Offline, Nike Store (Web), Nike App, SNKRS App, WeChat Store,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Tmall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etc.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the ranking list of buying channels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Relationship Management 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29386"/>
                  </a:ext>
                </a:extLst>
              </a:tr>
              <a:tr h="4064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SCCT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Categories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Categories in the Shopping Cart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SCSR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Series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Series in the Shopping Cart (Air Force, Jordan, ACG, NikeLab, etc.)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SCS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Sizes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Items' Sizes in the Shopping Cart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SCCL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Colors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Items' Colors in the Shopping Cart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SCTA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Total Amount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Total Amount of the Shopping Cart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12015"/>
                  </a:ext>
                </a:extLst>
              </a:tr>
              <a:tr h="4064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SCF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Shopping Cart Frequency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Frequency one Customer Browse the Shopping Cart or Attempts to Checkout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23704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4466599" cy="1120075"/>
            <a:chOff x="727109" y="-191939"/>
            <a:chExt cx="4466599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2269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976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PF(S1X) = Click frequency on S1X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PF(S1X) &gt; 0 THEN PR(S1X) = Click Recency of S1X ELSE PR(S1X)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S1X THEN PL(S1X) = 1 ELSE PL(S1X)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PF(S1X) &gt; 0 AND S1X in Shopping Cart THEN PSC(S1X) = 1 ELSE PSC(S1X)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PSC(S1X) = 1 OR (PL(S1X) = 1 AND PR(S1X) &lt; 30) THEN PINTEREST(S1X) = 1 ELSE IF (PSC(S1X) = 0 AND PF(S1X) &gt; 2 AND PR(S1X) &lt; 30) OR (PL(S1X) = 0 AND PR(S1X) &gt;= 30) THEN CPINTEREST(S1X) = 2 ELSE CPINTEREST(S1X)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8192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PF(S2X) = Click frequency on S2X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PF(S2X) &gt; 0 THEN PR(S2X) = Click Recency of S2X ELSE PR(S2X)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S2X THEN PL(S2X) = 1 ELSE PL(S2X)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PF(S2X) &gt; 0 AND S2X in Shopping Cart THEN PSC(S2X) = 1 ELSE PSC(S2X)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PSC(S2X) = 1 OR (PL(S2X) = 1 AND PR(S2X) &lt; 30) THEN PINTEREST(S2X) = 1 ELSE IF (PSC(S2X) = 0 AND PF(S2X) &gt; 2 AND PR(S2X) &lt; 30) OR (PL(S2X) = 0 AND PR(S2X) &gt;= 30) THEN CPINTEREST(S2X) = 2 ELSE CPINTEREST(S2X)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0175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PF(S3X) = Click frequency on S3X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PF(S3X) &gt; 0 THEN PR(S3X) = Click Recency of S3X ELSE PR(S3X)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S3X THEN PL(S3X) = 1 ELSE PL(S3X)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PF(S3X) &gt; 0 AND S3X in Shopping Cart THEN PSC(S3X) = 1 ELSE PSC(S3X)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PSC(S3X) = 1 OR (PL(S3X) = 1 AND PR(S3X) &lt; 30) THEN PINTEREST(S3X) = 1 ELSE IF (PSC(S3X) = 0 AND PF(S3X) &gt; 2 AND PR(S3X) &lt; 30) OR (PL(S3X) = 0 AND PR(S3X) &gt;= 30) THEN CPINTEREST(S3X) = 2 ELSE CPINTEREST(S3X)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04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PF(S4X) = Click frequency on S4X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PF(S4X) &gt; 0 THEN PR(S4X) = Click Recency of S4X ELSE PR(S4X)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S4X THEN PL(S4X) = 1 ELSE PL(S4X)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PF(S4X) &gt; 0 AND S4X in Shopping Cart THEN PSC(S4X) = 1 ELSE PSC(S4X)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PSC(S4X) = 1 OR (PL(S4X) = 1 AND PR(S4X) &lt; 30) THEN PINTEREST(S4X) = 1 ELSE IF (PSC(S4X) = 0 AND PF(S4X) &gt; 2 AND PR(S4X) &lt; 30) OR (PL(S4X) = 0 AND PR(S4X) &gt;= 30) THEN CPINTEREST(S4X) = 2 ELSE CPINTEREST(S4X)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150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PF(S5X) = Click frequency on S5X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PF(S5X) &gt; 0 THEN PR(S5X) = Click Recency of S5X ELSE PR(S5X)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S5X THEN PL(S5X) = 1 ELSE PL(S5X)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PF(S5X) &gt; 0 AND S5X in Shopping Cart THEN PSC(S5X) = 1 ELSE PSC(S5X)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PSC(S5X) = 1 OR (PL(S5X) = 1 AND PR(S5X) &lt; 30) THEN PINTEREST(S5X) = 1 ELSE IF (PSC(S5X) = 0 AND PF(S5X) &gt; 2 AND PR(S5X) &lt; 30) OR (PL(S5X) = 0 AND PR(S5X) &gt;= 30) THEN CPINTEREST(S5X) = 2 ELSE CPINTEREST(S5X)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231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PF(S6X) = Click frequency on S6X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PF(S6X) &gt; 0 THEN PR(S6X) = Click Recency of S6X ELSE PR(S6X)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S6X THEN PL(S6X) = 1 ELSE PL(S6X)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PF(S6X) &gt; 0 AND S6X in Shopping Cart THEN PSC(S6X) = 1 ELSE PSC(S6X)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PSC(S6X) = 1 OR (PL(S6X) = 1 AND PR(S6X) &lt; 30) THEN PINTEREST(S6X) = 1 ELSE IF (PSC(S6X) = 0 AND PF(S6X) &gt; 2 AND PR(S6X) &lt; 30) OR (PL(S6X) = 0 AND PR(S6X) &gt;= 30) THEN CPINTEREST(S6X) = 2 ELSE CPINTEREST(S6X)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570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PF(S7X) = Click frequency on S7X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PF(S7X) &gt; 0 THEN PR(S7X) = Click Recency of S7X ELSE PR(S7X)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S7X THEN PL(S7X) = 1 ELSE PL(S7X)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PF(S7X) &gt; 0 AND S7X in Shopping Cart THEN PSC(S7X) = 1 ELSE PSC(S7X)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S7X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PSC(S7X) = 1 OR (PL(S7X) = 1 AND PR(S7X) &lt; 30) THEN PINTEREST(S7X) = 1 ELSE IF (PSC(S7X) = 0 AND PF(S7X) &gt; 2 AND PR(S7X) &lt; 30) OR (PL(S7X) = 0 AND PR(S7X) &gt;= 30) THEN CPINTEREST(S7X) = 2 ELSE CPINTEREST(S7X)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005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>
            <a:extLst>
              <a:ext uri="{FF2B5EF4-FFF2-40B4-BE49-F238E27FC236}">
                <a16:creationId xmlns:a16="http://schemas.microsoft.com/office/drawing/2014/main" id="{8F4F81E2-4D10-C64F-8DE7-5738990D510A}"/>
              </a:ext>
            </a:extLst>
          </p:cNvPr>
          <p:cNvSpPr/>
          <p:nvPr/>
        </p:nvSpPr>
        <p:spPr>
          <a:xfrm>
            <a:off x="608339" y="1288853"/>
            <a:ext cx="6387019" cy="1289401"/>
          </a:xfrm>
          <a:prstGeom prst="round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89686" y="2965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8"/>
          <a:stretch/>
        </p:blipFill>
        <p:spPr>
          <a:xfrm>
            <a:off x="414034" y="37967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3076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NIKE Introduction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190474" y="1718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38AE88E-5DF7-534C-974E-C769B0E35E34}"/>
              </a:ext>
            </a:extLst>
          </p:cNvPr>
          <p:cNvSpPr txBox="1"/>
          <p:nvPr/>
        </p:nvSpPr>
        <p:spPr>
          <a:xfrm>
            <a:off x="2551703" y="2858580"/>
            <a:ext cx="250029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Global Revenue of NIKE</a:t>
            </a: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0B43AA-0ED4-1D46-BA43-14A595656674}"/>
              </a:ext>
            </a:extLst>
          </p:cNvPr>
          <p:cNvSpPr txBox="1"/>
          <p:nvPr/>
        </p:nvSpPr>
        <p:spPr>
          <a:xfrm>
            <a:off x="295020" y="3088732"/>
            <a:ext cx="143020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等线"/>
                <a:cs typeface="Arial"/>
              </a:rPr>
              <a:t>dollars in100 million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等线"/>
              <a:cs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736298-A019-5544-B72E-08D149D54855}"/>
              </a:ext>
            </a:extLst>
          </p:cNvPr>
          <p:cNvSpPr txBox="1"/>
          <p:nvPr/>
        </p:nvSpPr>
        <p:spPr>
          <a:xfrm>
            <a:off x="6273046" y="3088732"/>
            <a:ext cx="8226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等线"/>
                <a:cs typeface="Arial"/>
              </a:rPr>
              <a:t>growth rate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等线"/>
              <a:cs typeface="Arial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4730541A-7607-3448-8DD6-14557AA7700B}"/>
              </a:ext>
            </a:extLst>
          </p:cNvPr>
          <p:cNvSpPr txBox="1"/>
          <p:nvPr/>
        </p:nvSpPr>
        <p:spPr>
          <a:xfrm>
            <a:off x="8070412" y="2858580"/>
            <a:ext cx="3329251" cy="357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Breakdown of Revenue</a:t>
            </a:r>
            <a:endParaRPr lang="en-CN" sz="1600">
              <a:solidFill>
                <a:schemeClr val="tx1">
                  <a:lumMod val="85000"/>
                  <a:lumOff val="1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CA9C7A-F0B1-E84A-BF3F-D439059041FD}"/>
              </a:ext>
            </a:extLst>
          </p:cNvPr>
          <p:cNvSpPr txBox="1"/>
          <p:nvPr/>
        </p:nvSpPr>
        <p:spPr>
          <a:xfrm>
            <a:off x="652845" y="1470377"/>
            <a:ext cx="6298006" cy="8748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>
                <a:solidFill>
                  <a:schemeClr val="bg1"/>
                </a:solidFill>
                <a:latin typeface="Calibri"/>
                <a:ea typeface="等线"/>
                <a:cs typeface="Calibri"/>
              </a:rPr>
              <a:t>The global revenue grows slowly during last 2 fiscal years, but the Greater China market has better performance</a:t>
            </a:r>
            <a:endParaRPr lang="zh-CN" altLang="en-US">
              <a:solidFill>
                <a:schemeClr val="bg1"/>
              </a:solidFill>
              <a:latin typeface="Calibri"/>
              <a:ea typeface="等线"/>
              <a:cs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298B15-006D-BF4F-8EB4-A94A226E9D16}"/>
              </a:ext>
            </a:extLst>
          </p:cNvPr>
          <p:cNvSpPr txBox="1"/>
          <p:nvPr/>
        </p:nvSpPr>
        <p:spPr>
          <a:xfrm>
            <a:off x="7256700" y="1359279"/>
            <a:ext cx="452126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The Greater China market grows faster than other areas in last 3 fiscal years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The Greater China contribute 1/5 total revenue in fiscal 2020</a:t>
            </a:r>
            <a:endParaRPr kumimoji="1"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图表 1">
            <a:extLst>
              <a:ext uri="{FF2B5EF4-FFF2-40B4-BE49-F238E27FC236}">
                <a16:creationId xmlns:a16="http://schemas.microsoft.com/office/drawing/2014/main" id="{E4621A28-7629-9B45-8C58-9596AC26C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274660"/>
              </p:ext>
            </p:extLst>
          </p:nvPr>
        </p:nvGraphicFramePr>
        <p:xfrm>
          <a:off x="801032" y="3398647"/>
          <a:ext cx="6001631" cy="2930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E49A44-7DC1-4635-AA55-9826446F22D0}"/>
              </a:ext>
            </a:extLst>
          </p:cNvPr>
          <p:cNvSpPr txBox="1"/>
          <p:nvPr/>
        </p:nvSpPr>
        <p:spPr>
          <a:xfrm>
            <a:off x="5196" y="6560127"/>
            <a:ext cx="586047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ea typeface="+mn-lt"/>
                <a:cs typeface="+mn-lt"/>
              </a:rPr>
              <a:t>Source: NIKE: 2020 annual report and notice of annual meeting</a:t>
            </a:r>
            <a:endParaRPr lang="zh-CN" sz="900" i="1">
              <a:cs typeface="Calibri" panose="020F0502020204030204"/>
            </a:endParaRPr>
          </a:p>
        </p:txBody>
      </p:sp>
      <p:graphicFrame>
        <p:nvGraphicFramePr>
          <p:cNvPr id="11" name="图表 16">
            <a:extLst>
              <a:ext uri="{FF2B5EF4-FFF2-40B4-BE49-F238E27FC236}">
                <a16:creationId xmlns:a16="http://schemas.microsoft.com/office/drawing/2014/main" id="{27AD1055-B45D-D64C-A3C9-44FF90CFE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46954"/>
              </p:ext>
            </p:extLst>
          </p:nvPr>
        </p:nvGraphicFramePr>
        <p:xfrm>
          <a:off x="6802663" y="2965621"/>
          <a:ext cx="5197785" cy="3363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25443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PF(S8X) = Click frequency on S8X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S8X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PF(S8X) &gt; 0 THEN PR(S8X) = Click Recency of S8X ELSE PR(S8X)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S8X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S8X THEN PL(S8X) = 1 ELSE PL(S8X)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PF(S8X) &gt; 0 AND S8X in Shopping Cart THEN PSC(S8X) = 1 ELSE PSC(S8X)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S8X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S8X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S8X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PSC(S8X) = 1 OR (PL(S8X) = 1 AND PR(S8X) &lt; 30) THEN PINTEREST(S8X) = 1 ELSE IF (PSC(S8X) = 0 AND PF(S8X) &gt; 2 AND PR(S8X) &lt; 30) OR (PL(S8X) = 0 AND PR(S8X) &gt;= 30) THEN CPINTEREST(S8X) = 2 ELSE CPINTEREST(S8X)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103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PF(S9X) = Click frequency on S9X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S9X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PF(S9X) &gt; 0 THEN PR(S9X) = Click Recency of S9X ELSE PR(S9X)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S9X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S9X THEN PL(S9X) = 1 ELSE PL(S9X)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PF(S9X) &gt; 0 AND S9X in Shopping Cart THEN PSC(S9X) = 1 ELSE PSC(S9X)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S9X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S9X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S9X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PSC(S9X) = 1 OR (PL(S9X) = 1 AND PR(S9X) &lt; 30) THEN PINTEREST(S9X) = 1 ELSE IF (PSC(S9X) = 0 AND PF(S9X) &gt; 2 AND PR(S9X) &lt; 30) OR (PL(S9X) = 0 AND PR(S9X) &gt;= 30) THEN CPINTEREST(S9X) = 2 ELSE CPINTEREST(S9X)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56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PF(S10X) = Click frequency on S10X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S10X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PF(S10X) &gt; 0 THEN PR(S10X) = Click Recency of S10X ELSE PR(S10X)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S10X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S10X THEN PL(S10X) = 1 ELSE PL(S10X)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PF(S10X) &gt; 0 AND S10X in Shopping Cart THEN PSC(S10X) = 1 ELSE PSC(S10X)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S10X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S10X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S10X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PSC(S10X) = 1 OR (PL(S10X) = 1 AND PR(S10X) &lt; 30) THEN PINTEREST(S10X) = 1 ELSE IF (PSC(S10X) = 0 AND PF(S10X) &gt; 2 AND PR(S10X) &lt; 30) OR (PL(S10X) = 0 AND PR(S10X) &gt;= 30) THEN CPINTEREST(S10X) = 2 ELSE CPINTEREST(S10X)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219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PF(S11X) = Click frequency on S11X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PF(S11X) &gt; 0 THEN PR(S11X) = Click Recency of S11X ELSE PR(S11X)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S11X THEN PL(S11X) = 1 ELSE PL(S11X)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PF(S11X) &gt; 0 AND S11X in Shopping Cart THEN PSC(S11X) = 1 ELSE PSC(S11X)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PSC(S11X) = 1 OR (PL(S11X) = 1 AND PR(S11X) &lt; 30) THEN PINTEREST(S11X) = 1 ELSE IF (PSC(S11X) = 0 AND PF(S11X) &gt; 2 AND PR(S11X) &lt; 30) OR (PL(S11X) = 0 AND PR(S11X) &gt;= 30) THEN CPINTEREST(S11X) = 2 ELSE CPINTEREST(S11X)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858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PF(S12X) = Click frequency on S12X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PF(S12X) &gt; 0 THEN PR(S12X) = Click Recency of S12X ELSE PR(S12X)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S12X THEN PL(S12X) = 1 ELSE PL(S12X)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PF(S12X) &gt; 0 AND S12X in Shopping Cart THEN PSC(S12X) = 1 ELSE PSC(S12X)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PSC(S12X) = 1 OR (PL(S12X) = 1 AND PR(S12X) &lt; 30) THEN PINTEREST(S12X) = 1 ELSE IF (PSC(S12X) = 0 AND PF(S12X) &gt; 2 AND PR(S12X) &lt; 30) OR (PL(S12X) = 0 AND PR(S12X) &gt;= 30) THEN CPINTEREST(S12X) = 2 ELSE CPINTEREST(S12X)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1853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PF(S13X) = Click frequency on S13X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PF(S13X) &gt; 0 THEN PR(S13X) = Click Recency of S13X ELSE PR(S13X)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S13X THEN PL(S13X) = 1 ELSE PL(S13X)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PF(S13X) &gt; 0 AND S13X in Shopping Cart THEN PSC(S13X) = 1 ELSE PSC(S13X)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PSC(S13X) = 1 OR (PL(S13X) = 1 AND PR(S13X) &lt; 30) THEN PINTEREST(S13X) = 1 ELSE IF (PSC(S13X) = 0 AND PF(S13X) &gt; 2 AND PR(S13X) &lt; 30) OR (PL(S13X) = 0 AND PR(S13X) &gt;= 30) THEN CPINTEREST(S13X) = 2 ELSE CPINTEREST(S13X)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88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PF(S14X) = Click frequency on S14X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PF(S14X) &gt; 0 THEN PR(S14X) = Click Recency of S14X ELSE PR(S14X)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S14X THEN PL(S14X) = 1 ELSE PL(S14X)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PF(S14X) &gt; 0 AND S14X in Shopping Cart THEN PSC(S14X) = 1 ELSE PSC(S14X)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PSC(S14X) = 1 OR (PL(S14X) = 1 AND PR(S14X) &lt; 30) THEN PINTEREST(S14X) = 1 ELSE IF (PSC(S14X) = 0 AND PF(S14X) &gt; 2 AND PR(S14X) &lt; 30) OR (PL(S14X) = 0 AND PR(S14X) &gt;= 30) THEN CPINTEREST(S14X) = 2 ELSE CPINTEREST(S14X)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471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PF(S15X) = Click frequency on S15X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PF(S15X) &gt; 0 THEN PR(S15X) = Click Recency of S15X ELSE PR(S15X)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S15X THEN PL(S15X) = 1 ELSE PL(S15X)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PF(S15X) &gt; 0 AND S15X in Shopping Cart THEN PSC(S15X) = 1 ELSE PSC(S15X)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PSC(S15X) = 1 OR (PL(S15X) = 1 AND PR(S15X) &lt; 30) THEN PINTEREST(S15X) = 1 ELSE IF (PSC(S15X) = 0 AND PF(S15X) &gt; 2 AND PR(S15X) &lt; 30) OR (PL(S15X) = 0 AND PR(S15X) &gt;= 30) THEN CPINTEREST(S15X) = 2 ELSE CPINTEREST(S15X)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909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PF(S16X) = Click frequency on S16X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PF(S16X) &gt; 0 THEN PR(S16X) = Click Recency of S16X ELSE PR(S16X)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S16X THEN PL(S16X) = 1 ELSE PL(S16X)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PF(S16X) &gt; 0 AND S16X in Shopping Cart THEN PSC(S16X) = 1 ELSE PSC(S16X)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PSC(S16X) = 1 OR (PL(S16X) = 1 AND PR(S16X) &lt; 30) THEN PINTEREST(S16X) = 1 ELSE IF (PSC(S16X) = 0 AND PF(S16X) &gt; 2 AND PR(S16X) &lt; 30) OR (PL(S16X) = 0 AND PR(S16X) &gt;= 30) THEN CPINTEREST(S16X) = 2 ELSE CPINTEREST(S16X)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023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PF(S17X) = Click frequency on S17X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S17X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PR(S17X)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PF(S17X) &gt; 0 THEN PR(S17X) = Click Recency of S17X ELSE PR(S17X)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PL(S17X)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S17X THEN PL(S17X) = 1 ELSE PL(S17X)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PSC(S17X)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PF(S17X) &gt; 0 AND S17X in Shopping Cart THEN PSC(S17X) = 1 ELSE PSC(S17X)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PINTEREST(S17X)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S17X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S17X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S17X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PSC(S17X) = 1 OR (PL(S17X) = 1 AND PR(S17X) &lt; 30) THEN PINTEREST(S17X) = 1 ELSE IF (PSC(S17X) = 0 AND PF(S17X) &gt; 2 AND PR(S17X) &lt; 30) OR (PL(S17X) = 0 AND PR(S17X) &gt;= 30) THEN CPINTEREST(S17X) = 2 ELSE CPINTEREST(S17X)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70EBB0D-9E2E-394A-8D08-54135BD01865}"/>
              </a:ext>
            </a:extLst>
          </p:cNvPr>
          <p:cNvSpPr/>
          <p:nvPr/>
        </p:nvSpPr>
        <p:spPr>
          <a:xfrm>
            <a:off x="0" y="2216260"/>
            <a:ext cx="12192000" cy="356461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虚尾箭头 5">
            <a:extLst>
              <a:ext uri="{FF2B5EF4-FFF2-40B4-BE49-F238E27FC236}">
                <a16:creationId xmlns:a16="http://schemas.microsoft.com/office/drawing/2014/main" id="{6B466557-CAC3-AB4D-B5EA-6FA2F18F3982}"/>
              </a:ext>
            </a:extLst>
          </p:cNvPr>
          <p:cNvSpPr/>
          <p:nvPr/>
        </p:nvSpPr>
        <p:spPr>
          <a:xfrm>
            <a:off x="2618270" y="3745249"/>
            <a:ext cx="778631" cy="682887"/>
          </a:xfrm>
          <a:prstGeom prst="stripedRightArrow">
            <a:avLst>
              <a:gd name="adj1" fmla="val 50000"/>
              <a:gd name="adj2" fmla="val 539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66291" y="3472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8"/>
          <a:stretch/>
        </p:blipFill>
        <p:spPr>
          <a:xfrm>
            <a:off x="414034" y="259492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4563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Recent Challenges of NIKE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891E2-AC01-40DA-AFAD-8F9D5BC52167}"/>
              </a:ext>
            </a:extLst>
          </p:cNvPr>
          <p:cNvSpPr txBox="1"/>
          <p:nvPr/>
        </p:nvSpPr>
        <p:spPr>
          <a:xfrm>
            <a:off x="4228368" y="37173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CA9C7A-F0B1-E84A-BF3F-D439059041FD}"/>
              </a:ext>
            </a:extLst>
          </p:cNvPr>
          <p:cNvSpPr txBox="1"/>
          <p:nvPr/>
        </p:nvSpPr>
        <p:spPr>
          <a:xfrm>
            <a:off x="525620" y="2853929"/>
            <a:ext cx="2029303" cy="23969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Calibri"/>
                <a:ea typeface="等线"/>
                <a:cs typeface="Calibri"/>
              </a:rPr>
              <a:t>On March 24, 2021, NIKE was found that it had made a clarification about not using cotton from Xinjiang to support BCI in 2020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8AC5B6-6745-E949-9F2D-D453A86D903A}"/>
              </a:ext>
            </a:extLst>
          </p:cNvPr>
          <p:cNvSpPr txBox="1"/>
          <p:nvPr/>
        </p:nvSpPr>
        <p:spPr>
          <a:xfrm>
            <a:off x="3428708" y="2951290"/>
            <a:ext cx="2176687" cy="2126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>
                <a:latin typeface="Calibri"/>
                <a:ea typeface="等线"/>
                <a:cs typeface="Calibri"/>
              </a:rPr>
              <a:t>Later on, Wang </a:t>
            </a:r>
            <a:r>
              <a:rPr kumimoji="1" lang="en-US" altLang="zh-CN" err="1">
                <a:latin typeface="Calibri"/>
                <a:ea typeface="等线"/>
                <a:cs typeface="Calibri"/>
              </a:rPr>
              <a:t>Yibo</a:t>
            </a:r>
            <a:r>
              <a:rPr kumimoji="1" lang="en-US" altLang="zh-CN">
                <a:latin typeface="Calibri"/>
                <a:ea typeface="等线"/>
                <a:cs typeface="Calibri"/>
              </a:rPr>
              <a:t> and Tan </a:t>
            </a:r>
            <a:r>
              <a:rPr kumimoji="1" lang="en-US" altLang="zh-CN" err="1">
                <a:latin typeface="Calibri"/>
                <a:ea typeface="等线"/>
                <a:cs typeface="Calibri"/>
              </a:rPr>
              <a:t>Songyun</a:t>
            </a:r>
            <a:r>
              <a:rPr kumimoji="1" lang="en-US" altLang="zh-CN">
                <a:latin typeface="Calibri"/>
                <a:ea typeface="等线"/>
                <a:cs typeface="Calibri"/>
              </a:rPr>
              <a:t> declared to break off the endorsement contract with NIKE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E014E3-37F5-4D4B-87B4-FE7635953A1D}"/>
              </a:ext>
            </a:extLst>
          </p:cNvPr>
          <p:cNvSpPr txBox="1"/>
          <p:nvPr/>
        </p:nvSpPr>
        <p:spPr>
          <a:xfrm>
            <a:off x="9590285" y="2853929"/>
            <a:ext cx="2029303" cy="23969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Calibri"/>
                <a:ea typeface="等线"/>
                <a:cs typeface="Calibri"/>
              </a:rPr>
              <a:t>In 2021 double 11 shopping festival, NIKE lost its GMV leading position in </a:t>
            </a:r>
            <a:r>
              <a:rPr kumimoji="1" lang="en-US" altLang="zh-CN" err="1">
                <a:latin typeface="Calibri"/>
                <a:ea typeface="等线"/>
                <a:cs typeface="Calibri"/>
              </a:rPr>
              <a:t>Tmall</a:t>
            </a:r>
            <a:r>
              <a:rPr kumimoji="1" lang="en-US" altLang="zh-CN">
                <a:latin typeface="Calibri"/>
                <a:ea typeface="等线"/>
                <a:cs typeface="Calibri"/>
              </a:rPr>
              <a:t> (Anta is No.1)   for the first time</a:t>
            </a:r>
            <a:r>
              <a:rPr kumimoji="1" lang="zh-CN" altLang="en-US">
                <a:latin typeface="Calibri"/>
                <a:ea typeface="等线"/>
                <a:cs typeface="Calibri"/>
              </a:rPr>
              <a:t> </a:t>
            </a:r>
            <a:r>
              <a:rPr kumimoji="1" lang="en-US" altLang="zh-CN">
                <a:latin typeface="Calibri"/>
                <a:ea typeface="等线"/>
                <a:cs typeface="Calibri"/>
              </a:rPr>
              <a:t>in recent 5 years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02D707-89F1-EE44-9BDB-E8C594CDD7AF}"/>
              </a:ext>
            </a:extLst>
          </p:cNvPr>
          <p:cNvSpPr txBox="1"/>
          <p:nvPr/>
        </p:nvSpPr>
        <p:spPr>
          <a:xfrm>
            <a:off x="0" y="6503383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i="1">
                <a:ea typeface="+mn-lt"/>
                <a:cs typeface="+mn-lt"/>
              </a:rPr>
              <a:t>Source: </a:t>
            </a:r>
            <a:r>
              <a:rPr kumimoji="1" lang="en" altLang="zh-CN" sz="900" i="1"/>
              <a:t>https://</a:t>
            </a:r>
            <a:r>
              <a:rPr kumimoji="1" lang="en" altLang="zh-CN" sz="900" i="1" err="1"/>
              <a:t>finance.sina.com.cn</a:t>
            </a:r>
            <a:r>
              <a:rPr kumimoji="1" lang="en" altLang="zh-CN" sz="900" i="1"/>
              <a:t>/</a:t>
            </a:r>
            <a:r>
              <a:rPr kumimoji="1" lang="en" altLang="zh-CN" sz="900" i="1" err="1"/>
              <a:t>chanjing</a:t>
            </a:r>
            <a:r>
              <a:rPr kumimoji="1" lang="en" altLang="zh-CN" sz="900" i="1"/>
              <a:t>/</a:t>
            </a:r>
            <a:r>
              <a:rPr kumimoji="1" lang="en" altLang="zh-CN" sz="900" i="1" err="1"/>
              <a:t>cyxw</a:t>
            </a:r>
            <a:r>
              <a:rPr kumimoji="1" lang="en" altLang="zh-CN" sz="900" i="1"/>
              <a:t>/2021-11-12/doc-iktzscyy5198502.shtml</a:t>
            </a:r>
          </a:p>
          <a:p>
            <a:r>
              <a:rPr kumimoji="1" lang="en" altLang="zh-CN" sz="900" i="1"/>
              <a:t>https://</a:t>
            </a:r>
            <a:r>
              <a:rPr kumimoji="1" lang="en" altLang="zh-CN" sz="900" i="1" err="1"/>
              <a:t>finance.sina.com.cn</a:t>
            </a:r>
            <a:r>
              <a:rPr kumimoji="1" lang="en" altLang="zh-CN" sz="900" i="1"/>
              <a:t>/stock/</a:t>
            </a:r>
            <a:r>
              <a:rPr kumimoji="1" lang="en" altLang="zh-CN" sz="900" i="1" err="1"/>
              <a:t>hkstock</a:t>
            </a:r>
            <a:r>
              <a:rPr kumimoji="1" lang="en" altLang="zh-CN" sz="900" i="1"/>
              <a:t>/</a:t>
            </a:r>
            <a:r>
              <a:rPr kumimoji="1" lang="en" altLang="zh-CN" sz="900" i="1" err="1"/>
              <a:t>ggscyd</a:t>
            </a:r>
            <a:r>
              <a:rPr kumimoji="1" lang="en" altLang="zh-CN" sz="900" i="1"/>
              <a:t>/2021-05-10/doc-ikmyaawc4456776.shtml</a:t>
            </a:r>
            <a:endParaRPr kumimoji="1" lang="zh-CN" altLang="en-US" sz="900" i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1ECC2D6-A321-E04E-B6E4-55797F984C1B}"/>
              </a:ext>
            </a:extLst>
          </p:cNvPr>
          <p:cNvSpPr txBox="1"/>
          <p:nvPr/>
        </p:nvSpPr>
        <p:spPr>
          <a:xfrm>
            <a:off x="6528409" y="2853929"/>
            <a:ext cx="2029303" cy="23969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Calibri"/>
                <a:ea typeface="等线"/>
                <a:cs typeface="Calibri"/>
              </a:rPr>
              <a:t>In April, the sales of NIKE decreased by 59% on </a:t>
            </a:r>
            <a:r>
              <a:rPr kumimoji="1" lang="en-US" altLang="zh-CN" err="1">
                <a:latin typeface="Calibri"/>
                <a:ea typeface="等线"/>
                <a:cs typeface="Calibri"/>
              </a:rPr>
              <a:t>Tmall</a:t>
            </a:r>
            <a:r>
              <a:rPr kumimoji="1" lang="en-US" altLang="zh-CN">
                <a:latin typeface="Calibri"/>
                <a:ea typeface="等线"/>
                <a:cs typeface="Calibri"/>
              </a:rPr>
              <a:t>, while Lining and Anta increased by 72% and 51% respectively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0303E520-9DAA-0442-892E-7DACE0CEDBC3}"/>
              </a:ext>
            </a:extLst>
          </p:cNvPr>
          <p:cNvSpPr/>
          <p:nvPr/>
        </p:nvSpPr>
        <p:spPr>
          <a:xfrm>
            <a:off x="414034" y="2636904"/>
            <a:ext cx="2183207" cy="2832361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7DA7D4D5-F017-C546-9594-A894922E0BC4}"/>
              </a:ext>
            </a:extLst>
          </p:cNvPr>
          <p:cNvSpPr/>
          <p:nvPr/>
        </p:nvSpPr>
        <p:spPr>
          <a:xfrm>
            <a:off x="3417412" y="2626347"/>
            <a:ext cx="2183207" cy="2832361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7A4660B-31A3-C041-A3F7-5D3786340EA4}"/>
              </a:ext>
            </a:extLst>
          </p:cNvPr>
          <p:cNvSpPr/>
          <p:nvPr/>
        </p:nvSpPr>
        <p:spPr>
          <a:xfrm>
            <a:off x="6451458" y="2639767"/>
            <a:ext cx="2183207" cy="2832361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C39664AF-FBEB-7B44-B36A-D0D0BA9C2774}"/>
              </a:ext>
            </a:extLst>
          </p:cNvPr>
          <p:cNvSpPr/>
          <p:nvPr/>
        </p:nvSpPr>
        <p:spPr>
          <a:xfrm>
            <a:off x="9513334" y="2636904"/>
            <a:ext cx="2183207" cy="2832361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348B5D56-5445-B345-A727-F56452094904}"/>
              </a:ext>
            </a:extLst>
          </p:cNvPr>
          <p:cNvSpPr txBox="1"/>
          <p:nvPr/>
        </p:nvSpPr>
        <p:spPr>
          <a:xfrm>
            <a:off x="2976973" y="1491048"/>
            <a:ext cx="623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Negative Effects of Xinjiang Cotton Event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B43E41C-9491-0249-9FCF-D4359FDFF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6" y="0"/>
            <a:ext cx="3168763" cy="6858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6" name="虚尾箭头 25">
            <a:extLst>
              <a:ext uri="{FF2B5EF4-FFF2-40B4-BE49-F238E27FC236}">
                <a16:creationId xmlns:a16="http://schemas.microsoft.com/office/drawing/2014/main" id="{8D3B3CD4-9C93-8B43-B9C6-4782BB6E7F0F}"/>
              </a:ext>
            </a:extLst>
          </p:cNvPr>
          <p:cNvSpPr/>
          <p:nvPr/>
        </p:nvSpPr>
        <p:spPr>
          <a:xfrm>
            <a:off x="5621648" y="3745248"/>
            <a:ext cx="825034" cy="682887"/>
          </a:xfrm>
          <a:prstGeom prst="stripedRightArrow">
            <a:avLst>
              <a:gd name="adj1" fmla="val 50000"/>
              <a:gd name="adj2" fmla="val 539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虚尾箭头 33">
            <a:extLst>
              <a:ext uri="{FF2B5EF4-FFF2-40B4-BE49-F238E27FC236}">
                <a16:creationId xmlns:a16="http://schemas.microsoft.com/office/drawing/2014/main" id="{6BAD5F44-2629-DC4E-99B9-A1FF4FE27795}"/>
              </a:ext>
            </a:extLst>
          </p:cNvPr>
          <p:cNvSpPr/>
          <p:nvPr/>
        </p:nvSpPr>
        <p:spPr>
          <a:xfrm>
            <a:off x="8650967" y="3748160"/>
            <a:ext cx="846065" cy="682887"/>
          </a:xfrm>
          <a:prstGeom prst="stripedRightArrow">
            <a:avLst>
              <a:gd name="adj1" fmla="val 50000"/>
              <a:gd name="adj2" fmla="val 539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505AF0-9F97-0048-A066-B41B99C61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75" y="1217005"/>
            <a:ext cx="8304425" cy="48796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56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PF(C1X) = Click frequency on C1X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PF(C1X) &gt; 0 THEN PR(C1X) = Click Recency of C1X ELSE PR(C1X)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C1X THEN PL(C1X) = 1 ELSE PL(C1X)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PF(C1X) &gt; 0 AND C1X in Shopping Cart THEN PSC(C1X) = 1 ELSE PSC(C1X)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PSC(C1X) = 1 OR (PL(C1X) = 1 AND PR(C1X) &lt; 30) THEN PINTEREST(C1X) = 1 ELSE IF (PSC(C1X) = 0 AND PF(C1X) &gt; 2 AND PR(C1X) &lt; 30) OR (PL(C1X) = 0 AND PR(C1X) &gt;= 30) THEN CPINTEREST(C1X) = 2 ELSE CPINTEREST(C1X)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58611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PF(C2X) = Click frequency on C2X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PF(C2X) &gt; 0 THEN PR(C2X) = Click Recency of C2X ELSE PR(C2X)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C2X THEN PL(C2X) = 1 ELSE PL(C2X)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PF(C2X) &gt; 0 AND C2X in Shopping Cart THEN PSC(C2X) = 1 ELSE PSC(C2X)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PSC(C2X) = 1 OR (PL(C2X) = 1 AND PR(C2X) &lt; 30) THEN PINTEREST(C2X) = 1 ELSE IF (PSC(C2X) = 0 AND PF(C2X) &gt; 2 AND PR(C2X) &lt; 30) OR (PL(C2X) = 0 AND PR(C2X) &gt;= 30) THEN CPINTEREST(C2X) = 2 ELSE CPINTEREST(C2X)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25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PF(C3X) = Click frequency on C3X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PF(C3X) &gt; 0 THEN PR(C3X) = Click Recency of C3X ELSE PR(C3X)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C3X THEN PL(C3X) = 1 ELSE PL(C3X)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PF(C3X) &gt; 0 AND C3X in Shopping Cart THEN PSC(C3X) = 1 ELSE PSC(C3X)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PSC(C3X) = 1 OR (PL(C3X) = 1 AND PR(C3X) &lt; 30) THEN PINTEREST(C3X) = 1 ELSE IF (PSC(C3X) = 0 AND PF(C3X) &gt; 2 AND PR(C3X) &lt; 30) OR (PL(C3X) = 0 AND PR(C3X) &gt;= 30) THEN CPINTEREST(C3X) = 2 ELSE CPINTEREST(C3X)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3242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PF(C4X) = Click frequency on C4X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PF(C4X) &gt; 0 THEN PR(C4X) = Click Recency of C4X ELSE PR(C4X)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C4X THEN PL(C4X) = 1 ELSE PL(C4X)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PF(C4X) &gt; 0 AND C4X in Shopping Cart THEN PSC(C4X) = 1 ELSE PSC(C4X)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PSC(C4X) = 1 OR (PL(C4X) = 1 AND PR(C4X) &lt; 30) THEN PINTEREST(C4X) = 1 ELSE IF (PSC(C4X) = 0 AND PF(C4X) &gt; 2 AND PR(C4X) &lt; 30) OR (PL(C4X) = 0 AND PR(C4X) &gt;= 30) THEN CPINTEREST(C4X) = 2 ELSE CPINTEREST(C4X)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314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PF(C5X) = Click frequency on C5X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PF(C5X) &gt; 0 THEN PR(C5X) = Click Recency of C5X ELSE PR(C5X)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C5X THEN PL(C5X) = 1 ELSE PL(C5X)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PF(C5X) &gt; 0 AND C5X in Shopping Cart THEN PSC(C5X) = 1 ELSE PSC(C5X)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PSC(C5X) = 1 OR (PL(C5X) = 1 AND PR(C5X) &lt; 30) THEN PINTEREST(C5X) = 1 ELSE IF (PSC(C5X) = 0 AND PF(C5X) &gt; 2 AND PR(C5X) &lt; 30) OR (PL(C5X) = 0 AND PR(C5X) &gt;= 30) THEN CPINTEREST(C5X) = 2 ELSE CPINTEREST(C5X)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4177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PF(C6X) = Click frequency on C6X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PF(C6X) &gt; 0 THEN PR(C6X) = Click Recency of C6X ELSE PR(C6X)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C6X THEN PL(C6X) = 1 ELSE PL(C6X)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PF(C6X) &gt; 0 AND C6X in Shopping Cart THEN PSC(C6X) = 1 ELSE PSC(C6X)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PSC(C6X) = 1 OR (PL(C6X) = 1 AND PR(C6X) &lt; 30) THEN PINTEREST(C6X) = 1 ELSE IF (PSC(C6X) = 0 AND PF(C6X) &gt; 2 AND PR(C6X) &lt; 30) OR (PL(C6X) = 0 AND PR(C6X) &gt;= 30) THEN CPINTEREST(C6X) = 2 ELSE CPINTEREST(C6X)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387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PF(C7X) = Click frequency on C7X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PF(C7X) &gt; 0 THEN PR(C7X) = Click Recency of C7X ELSE PR(C7X)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C7X THEN PL(C7X) = 1 ELSE PL(C7X)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PF(C7X) &gt; 0 AND C7X in Shopping Cart THEN PSC(C7X) = 1 ELSE PSC(C7X)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C7X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PSC(C7X) = 1 OR (PL(C7X) = 1 AND PR(C7X) &lt; 30) THEN PINTEREST(C7X) = 1 ELSE IF (PSC(C7X) = 0 AND PF(C7X) &gt; 2 AND PR(C7X) &lt; 30) OR (PL(C7X) = 0 AND PR(C7X) &gt;= 30) THEN CPINTEREST(C7X) = 2 ELSE CPINTEREST(C7X)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739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PF(C8X) = Click frequency on C8X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C8X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PF(C8X) &gt; 0 THEN PR(C8X) = Click Recency of C8X ELSE PR(C8X)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C8X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C8X THEN PL(C8X) = 1 ELSE PL(C8X)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PF(C8X) &gt; 0 AND C8X in Shopping Cart THEN PSC(C8X) = 1 ELSE PSC(C8X)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PINTEREST(C8X)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C8X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C8X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C8X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PSC(C8X) = 1 OR (PL(C8X) = 1 AND PR(C8X) &lt; 30) THEN PINTEREST(C8X) = 1 ELSE IF (PSC(C8X) = 0 AND PF(C8X) &gt; 2 AND PR(C8X) &lt; 30) OR (PL(C8X) = 0 AND PR(C8X) &gt;= 30) THEN CPINTEREST(C8X) = 2 ELSE CPINTEREST(C8X)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574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PF(C9X) = Click frequency on C9X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C9X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PF(C9X) &gt; 0 THEN PR(C9X) = Click Recency of C9X ELSE PR(C9X)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C9X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C9X THEN PL(C9X) = 1 ELSE PL(C9X)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PF(C9X) &gt; 0 AND C9X in Shopping Cart THEN PSC(C9X) = 1 ELSE PSC(C9X)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PINTEREST(C9X)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C9X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C9X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C9X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PSC(C9X) = 1 OR (PL(C9X) = 1 AND PR(C9X) &lt; 30) THEN PINTEREST(C9X) = 1 ELSE IF (PSC(C9X) = 0 AND PF(C9X) &gt; 2 AND PR(C9X) &lt; 30) OR (PL(C9X) = 0 AND PR(C9X) &gt;= 30) THEN CPINTEREST(C9X) = 2 ELSE CPINTEREST(C9X)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705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PF(C10X) = Click frequency on C10X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C10X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PF(C10X) &gt; 0 THEN PR(C10X) = Click Recency of C10X ELSE PR(C10X)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C10X THEN PL(C10X) = 1 ELSE PL(C10X)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PF(C10X) &gt; 0 AND C10X in Shopping Cart THEN PSC(C10X) = 1 ELSE PSC(C10X)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PINTEREST(C10X)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C10X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C10X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C10X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PSC(C10X) = 1 OR (PL(C10X) = 1 AND PR(C10X) &lt; 30) THEN PINTEREST(C10X) = 1 ELSE IF (PSC(C10X) = 0 AND PF(C10X) &gt; 2 AND PR(C10X) &lt; 30) OR (PL(C10X) = 0 AND PR(C10X) &gt;= 30) THEN CPINTEREST(C10X) = 2 ELSE CPINTEREST(C10X)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40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2">
            <a:extLst>
              <a:ext uri="{FF2B5EF4-FFF2-40B4-BE49-F238E27FC236}">
                <a16:creationId xmlns:a16="http://schemas.microsoft.com/office/drawing/2014/main" id="{6017D0D2-96A4-9542-8412-C931162A1471}"/>
              </a:ext>
            </a:extLst>
          </p:cNvPr>
          <p:cNvSpPr/>
          <p:nvPr/>
        </p:nvSpPr>
        <p:spPr>
          <a:xfrm>
            <a:off x="0" y="1595093"/>
            <a:ext cx="12192001" cy="2398174"/>
          </a:xfrm>
          <a:prstGeom prst="rect">
            <a:avLst/>
          </a:prstGeom>
          <a:solidFill>
            <a:srgbClr val="F6BE9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AD14-B1A8-584E-8B7C-D732F1704407}"/>
              </a:ext>
            </a:extLst>
          </p:cNvPr>
          <p:cNvSpPr txBox="1"/>
          <p:nvPr/>
        </p:nvSpPr>
        <p:spPr>
          <a:xfrm>
            <a:off x="866291" y="3472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AFD276B-1585-1A43-88D0-016D99CC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/>
          <a:stretch/>
        </p:blipFill>
        <p:spPr>
          <a:xfrm>
            <a:off x="414034" y="259492"/>
            <a:ext cx="1738808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A6094-A861-BE45-B8B2-4B4A2EAA99BC}"/>
              </a:ext>
            </a:extLst>
          </p:cNvPr>
          <p:cNvSpPr txBox="1"/>
          <p:nvPr/>
        </p:nvSpPr>
        <p:spPr>
          <a:xfrm>
            <a:off x="1985319" y="259492"/>
            <a:ext cx="11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3D3D"/>
                </a:solidFill>
                <a:effectLst/>
                <a:uLnTx/>
                <a:uFillTx/>
                <a:latin typeface="Futura Condensed Medium" panose="020B0602020204020303" pitchFamily="34" charset="-79"/>
                <a:ea typeface="+mn-ea"/>
                <a:cs typeface="Futura Condensed Medium" panose="020B0602020204020303" pitchFamily="34" charset="-79"/>
              </a:rPr>
              <a:t>BACKBROUND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403D3D"/>
              </a:solidFill>
              <a:effectLst/>
              <a:uLnTx/>
              <a:uFillTx/>
              <a:latin typeface="Futura Condensed Medium" panose="020B0602020204020303" pitchFamily="34" charset="-79"/>
              <a:ea typeface="+mn-ea"/>
              <a:cs typeface="Futura Condensed Medium" panose="020B0602020204020303" pitchFamily="34" charset="-79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8F223-96B2-154A-B6B4-57FCF1E3131D}"/>
              </a:ext>
            </a:extLst>
          </p:cNvPr>
          <p:cNvCxnSpPr>
            <a:cxnSpLocks/>
          </p:cNvCxnSpPr>
          <p:nvPr/>
        </p:nvCxnSpPr>
        <p:spPr>
          <a:xfrm>
            <a:off x="2036053" y="628824"/>
            <a:ext cx="1088392" cy="0"/>
          </a:xfrm>
          <a:prstGeom prst="line">
            <a:avLst/>
          </a:prstGeom>
          <a:ln w="38100">
            <a:solidFill>
              <a:srgbClr val="403D3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FB418-2EC3-4040-917B-C001A20A02E6}"/>
              </a:ext>
            </a:extLst>
          </p:cNvPr>
          <p:cNvSpPr txBox="1"/>
          <p:nvPr/>
        </p:nvSpPr>
        <p:spPr>
          <a:xfrm>
            <a:off x="1985319" y="695353"/>
            <a:ext cx="685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>
                <a:solidFill>
                  <a:srgbClr val="EC542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Dissatisfaction about NIKE’s CRM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EC542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CA9C7A-F0B1-E84A-BF3F-D439059041FD}"/>
              </a:ext>
            </a:extLst>
          </p:cNvPr>
          <p:cNvSpPr txBox="1"/>
          <p:nvPr/>
        </p:nvSpPr>
        <p:spPr>
          <a:xfrm>
            <a:off x="1244605" y="1651558"/>
            <a:ext cx="1078545" cy="4025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>
                <a:latin typeface="Calibri"/>
                <a:ea typeface="等线"/>
                <a:cs typeface="Calibri"/>
              </a:rPr>
              <a:t>NIKE APP</a:t>
            </a:r>
            <a:endParaRPr lang="zh-CN" altLang="en-US" b="1">
              <a:latin typeface="Calibri"/>
              <a:ea typeface="等线"/>
              <a:cs typeface="Calibri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3A55BC-DCBD-B945-B9E2-121735B87D7A}"/>
              </a:ext>
            </a:extLst>
          </p:cNvPr>
          <p:cNvSpPr txBox="1"/>
          <p:nvPr/>
        </p:nvSpPr>
        <p:spPr>
          <a:xfrm>
            <a:off x="3767531" y="1650884"/>
            <a:ext cx="1235259" cy="734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b="1">
                <a:latin typeface="Calibri"/>
                <a:ea typeface="等线"/>
                <a:cs typeface="Calibri"/>
              </a:rPr>
              <a:t>Adidas APP</a:t>
            </a:r>
            <a:endParaRPr lang="zh-CN" altLang="en-US" b="1">
              <a:latin typeface="Calibri"/>
              <a:ea typeface="等线"/>
              <a:cs typeface="Calibri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C4231F3-4FE8-BE42-B278-AD21D480DF7E}"/>
              </a:ext>
            </a:extLst>
          </p:cNvPr>
          <p:cNvSpPr txBox="1"/>
          <p:nvPr/>
        </p:nvSpPr>
        <p:spPr>
          <a:xfrm>
            <a:off x="6218248" y="1860160"/>
            <a:ext cx="5472519" cy="1922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Adidas has precise membership system with different membership levels, while NIKE doesn’t categorize the members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n"/>
            </a:pPr>
            <a:r>
              <a:rPr kumimoji="1" lang="en-US" altLang="zh-CN" sz="1600">
                <a:latin typeface="Calibri"/>
                <a:ea typeface="等线"/>
                <a:cs typeface="Calibri"/>
              </a:rPr>
              <a:t>Many classical shoes are launched on </a:t>
            </a:r>
            <a:r>
              <a:rPr lang="en" altLang="zh-CN" sz="1600"/>
              <a:t>SNKRS with limited number, so most of the customers cannot buy and have to bear high resale price in secondary market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903157A-2430-7C4D-B19D-554CF052F772}"/>
              </a:ext>
            </a:extLst>
          </p:cNvPr>
          <p:cNvGrpSpPr/>
          <p:nvPr/>
        </p:nvGrpSpPr>
        <p:grpSpPr>
          <a:xfrm>
            <a:off x="433822" y="1964424"/>
            <a:ext cx="5283192" cy="4931324"/>
            <a:chOff x="517075" y="1333596"/>
            <a:chExt cx="5578925" cy="5058736"/>
          </a:xfrm>
        </p:grpSpPr>
        <p:sp>
          <p:nvSpPr>
            <p:cNvPr id="43" name="TextBox 2">
              <a:extLst>
                <a:ext uri="{FF2B5EF4-FFF2-40B4-BE49-F238E27FC236}">
                  <a16:creationId xmlns:a16="http://schemas.microsoft.com/office/drawing/2014/main" id="{7FC2CE70-C347-6F41-A7FD-A3E3B50DB367}"/>
                </a:ext>
              </a:extLst>
            </p:cNvPr>
            <p:cNvSpPr txBox="1"/>
            <p:nvPr/>
          </p:nvSpPr>
          <p:spPr>
            <a:xfrm>
              <a:off x="889686" y="29656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4" name="Picture 17" descr="smartphone.png">
              <a:extLst>
                <a:ext uri="{FF2B5EF4-FFF2-40B4-BE49-F238E27FC236}">
                  <a16:creationId xmlns:a16="http://schemas.microsoft.com/office/drawing/2014/main" id="{AE20E552-7134-0447-AFDA-40D1F905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83191" y="1333596"/>
              <a:ext cx="2812809" cy="5058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7" descr="smartphone.png">
              <a:extLst>
                <a:ext uri="{FF2B5EF4-FFF2-40B4-BE49-F238E27FC236}">
                  <a16:creationId xmlns:a16="http://schemas.microsoft.com/office/drawing/2014/main" id="{9938E48B-58C1-0140-B88F-B497ED6A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7075" y="1333596"/>
              <a:ext cx="2812933" cy="505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021770-CC22-AB42-9F5E-138052278E95}"/>
                </a:ext>
              </a:extLst>
            </p:cNvPr>
            <p:cNvSpPr/>
            <p:nvPr/>
          </p:nvSpPr>
          <p:spPr>
            <a:xfrm>
              <a:off x="1361789" y="3474720"/>
              <a:ext cx="1161825" cy="688489"/>
            </a:xfrm>
            <a:prstGeom prst="rect">
              <a:avLst/>
            </a:prstGeom>
            <a:solidFill>
              <a:srgbClr val="80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FA94D8-2437-1B4B-AA9F-DB3EA166F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2050341" y="2535905"/>
              <a:ext cx="269876" cy="20729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7A134E8-3EC6-CA4F-9013-0F149056395F}"/>
                </a:ext>
              </a:extLst>
            </p:cNvPr>
            <p:cNvSpPr/>
            <p:nvPr/>
          </p:nvSpPr>
          <p:spPr>
            <a:xfrm rot="1965423">
              <a:off x="2328081" y="4841223"/>
              <a:ext cx="127397" cy="66513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96AA20F-E540-1146-820C-0A79A51F1B16}"/>
                </a:ext>
              </a:extLst>
            </p:cNvPr>
            <p:cNvSpPr/>
            <p:nvPr/>
          </p:nvSpPr>
          <p:spPr>
            <a:xfrm rot="1965423">
              <a:off x="2321731" y="4830937"/>
              <a:ext cx="46670" cy="45719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1068DC0-C98B-0F43-A467-861AD79C0D6E}"/>
                </a:ext>
              </a:extLst>
            </p:cNvPr>
            <p:cNvSpPr/>
            <p:nvPr/>
          </p:nvSpPr>
          <p:spPr>
            <a:xfrm rot="1965423">
              <a:off x="2301058" y="4804297"/>
              <a:ext cx="45719" cy="45719"/>
            </a:xfrm>
            <a:prstGeom prst="rect">
              <a:avLst/>
            </a:prstGeom>
            <a:solidFill>
              <a:srgbClr val="E5D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4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D6D1122-2FF0-2946-BDA7-B67F8EAD8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 rot="943012">
              <a:off x="2283052" y="4780811"/>
              <a:ext cx="226973" cy="174341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0A75721-124F-3043-959B-F10D0839DCD6}"/>
                </a:ext>
              </a:extLst>
            </p:cNvPr>
            <p:cNvSpPr/>
            <p:nvPr/>
          </p:nvSpPr>
          <p:spPr>
            <a:xfrm rot="2904289">
              <a:off x="936861" y="4644569"/>
              <a:ext cx="202795" cy="143809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7E2F28D-A92E-AC49-AF6F-02D50240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7008"/>
            <a:stretch/>
          </p:blipFill>
          <p:spPr>
            <a:xfrm rot="2274565">
              <a:off x="924895" y="4617315"/>
              <a:ext cx="269876" cy="207295"/>
            </a:xfrm>
            <a:prstGeom prst="rect">
              <a:avLst/>
            </a:prstGeom>
          </p:spPr>
        </p:pic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4BCE07E3-3768-374E-B28A-81D6B5295AA5}"/>
                </a:ext>
              </a:extLst>
            </p:cNvPr>
            <p:cNvSpPr/>
            <p:nvPr/>
          </p:nvSpPr>
          <p:spPr>
            <a:xfrm>
              <a:off x="767040" y="3175572"/>
              <a:ext cx="2267564" cy="1149511"/>
            </a:xfrm>
            <a:custGeom>
              <a:avLst/>
              <a:gdLst/>
              <a:ahLst/>
              <a:cxnLst/>
              <a:rect l="l" t="t" r="r" b="b"/>
              <a:pathLst>
                <a:path w="7759065" h="1851660">
                  <a:moveTo>
                    <a:pt x="0" y="1851660"/>
                  </a:moveTo>
                  <a:lnTo>
                    <a:pt x="7758683" y="1851660"/>
                  </a:lnTo>
                  <a:lnTo>
                    <a:pt x="7758683" y="0"/>
                  </a:lnTo>
                  <a:lnTo>
                    <a:pt x="0" y="0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chemeClr val="bg2">
                <a:lumMod val="10000"/>
                <a:alpha val="59999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bject 40">
              <a:extLst>
                <a:ext uri="{FF2B5EF4-FFF2-40B4-BE49-F238E27FC236}">
                  <a16:creationId xmlns:a16="http://schemas.microsoft.com/office/drawing/2014/main" id="{8810495B-FB42-784C-85FD-3DD45C9B8162}"/>
                </a:ext>
              </a:extLst>
            </p:cNvPr>
            <p:cNvSpPr txBox="1"/>
            <p:nvPr/>
          </p:nvSpPr>
          <p:spPr>
            <a:xfrm>
              <a:off x="917170" y="3506490"/>
              <a:ext cx="2034460" cy="464935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设计你的专属</a:t>
              </a:r>
              <a:r>
                <a:rPr kumimoji="0" lang="en-US" altLang="zh-CN" sz="1200" b="1" i="0" u="none" strike="noStrike" kern="1200" cap="none" spc="-1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InfinityME</a:t>
              </a:r>
              <a:r>
                <a:rPr kumimoji="0" lang="zh-CN" altLang="en-US" sz="1200" b="1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形象！</a:t>
              </a:r>
              <a:endParaRPr kumimoji="0" lang="en-US" altLang="zh-CN" sz="12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 marL="1270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体验运动、潮流与想象力融合的新奇宇宙</a:t>
              </a: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CFFBAC2-9502-DD4F-8380-7DCE5A5D2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9" b="18098"/>
            <a:stretch/>
          </p:blipFill>
          <p:spPr>
            <a:xfrm>
              <a:off x="3535386" y="1959013"/>
              <a:ext cx="2269179" cy="3781893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8509D72-A9DF-9D44-83E1-5D90356FE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8" y="2577738"/>
            <a:ext cx="2142662" cy="368299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37BB46C-C81B-634A-A641-083B1A62CE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68" y="2574089"/>
            <a:ext cx="2170630" cy="36866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D0776269-A1FC-4CD0-832C-7E3A17BD3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627" y="3996807"/>
            <a:ext cx="5074023" cy="26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13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PF(C11X) = Click frequency on C11X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PF(C11X) &gt; 0 THEN PR(C11X) = Click Recency of C11X ELSE PR(C11X)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C11X THEN PL(C11X) = 1 ELSE PL(C11X)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PF(C11X) &gt; 0 AND C11X in Shopping Cart THEN PSC(C11X) = 1 ELSE PSC(C11X)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PSC(C11X) = 1 OR (PL(C11X) = 1 AND PR(C11X) &lt; 30) THEN PINTEREST(C11X) = 1 ELSE IF (PSC(C11X) = 0 AND PF(C11X) &gt; 2 AND PR(C11X) &lt; 30) OR (PL(C11X) = 0 AND PR(C11X) &gt;= 30) THEN CPINTEREST(C11X) = 2 ELSE CPINTEREST(C11X)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33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PF(C12X) = Click frequency on C12X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PF(C12X) &gt; 0 THEN PR(C12X) = Click Recency of C12X ELSE PR(C12X)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C12X THEN PL(C12X) = 1 ELSE PL(C12X)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PF(C12X) &gt; 0 AND C12X in Shopping Cart THEN PSC(C12X) = 1 ELSE PSC(C12X)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PSC(C12X) = 1 OR (PL(C12X) = 1 AND PR(C12X) &lt; 30) THEN PINTEREST(C12X) = 1 ELSE IF (PSC(C12X) = 0 AND PF(C12X) &gt; 2 AND PR(C12X) &lt; 30) OR (PL(C12X) = 0 AND PR(C12X) &gt;= 30) THEN CPINTEREST(C12X) = 2 ELSE CPINTEREST(C12X)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9649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PF(C13X) = Click frequency on C13X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PF(C13X) &gt; 0 THEN PR(C13X) = Click Recency of C13X ELSE PR(C13X)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C13X THEN PL(C13X) = 1 ELSE PL(C13X)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PF(C13X) &gt; 0 AND C13X in Shopping Cart THEN PSC(C13X) = 1 ELSE PSC(C13X)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PSC(C13X) = 1 OR (PL(C13X) = 1 AND PR(C13X) &lt; 30) THEN PINTEREST(C13X) = 1 ELSE IF (PSC(C13X) = 0 AND PF(C13X) &gt; 2 AND PR(C13X) &lt; 30) OR (PL(C13X) = 0 AND PR(C13X) &gt;= 30) THEN CPINTEREST(C13X) = 2 ELSE CPINTEREST(C13X)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72002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PF(C14X) = Click frequency on C14X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PF(C14X) &gt; 0 THEN PR(C14X) = Click Recency of C14X ELSE PR(C14X)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C14X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C14X THEN PL(C14X) = 1 ELSE PL(C14X)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PF(C14X) &gt; 0 AND C14X in Shopping Cart THEN PSC(C14X) = 1 ELSE PSC(C14X)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PINTEREST(C14X)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C14X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C14X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PSC(C14X) = 1 OR (PL(C14X) = 1 AND PR(C14X) &lt; 30) THEN PINTEREST(C14X) = 1 ELSE IF (PSC(C14X) = 0 AND PF(C14X) &gt; 2 AND PR(C14X) &lt; 30) OR (PL(C14X) = 0 AND PR(C14X) &gt;= 30) THEN CPINTEREST(C14X) = 2 ELSE CPINTEREST(C14X)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0424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PF(C15X) = Click frequency on C15X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PF(C15X) &gt; 0 THEN PR(C15X) = Click Recency of C15X ELSE PR(C15X)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C15X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C15X THEN PL(C15X) = 1 ELSE PL(C15X)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PF(C15X) &gt; 0 AND C15X in Shopping Cart THEN PSC(C15X) = 1 ELSE PSC(C15X)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PINTEREST(C15X)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C15X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C15X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PSC(C15X) = 1 OR (PL(C15X) = 1 AND PR(C15X) &lt; 30) THEN PINTEREST(C15X) = 1 ELSE IF (PSC(C15X) = 0 AND PF(C15X) &gt; 2 AND PR(C15X) &lt; 30) OR (PL(C15X) = 0 AND PR(C15X) &gt;= 30) THEN CPINTEREST(C15X) = 2 ELSE CPINTEREST(C15X)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12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PF(C16X) = Click frequency on C16X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PF(C16X) &gt; 0 THEN PR(C16X) = Click Recency of C16X ELSE PR(C16X)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C16X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C16X THEN PL(C16X) = 1 ELSE PL(C16X)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PF(C16X) &gt; 0 AND C16X in Shopping Cart THEN PSC(C16X) = 1 ELSE PSC(C16X)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PINTEREST(C16X)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C16X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C16X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PSC(C16X) = 1 OR (PL(C16X) = 1 AND PR(C16X) &lt; 30) THEN PINTEREST(C16X) = 1 ELSE IF (PSC(C16X) = 0 AND PF(C16X) &gt; 2 AND PR(C16X) &lt; 30) OR (PL(C16X) = 0 AND PR(C16X) &gt;= 30) THEN CPINTEREST(C16X) = 2 ELSE CPINTEREST(C16X)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1417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PF(C17X) = Click frequency on C17X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C17X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PR(C17X)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PF(C17X) &gt; 0 THEN PR(C17X) = Click Recency of C17X ELSE PR(C17X)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C17X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PL(C17X)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C17X THEN PL(C17X) = 1 ELSE PL(C17X)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PSC(C17X)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PF(C17X) &gt; 0 AND C17X in Shopping Cart THEN PSC(C17X) = 1 ELSE PSC(C17X)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PINTEREST(C17X)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C17X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C17X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C17X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PSC(C17X) = 1 OR (PL(C17X) = 1 AND PR(C17X) &lt; 30) THEN PINTEREST(C17X) = 1 ELSE IF (PSC(C17X) = 0 AND PF(C17X) &gt; 2 AND PR(C17X) &lt; 30) OR (PL(C17X) = 0 AND PR(C17X) &gt;= 30) THEN CPINTEREST(C17X) = 2 ELSE CPINTEREST(C17X)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13452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PF(A1X) = Click frequency on A1X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PF(A1X) &gt; 0 THEN PR(A1X) = Click Recency of A1X ELSE PR(A1X)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A1X THEN PL(A1X) = 1 ELSE PL(A1X)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PF(A1X) &gt; 0 AND A1X in Shopping Cart THEN PSC(A1X) = 1 ELSE PSC(A1X)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PINTEREST(A1X)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A1X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A1X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PSC(A1X) = 1 OR (PL(A1X) = 1 AND PR(A1X) &lt; 30) THEN PINTEREST(A1X) = 1 ELSE IF (PSC(A1X) = 0 AND PF(A1X) &gt; 2 AND PR(A1X) &lt; 30) OR (PL(A1X) = 0 AND PR(A1X) &gt;= 30) THEN CPINTEREST(A1X) = 2 ELSE CPINTEREST(A1X)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9004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PF(A2X) = Click frequency on A2X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PF(A2X) &gt; 0 THEN PR(A2X) = Click Recency of A2X ELSE PR(A2X)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A2X THEN PL(A2X) = 1 ELSE PL(A2X)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PF(A2X) &gt; 0 AND A2X in Shopping Cart THEN PSC(A2X) = 1 ELSE PSC(A2X)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PINTEREST(A2X)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A2X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A2X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PSC(A2X) = 1 OR (PL(A2X) = 1 AND PR(A2X) &lt; 30) THEN PINTEREST(A2X) = 1 ELSE IF (PSC(A2X) = 0 AND PF(A2X) &gt; 2 AND PR(A2X) &lt; 30) OR (PL(A2X) = 0 AND PR(A2X) &gt;= 30) THEN CPINTEREST(A2X) = 2 ELSE CPINTEREST(A2X)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1492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4788AE-3DED-6F46-8B56-B278E618AA95}"/>
              </a:ext>
            </a:extLst>
          </p:cNvPr>
          <p:cNvGraphicFramePr>
            <a:graphicFrameLocks noGrp="1"/>
          </p:cNvGraphicFramePr>
          <p:nvPr/>
        </p:nvGraphicFramePr>
        <p:xfrm>
          <a:off x="339972" y="687235"/>
          <a:ext cx="11512051" cy="5926211"/>
        </p:xfrm>
        <a:graphic>
          <a:graphicData uri="http://schemas.openxmlformats.org/drawingml/2006/table">
            <a:tbl>
              <a:tblPr/>
              <a:tblGrid>
                <a:gridCol w="1640857">
                  <a:extLst>
                    <a:ext uri="{9D8B030D-6E8A-4147-A177-3AD203B41FA5}">
                      <a16:colId xmlns:a16="http://schemas.microsoft.com/office/drawing/2014/main" val="1239263592"/>
                    </a:ext>
                  </a:extLst>
                </a:gridCol>
                <a:gridCol w="941275">
                  <a:extLst>
                    <a:ext uri="{9D8B030D-6E8A-4147-A177-3AD203B41FA5}">
                      <a16:colId xmlns:a16="http://schemas.microsoft.com/office/drawing/2014/main" val="1856790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409048060"/>
                    </a:ext>
                  </a:extLst>
                </a:gridCol>
                <a:gridCol w="2140224">
                  <a:extLst>
                    <a:ext uri="{9D8B030D-6E8A-4147-A177-3AD203B41FA5}">
                      <a16:colId xmlns:a16="http://schemas.microsoft.com/office/drawing/2014/main" val="3781060441"/>
                    </a:ext>
                  </a:extLst>
                </a:gridCol>
                <a:gridCol w="3591339">
                  <a:extLst>
                    <a:ext uri="{9D8B030D-6E8A-4147-A177-3AD203B41FA5}">
                      <a16:colId xmlns:a16="http://schemas.microsoft.com/office/drawing/2014/main" val="200912947"/>
                    </a:ext>
                  </a:extLst>
                </a:gridCol>
                <a:gridCol w="1091260">
                  <a:extLst>
                    <a:ext uri="{9D8B030D-6E8A-4147-A177-3AD203B41FA5}">
                      <a16:colId xmlns:a16="http://schemas.microsoft.com/office/drawing/2014/main" val="2266367287"/>
                    </a:ext>
                  </a:extLst>
                </a:gridCol>
              </a:tblGrid>
              <a:tr h="82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(Customer Tag)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 Rules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marL="4514" marR="4514" marT="4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6875"/>
                  </a:ext>
                </a:extLst>
              </a:tr>
              <a:tr h="102116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Buying Intention (Product)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PF(A3X) = Click frequency on A3X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clicks (touches) on A3X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Cross-selling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889313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PR(A3X)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PF(A3X) &gt; 0 THEN PR(A3X) = Click Recency of A3X ELSE PR(A3X) = N/A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days since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 </a:t>
                      </a:r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lastly click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A3X (computed from App Data)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Promotion / Customer Relationship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66900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PL(A3X)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click ‘Like’ Button of A3X THEN PL(A3X) = 1 ELSE PL(A3X)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26617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PSC(A3X)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PF(A3X) &gt; 0 AND A3X in Shopping Cart THEN PSC(A3X) = 1 ELSE PSC(A3X) = 0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Computed from App data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9886"/>
                  </a:ext>
                </a:extLst>
              </a:tr>
              <a:tr h="1021162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PINTEREST(A3X)</a:t>
                      </a: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= Very Interested in A3X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= Normal Interested in A3X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= No Interested in A3X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 PSC(A3X) = 1 OR (PL(A3X) = 1 AND PR(A3X) &lt; 30) THEN PINTEREST(A3X) = 1 ELSE IF (PSC(A3X) = 0 AND PF(A3X) &gt; 2 AND PR(A3X) &lt; 30) OR (PL(A3X) = 0 AND PR(A3X) &gt;= 30) THEN CPINTEREST(A3X) = 2 ELSE CPINTEREST(A3X) = 3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6758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903A346-6544-DB4A-9832-F74224707247}"/>
              </a:ext>
            </a:extLst>
          </p:cNvPr>
          <p:cNvGrpSpPr/>
          <p:nvPr/>
        </p:nvGrpSpPr>
        <p:grpSpPr>
          <a:xfrm>
            <a:off x="727109" y="-191939"/>
            <a:ext cx="8886207" cy="1120075"/>
            <a:chOff x="727109" y="-191939"/>
            <a:chExt cx="8886207" cy="1120075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7E7FB32-DEE5-1C4E-99B1-D275D4E9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727109" y="-191939"/>
              <a:ext cx="1458218" cy="11200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98CD6-7137-F24E-BC91-185FCB3D301D}"/>
                </a:ext>
              </a:extLst>
            </p:cNvPr>
            <p:cNvSpPr txBox="1"/>
            <p:nvPr/>
          </p:nvSpPr>
          <p:spPr>
            <a:xfrm>
              <a:off x="1976851" y="12873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403D3D"/>
                  </a:solidFill>
                  <a:latin typeface="Futura Condensed Medium" panose="020B0602020204020303" pitchFamily="34" charset="-79"/>
                  <a:cs typeface="Futura Condensed Medium" panose="020B0602020204020303" pitchFamily="34" charset="-79"/>
                </a:rPr>
                <a:t>APPENDIX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353CC47-F88B-7F42-9F9B-D3C5BCF74E0B}"/>
                </a:ext>
              </a:extLst>
            </p:cNvPr>
            <p:cNvSpPr txBox="1"/>
            <p:nvPr/>
          </p:nvSpPr>
          <p:spPr>
            <a:xfrm>
              <a:off x="2923984" y="129839"/>
              <a:ext cx="668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>
                  <a:solidFill>
                    <a:srgbClr val="EC542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DATA DICTIONARY (USE ‘X’ TO REPRESENT PRODUCT NO.)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CC983-EB3F-E24D-99C7-A1F89F40875D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85" y="498064"/>
              <a:ext cx="845665" cy="0"/>
            </a:xfrm>
            <a:prstGeom prst="line">
              <a:avLst/>
            </a:prstGeom>
            <a:ln w="38100">
              <a:solidFill>
                <a:srgbClr val="403D3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049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846;#399121;#380200;#383404;#384685;#37344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282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282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282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56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40;#350153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3752A0E830C054E8D74CE5DF86AB49F" ma:contentTypeVersion="2" ma:contentTypeDescription="新建文档。" ma:contentTypeScope="" ma:versionID="8d79da706db5729c16173c93f2e1331d">
  <xsd:schema xmlns:xsd="http://www.w3.org/2001/XMLSchema" xmlns:xs="http://www.w3.org/2001/XMLSchema" xmlns:p="http://schemas.microsoft.com/office/2006/metadata/properties" xmlns:ns2="3b37d26a-d9c3-4488-8ff3-65ea7c571c85" targetNamespace="http://schemas.microsoft.com/office/2006/metadata/properties" ma:root="true" ma:fieldsID="827399feaffb33e2a3940df023652d82" ns2:_="">
    <xsd:import namespace="3b37d26a-d9c3-4488-8ff3-65ea7c571c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7d26a-d9c3-4488-8ff3-65ea7c571c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55CED8-04F3-4C82-B88C-F2E639E48BFF}">
  <ds:schemaRefs>
    <ds:schemaRef ds:uri="3b37d26a-d9c3-4488-8ff3-65ea7c571c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0E8FFD-F3DB-4E7B-87C7-8C02F12E81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EE1DFF-3AB6-4849-9CD4-50D73FC45571}">
  <ds:schemaRefs>
    <ds:schemaRef ds:uri="3b37d26a-d9c3-4488-8ff3-65ea7c571c85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23329</Words>
  <Application>Microsoft Office PowerPoint</Application>
  <PresentationFormat>宽屏</PresentationFormat>
  <Paragraphs>3291</Paragraphs>
  <Slides>113</Slides>
  <Notes>103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113</vt:i4>
      </vt:variant>
    </vt:vector>
  </HeadingPairs>
  <TitlesOfParts>
    <vt:vector size="129" baseType="lpstr">
      <vt:lpstr>Futura</vt:lpstr>
      <vt:lpstr>Futura Condensed Medium</vt:lpstr>
      <vt:lpstr>Futura Medium</vt:lpstr>
      <vt:lpstr>Futura Medium</vt:lpstr>
      <vt:lpstr>Heiti TC Medium</vt:lpstr>
      <vt:lpstr>SimHei</vt:lpstr>
      <vt:lpstr>微软雅黑</vt:lpstr>
      <vt:lpstr>Arial</vt:lpstr>
      <vt:lpstr>Calibri</vt:lpstr>
      <vt:lpstr>Calibri Light</vt:lpstr>
      <vt:lpstr>Castellar</vt:lpstr>
      <vt:lpstr>Dubai Light</vt:lpstr>
      <vt:lpstr>Wingdings</vt:lpstr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CAMPAIGN MILESTONE (Late Dec. – Early Feb.)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Justina Huang</dc:creator>
  <cp:lastModifiedBy>Baoting Huang (SME,221024038)</cp:lastModifiedBy>
  <cp:revision>3</cp:revision>
  <dcterms:created xsi:type="dcterms:W3CDTF">2021-11-28T05:13:52Z</dcterms:created>
  <dcterms:modified xsi:type="dcterms:W3CDTF">2021-12-17T12:02:32Z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0x010100D3752A0E830C054E8D74CE5DF86AB49F</vt:lpwstr>
  </property>
</Properties>
</file>